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8" r:id="rId3"/>
    <p:sldId id="269" r:id="rId4"/>
    <p:sldId id="270" r:id="rId5"/>
    <p:sldId id="272" r:id="rId6"/>
    <p:sldId id="273" r:id="rId7"/>
    <p:sldId id="274" r:id="rId8"/>
    <p:sldId id="275" r:id="rId9"/>
    <p:sldId id="276" r:id="rId10"/>
    <p:sldId id="277" r:id="rId11"/>
  </p:sldIdLst>
  <p:sldSz cx="30274895" cy="42803445"/>
  <p:notesSz cx="14211300" cy="20104100"/>
  <p:custDataLst>
    <p:tags r:id="rId16"/>
  </p:custDataLst>
  <p:defaultTextStyle>
    <a:defPPr>
      <a:defRPr lang="zh-CN"/>
    </a:defPPr>
    <a:lvl1pPr marL="0" algn="l" defTabSz="1946275" rtl="0" eaLnBrk="1" latinLnBrk="0" hangingPunct="1">
      <a:defRPr sz="3830" kern="1200">
        <a:solidFill>
          <a:schemeClr val="tx1"/>
        </a:solidFill>
        <a:latin typeface="+mn-lt"/>
        <a:ea typeface="+mn-ea"/>
        <a:cs typeface="+mn-cs"/>
      </a:defRPr>
    </a:lvl1pPr>
    <a:lvl2pPr marL="973455" algn="l" defTabSz="1946275" rtl="0" eaLnBrk="1" latinLnBrk="0" hangingPunct="1">
      <a:defRPr sz="3830" kern="1200">
        <a:solidFill>
          <a:schemeClr val="tx1"/>
        </a:solidFill>
        <a:latin typeface="+mn-lt"/>
        <a:ea typeface="+mn-ea"/>
        <a:cs typeface="+mn-cs"/>
      </a:defRPr>
    </a:lvl2pPr>
    <a:lvl3pPr marL="1946275" algn="l" defTabSz="1946275" rtl="0" eaLnBrk="1" latinLnBrk="0" hangingPunct="1">
      <a:defRPr sz="3830" kern="1200">
        <a:solidFill>
          <a:schemeClr val="tx1"/>
        </a:solidFill>
        <a:latin typeface="+mn-lt"/>
        <a:ea typeface="+mn-ea"/>
        <a:cs typeface="+mn-cs"/>
      </a:defRPr>
    </a:lvl3pPr>
    <a:lvl4pPr marL="2919730" algn="l" defTabSz="1946275" rtl="0" eaLnBrk="1" latinLnBrk="0" hangingPunct="1">
      <a:defRPr sz="3830" kern="1200">
        <a:solidFill>
          <a:schemeClr val="tx1"/>
        </a:solidFill>
        <a:latin typeface="+mn-lt"/>
        <a:ea typeface="+mn-ea"/>
        <a:cs typeface="+mn-cs"/>
      </a:defRPr>
    </a:lvl4pPr>
    <a:lvl5pPr marL="3893185" algn="l" defTabSz="1946275" rtl="0" eaLnBrk="1" latinLnBrk="0" hangingPunct="1">
      <a:defRPr sz="3830" kern="1200">
        <a:solidFill>
          <a:schemeClr val="tx1"/>
        </a:solidFill>
        <a:latin typeface="+mn-lt"/>
        <a:ea typeface="+mn-ea"/>
        <a:cs typeface="+mn-cs"/>
      </a:defRPr>
    </a:lvl5pPr>
    <a:lvl6pPr marL="4866005" algn="l" defTabSz="1946275" rtl="0" eaLnBrk="1" latinLnBrk="0" hangingPunct="1">
      <a:defRPr sz="3830" kern="1200">
        <a:solidFill>
          <a:schemeClr val="tx1"/>
        </a:solidFill>
        <a:latin typeface="+mn-lt"/>
        <a:ea typeface="+mn-ea"/>
        <a:cs typeface="+mn-cs"/>
      </a:defRPr>
    </a:lvl6pPr>
    <a:lvl7pPr marL="5839460" algn="l" defTabSz="1946275" rtl="0" eaLnBrk="1" latinLnBrk="0" hangingPunct="1">
      <a:defRPr sz="3830" kern="1200">
        <a:solidFill>
          <a:schemeClr val="tx1"/>
        </a:solidFill>
        <a:latin typeface="+mn-lt"/>
        <a:ea typeface="+mn-ea"/>
        <a:cs typeface="+mn-cs"/>
      </a:defRPr>
    </a:lvl7pPr>
    <a:lvl8pPr marL="6812915" algn="l" defTabSz="1946275" rtl="0" eaLnBrk="1" latinLnBrk="0" hangingPunct="1">
      <a:defRPr sz="3830" kern="1200">
        <a:solidFill>
          <a:schemeClr val="tx1"/>
        </a:solidFill>
        <a:latin typeface="+mn-lt"/>
        <a:ea typeface="+mn-ea"/>
        <a:cs typeface="+mn-cs"/>
      </a:defRPr>
    </a:lvl8pPr>
    <a:lvl9pPr marL="7786370" algn="l" defTabSz="1946275" rtl="0" eaLnBrk="1" latinLnBrk="0" hangingPunct="1">
      <a:defRPr sz="383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" d="100"/>
          <a:sy n="10" d="100"/>
        </p:scale>
        <p:origin x="2252" y="76"/>
      </p:cViewPr>
      <p:guideLst>
        <p:guide orient="horz" pos="6132"/>
        <p:guide pos="45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157913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8050213" y="0"/>
            <a:ext cx="6157912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2E768-6D3B-42EA-AFFD-68FB3C2EC5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06938" y="2513013"/>
            <a:ext cx="479742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420813" y="9675813"/>
            <a:ext cx="11369675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6157913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8050213" y="19096038"/>
            <a:ext cx="6157912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0ED0-A066-477B-BF89-E97CCCE274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946275" rtl="0" eaLnBrk="1" latinLnBrk="0" hangingPunct="1">
      <a:defRPr sz="2555" kern="1200">
        <a:solidFill>
          <a:schemeClr val="tx1"/>
        </a:solidFill>
        <a:latin typeface="+mn-lt"/>
        <a:ea typeface="+mn-ea"/>
        <a:cs typeface="+mn-cs"/>
      </a:defRPr>
    </a:lvl1pPr>
    <a:lvl2pPr marL="973455" algn="l" defTabSz="1946275" rtl="0" eaLnBrk="1" latinLnBrk="0" hangingPunct="1">
      <a:defRPr sz="2555" kern="1200">
        <a:solidFill>
          <a:schemeClr val="tx1"/>
        </a:solidFill>
        <a:latin typeface="+mn-lt"/>
        <a:ea typeface="+mn-ea"/>
        <a:cs typeface="+mn-cs"/>
      </a:defRPr>
    </a:lvl2pPr>
    <a:lvl3pPr marL="1946275" algn="l" defTabSz="1946275" rtl="0" eaLnBrk="1" latinLnBrk="0" hangingPunct="1">
      <a:defRPr sz="2555" kern="1200">
        <a:solidFill>
          <a:schemeClr val="tx1"/>
        </a:solidFill>
        <a:latin typeface="+mn-lt"/>
        <a:ea typeface="+mn-ea"/>
        <a:cs typeface="+mn-cs"/>
      </a:defRPr>
    </a:lvl3pPr>
    <a:lvl4pPr marL="2919730" algn="l" defTabSz="1946275" rtl="0" eaLnBrk="1" latinLnBrk="0" hangingPunct="1">
      <a:defRPr sz="2555" kern="1200">
        <a:solidFill>
          <a:schemeClr val="tx1"/>
        </a:solidFill>
        <a:latin typeface="+mn-lt"/>
        <a:ea typeface="+mn-ea"/>
        <a:cs typeface="+mn-cs"/>
      </a:defRPr>
    </a:lvl4pPr>
    <a:lvl5pPr marL="3893185" algn="l" defTabSz="1946275" rtl="0" eaLnBrk="1" latinLnBrk="0" hangingPunct="1">
      <a:defRPr sz="2555" kern="1200">
        <a:solidFill>
          <a:schemeClr val="tx1"/>
        </a:solidFill>
        <a:latin typeface="+mn-lt"/>
        <a:ea typeface="+mn-ea"/>
        <a:cs typeface="+mn-cs"/>
      </a:defRPr>
    </a:lvl5pPr>
    <a:lvl6pPr marL="4866005" algn="l" defTabSz="1946275" rtl="0" eaLnBrk="1" latinLnBrk="0" hangingPunct="1">
      <a:defRPr sz="2555" kern="1200">
        <a:solidFill>
          <a:schemeClr val="tx1"/>
        </a:solidFill>
        <a:latin typeface="+mn-lt"/>
        <a:ea typeface="+mn-ea"/>
        <a:cs typeface="+mn-cs"/>
      </a:defRPr>
    </a:lvl6pPr>
    <a:lvl7pPr marL="5839460" algn="l" defTabSz="1946275" rtl="0" eaLnBrk="1" latinLnBrk="0" hangingPunct="1">
      <a:defRPr sz="2555" kern="1200">
        <a:solidFill>
          <a:schemeClr val="tx1"/>
        </a:solidFill>
        <a:latin typeface="+mn-lt"/>
        <a:ea typeface="+mn-ea"/>
        <a:cs typeface="+mn-cs"/>
      </a:defRPr>
    </a:lvl7pPr>
    <a:lvl8pPr marL="6812915" algn="l" defTabSz="1946275" rtl="0" eaLnBrk="1" latinLnBrk="0" hangingPunct="1">
      <a:defRPr sz="2555" kern="1200">
        <a:solidFill>
          <a:schemeClr val="tx1"/>
        </a:solidFill>
        <a:latin typeface="+mn-lt"/>
        <a:ea typeface="+mn-ea"/>
        <a:cs typeface="+mn-cs"/>
      </a:defRPr>
    </a:lvl8pPr>
    <a:lvl9pPr marL="7786370" algn="l" defTabSz="1946275" rtl="0" eaLnBrk="1" latinLnBrk="0" hangingPunct="1">
      <a:defRPr sz="255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06938" y="2513013"/>
            <a:ext cx="4797425" cy="6784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A0ED0-A066-477B-BF89-E97CCCE274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0298176" y="39807504"/>
            <a:ext cx="9692398" cy="214019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514439" y="39807504"/>
            <a:ext cx="6966411" cy="214019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21807893" y="39807504"/>
            <a:ext cx="6966411" cy="214019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6038" y="1856940"/>
            <a:ext cx="28343135" cy="2502520"/>
          </a:xfrm>
          <a:prstGeom prst="rect">
            <a:avLst/>
          </a:prstGeom>
        </p:spPr>
        <p:txBody>
          <a:bodyPr lIns="0" tIns="0" rIns="0" bIns="0"/>
          <a:lstStyle>
            <a:lvl1pPr>
              <a:defRPr sz="8605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13763" y="9844878"/>
            <a:ext cx="27247692" cy="28250484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72185">
        <a:defRPr>
          <a:latin typeface="+mn-lt"/>
          <a:ea typeface="+mn-ea"/>
          <a:cs typeface="+mn-cs"/>
        </a:defRPr>
      </a:lvl2pPr>
      <a:lvl3pPr marL="1944370">
        <a:defRPr>
          <a:latin typeface="+mn-lt"/>
          <a:ea typeface="+mn-ea"/>
          <a:cs typeface="+mn-cs"/>
        </a:defRPr>
      </a:lvl3pPr>
      <a:lvl4pPr marL="2917190">
        <a:defRPr>
          <a:latin typeface="+mn-lt"/>
          <a:ea typeface="+mn-ea"/>
          <a:cs typeface="+mn-cs"/>
        </a:defRPr>
      </a:lvl4pPr>
      <a:lvl5pPr marL="3889375">
        <a:defRPr>
          <a:latin typeface="+mn-lt"/>
          <a:ea typeface="+mn-ea"/>
          <a:cs typeface="+mn-cs"/>
        </a:defRPr>
      </a:lvl5pPr>
      <a:lvl6pPr marL="4861560">
        <a:defRPr>
          <a:latin typeface="+mn-lt"/>
          <a:ea typeface="+mn-ea"/>
          <a:cs typeface="+mn-cs"/>
        </a:defRPr>
      </a:lvl6pPr>
      <a:lvl7pPr marL="5833745">
        <a:defRPr>
          <a:latin typeface="+mn-lt"/>
          <a:ea typeface="+mn-ea"/>
          <a:cs typeface="+mn-cs"/>
        </a:defRPr>
      </a:lvl7pPr>
      <a:lvl8pPr marL="6805930">
        <a:defRPr>
          <a:latin typeface="+mn-lt"/>
          <a:ea typeface="+mn-ea"/>
          <a:cs typeface="+mn-cs"/>
        </a:defRPr>
      </a:lvl8pPr>
      <a:lvl9pPr marL="777875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72185">
        <a:defRPr>
          <a:latin typeface="+mn-lt"/>
          <a:ea typeface="+mn-ea"/>
          <a:cs typeface="+mn-cs"/>
        </a:defRPr>
      </a:lvl2pPr>
      <a:lvl3pPr marL="1944370">
        <a:defRPr>
          <a:latin typeface="+mn-lt"/>
          <a:ea typeface="+mn-ea"/>
          <a:cs typeface="+mn-cs"/>
        </a:defRPr>
      </a:lvl3pPr>
      <a:lvl4pPr marL="2917190">
        <a:defRPr>
          <a:latin typeface="+mn-lt"/>
          <a:ea typeface="+mn-ea"/>
          <a:cs typeface="+mn-cs"/>
        </a:defRPr>
      </a:lvl4pPr>
      <a:lvl5pPr marL="3889375">
        <a:defRPr>
          <a:latin typeface="+mn-lt"/>
          <a:ea typeface="+mn-ea"/>
          <a:cs typeface="+mn-cs"/>
        </a:defRPr>
      </a:lvl5pPr>
      <a:lvl6pPr marL="4861560">
        <a:defRPr>
          <a:latin typeface="+mn-lt"/>
          <a:ea typeface="+mn-ea"/>
          <a:cs typeface="+mn-cs"/>
        </a:defRPr>
      </a:lvl6pPr>
      <a:lvl7pPr marL="5833745">
        <a:defRPr>
          <a:latin typeface="+mn-lt"/>
          <a:ea typeface="+mn-ea"/>
          <a:cs typeface="+mn-cs"/>
        </a:defRPr>
      </a:lvl7pPr>
      <a:lvl8pPr marL="6805930">
        <a:defRPr>
          <a:latin typeface="+mn-lt"/>
          <a:ea typeface="+mn-ea"/>
          <a:cs typeface="+mn-cs"/>
        </a:defRPr>
      </a:lvl8pPr>
      <a:lvl9pPr marL="777875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9" Type="http://schemas.openxmlformats.org/officeDocument/2006/relationships/image" Target="../media/image33.png"/><Relationship Id="rId28" Type="http://schemas.openxmlformats.org/officeDocument/2006/relationships/image" Target="../media/image32.png"/><Relationship Id="rId27" Type="http://schemas.openxmlformats.org/officeDocument/2006/relationships/image" Target="../media/image31.png"/><Relationship Id="rId26" Type="http://schemas.openxmlformats.org/officeDocument/2006/relationships/image" Target="../media/image30.jpeg"/><Relationship Id="rId25" Type="http://schemas.openxmlformats.org/officeDocument/2006/relationships/image" Target="../media/image29.jpeg"/><Relationship Id="rId24" Type="http://schemas.openxmlformats.org/officeDocument/2006/relationships/image" Target="../media/image28.png"/><Relationship Id="rId23" Type="http://schemas.openxmlformats.org/officeDocument/2006/relationships/image" Target="../media/image27.png"/><Relationship Id="rId22" Type="http://schemas.openxmlformats.org/officeDocument/2006/relationships/image" Target="../media/image26.png"/><Relationship Id="rId21" Type="http://schemas.openxmlformats.org/officeDocument/2006/relationships/image" Target="../media/image25.png"/><Relationship Id="rId20" Type="http://schemas.openxmlformats.org/officeDocument/2006/relationships/hyperlink" Target="http://www.uniprot.org/" TargetMode="External"/><Relationship Id="rId2" Type="http://schemas.openxmlformats.org/officeDocument/2006/relationships/image" Target="../media/image9.jpeg"/><Relationship Id="rId19" Type="http://schemas.openxmlformats.org/officeDocument/2006/relationships/hyperlink" Target="http://genemania.org/" TargetMode="External"/><Relationship Id="rId18" Type="http://schemas.openxmlformats.org/officeDocument/2006/relationships/image" Target="../media/image24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hyperlink" Target="https://www.ncbi.nlm.nih.gov/protein/113912637?report=fasta" TargetMode="External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hyperlink" Target="http://www.sib.swiss/" TargetMode="External"/><Relationship Id="rId60" Type="http://schemas.openxmlformats.org/officeDocument/2006/relationships/slideLayout" Target="../slideLayouts/slideLayout1.xml"/><Relationship Id="rId6" Type="http://schemas.openxmlformats.org/officeDocument/2006/relationships/hyperlink" Target="mailto:Isaac.crespo@sib.swiss" TargetMode="External"/><Relationship Id="rId59" Type="http://schemas.openxmlformats.org/officeDocument/2006/relationships/image" Target="../media/image90.png"/><Relationship Id="rId58" Type="http://schemas.openxmlformats.org/officeDocument/2006/relationships/image" Target="../media/image89.png"/><Relationship Id="rId57" Type="http://schemas.openxmlformats.org/officeDocument/2006/relationships/image" Target="../media/image88.png"/><Relationship Id="rId56" Type="http://schemas.openxmlformats.org/officeDocument/2006/relationships/image" Target="../media/image87.png"/><Relationship Id="rId55" Type="http://schemas.openxmlformats.org/officeDocument/2006/relationships/image" Target="../media/image86.png"/><Relationship Id="rId54" Type="http://schemas.openxmlformats.org/officeDocument/2006/relationships/image" Target="../media/image85.jpeg"/><Relationship Id="rId53" Type="http://schemas.openxmlformats.org/officeDocument/2006/relationships/image" Target="../media/image84.jpeg"/><Relationship Id="rId52" Type="http://schemas.openxmlformats.org/officeDocument/2006/relationships/image" Target="../media/image83.jpeg"/><Relationship Id="rId51" Type="http://schemas.openxmlformats.org/officeDocument/2006/relationships/image" Target="../media/image82.png"/><Relationship Id="rId50" Type="http://schemas.openxmlformats.org/officeDocument/2006/relationships/image" Target="../media/image81.png"/><Relationship Id="rId5" Type="http://schemas.openxmlformats.org/officeDocument/2006/relationships/image" Target="../media/image38.png"/><Relationship Id="rId49" Type="http://schemas.openxmlformats.org/officeDocument/2006/relationships/image" Target="../media/image80.jpeg"/><Relationship Id="rId48" Type="http://schemas.openxmlformats.org/officeDocument/2006/relationships/image" Target="../media/image79.png"/><Relationship Id="rId47" Type="http://schemas.openxmlformats.org/officeDocument/2006/relationships/image" Target="../media/image78.png"/><Relationship Id="rId46" Type="http://schemas.openxmlformats.org/officeDocument/2006/relationships/image" Target="../media/image77.png"/><Relationship Id="rId45" Type="http://schemas.openxmlformats.org/officeDocument/2006/relationships/image" Target="../media/image76.png"/><Relationship Id="rId44" Type="http://schemas.openxmlformats.org/officeDocument/2006/relationships/image" Target="../media/image75.png"/><Relationship Id="rId43" Type="http://schemas.openxmlformats.org/officeDocument/2006/relationships/image" Target="../media/image74.png"/><Relationship Id="rId42" Type="http://schemas.openxmlformats.org/officeDocument/2006/relationships/image" Target="../media/image73.png"/><Relationship Id="rId41" Type="http://schemas.openxmlformats.org/officeDocument/2006/relationships/image" Target="../media/image72.png"/><Relationship Id="rId40" Type="http://schemas.openxmlformats.org/officeDocument/2006/relationships/image" Target="../media/image71.png"/><Relationship Id="rId4" Type="http://schemas.openxmlformats.org/officeDocument/2006/relationships/image" Target="../media/image37.png"/><Relationship Id="rId39" Type="http://schemas.openxmlformats.org/officeDocument/2006/relationships/image" Target="../media/image70.png"/><Relationship Id="rId38" Type="http://schemas.openxmlformats.org/officeDocument/2006/relationships/image" Target="../media/image69.jpeg"/><Relationship Id="rId37" Type="http://schemas.openxmlformats.org/officeDocument/2006/relationships/image" Target="../media/image68.jpeg"/><Relationship Id="rId36" Type="http://schemas.openxmlformats.org/officeDocument/2006/relationships/image" Target="../media/image67.png"/><Relationship Id="rId35" Type="http://schemas.openxmlformats.org/officeDocument/2006/relationships/image" Target="../media/image66.jpeg"/><Relationship Id="rId34" Type="http://schemas.openxmlformats.org/officeDocument/2006/relationships/image" Target="../media/image65.png"/><Relationship Id="rId33" Type="http://schemas.openxmlformats.org/officeDocument/2006/relationships/image" Target="../media/image64.png"/><Relationship Id="rId32" Type="http://schemas.openxmlformats.org/officeDocument/2006/relationships/image" Target="../media/image63.png"/><Relationship Id="rId31" Type="http://schemas.openxmlformats.org/officeDocument/2006/relationships/image" Target="../media/image62.png"/><Relationship Id="rId30" Type="http://schemas.openxmlformats.org/officeDocument/2006/relationships/image" Target="../media/image61.png"/><Relationship Id="rId3" Type="http://schemas.openxmlformats.org/officeDocument/2006/relationships/image" Target="../media/image36.png"/><Relationship Id="rId29" Type="http://schemas.openxmlformats.org/officeDocument/2006/relationships/image" Target="../media/image60.jpeg"/><Relationship Id="rId28" Type="http://schemas.openxmlformats.org/officeDocument/2006/relationships/image" Target="../media/image59.png"/><Relationship Id="rId27" Type="http://schemas.openxmlformats.org/officeDocument/2006/relationships/image" Target="../media/image58.png"/><Relationship Id="rId26" Type="http://schemas.openxmlformats.org/officeDocument/2006/relationships/image" Target="../media/image57.png"/><Relationship Id="rId25" Type="http://schemas.openxmlformats.org/officeDocument/2006/relationships/image" Target="../media/image56.png"/><Relationship Id="rId24" Type="http://schemas.openxmlformats.org/officeDocument/2006/relationships/image" Target="../media/image55.jpeg"/><Relationship Id="rId23" Type="http://schemas.openxmlformats.org/officeDocument/2006/relationships/image" Target="../media/image54.png"/><Relationship Id="rId22" Type="http://schemas.openxmlformats.org/officeDocument/2006/relationships/image" Target="../media/image53.png"/><Relationship Id="rId21" Type="http://schemas.openxmlformats.org/officeDocument/2006/relationships/image" Target="../media/image52.png"/><Relationship Id="rId20" Type="http://schemas.openxmlformats.org/officeDocument/2006/relationships/image" Target="../media/image51.png"/><Relationship Id="rId2" Type="http://schemas.openxmlformats.org/officeDocument/2006/relationships/image" Target="../media/image35.png"/><Relationship Id="rId19" Type="http://schemas.openxmlformats.org/officeDocument/2006/relationships/image" Target="../media/image50.png"/><Relationship Id="rId18" Type="http://schemas.openxmlformats.org/officeDocument/2006/relationships/image" Target="../media/image49.png"/><Relationship Id="rId17" Type="http://schemas.openxmlformats.org/officeDocument/2006/relationships/image" Target="../media/image48.png"/><Relationship Id="rId16" Type="http://schemas.openxmlformats.org/officeDocument/2006/relationships/image" Target="../media/image47.png"/><Relationship Id="rId15" Type="http://schemas.openxmlformats.org/officeDocument/2006/relationships/image" Target="../media/image46.png"/><Relationship Id="rId14" Type="http://schemas.openxmlformats.org/officeDocument/2006/relationships/image" Target="../media/image45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image" Target="../media/image95.png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7" Type="http://schemas.openxmlformats.org/officeDocument/2006/relationships/slideLayout" Target="../slideLayouts/slideLayout1.xml"/><Relationship Id="rId56" Type="http://schemas.openxmlformats.org/officeDocument/2006/relationships/image" Target="../media/image142.png"/><Relationship Id="rId55" Type="http://schemas.openxmlformats.org/officeDocument/2006/relationships/image" Target="../media/image141.png"/><Relationship Id="rId54" Type="http://schemas.openxmlformats.org/officeDocument/2006/relationships/image" Target="../media/image140.png"/><Relationship Id="rId53" Type="http://schemas.openxmlformats.org/officeDocument/2006/relationships/image" Target="../media/image139.jpeg"/><Relationship Id="rId52" Type="http://schemas.openxmlformats.org/officeDocument/2006/relationships/image" Target="../media/image138.jpeg"/><Relationship Id="rId51" Type="http://schemas.openxmlformats.org/officeDocument/2006/relationships/image" Target="../media/image137.png"/><Relationship Id="rId50" Type="http://schemas.openxmlformats.org/officeDocument/2006/relationships/image" Target="../media/image136.png"/><Relationship Id="rId5" Type="http://schemas.openxmlformats.org/officeDocument/2006/relationships/image" Target="../media/image92.png"/><Relationship Id="rId49" Type="http://schemas.openxmlformats.org/officeDocument/2006/relationships/image" Target="../media/image135.png"/><Relationship Id="rId48" Type="http://schemas.openxmlformats.org/officeDocument/2006/relationships/image" Target="../media/image134.png"/><Relationship Id="rId47" Type="http://schemas.openxmlformats.org/officeDocument/2006/relationships/image" Target="../media/image133.png"/><Relationship Id="rId46" Type="http://schemas.openxmlformats.org/officeDocument/2006/relationships/image" Target="../media/image132.png"/><Relationship Id="rId45" Type="http://schemas.openxmlformats.org/officeDocument/2006/relationships/image" Target="../media/image131.png"/><Relationship Id="rId44" Type="http://schemas.openxmlformats.org/officeDocument/2006/relationships/image" Target="../media/image130.png"/><Relationship Id="rId43" Type="http://schemas.openxmlformats.org/officeDocument/2006/relationships/image" Target="../media/image129.png"/><Relationship Id="rId42" Type="http://schemas.openxmlformats.org/officeDocument/2006/relationships/image" Target="../media/image128.png"/><Relationship Id="rId41" Type="http://schemas.openxmlformats.org/officeDocument/2006/relationships/image" Target="../media/image127.png"/><Relationship Id="rId40" Type="http://schemas.openxmlformats.org/officeDocument/2006/relationships/image" Target="../media/image126.png"/><Relationship Id="rId4" Type="http://schemas.openxmlformats.org/officeDocument/2006/relationships/image" Target="../media/image91.png"/><Relationship Id="rId39" Type="http://schemas.openxmlformats.org/officeDocument/2006/relationships/image" Target="../media/image125.png"/><Relationship Id="rId38" Type="http://schemas.openxmlformats.org/officeDocument/2006/relationships/image" Target="../media/image124.png"/><Relationship Id="rId37" Type="http://schemas.openxmlformats.org/officeDocument/2006/relationships/image" Target="../media/image123.png"/><Relationship Id="rId36" Type="http://schemas.openxmlformats.org/officeDocument/2006/relationships/image" Target="../media/image122.png"/><Relationship Id="rId35" Type="http://schemas.openxmlformats.org/officeDocument/2006/relationships/image" Target="../media/image121.png"/><Relationship Id="rId34" Type="http://schemas.openxmlformats.org/officeDocument/2006/relationships/image" Target="../media/image120.png"/><Relationship Id="rId33" Type="http://schemas.openxmlformats.org/officeDocument/2006/relationships/image" Target="../media/image119.png"/><Relationship Id="rId32" Type="http://schemas.openxmlformats.org/officeDocument/2006/relationships/image" Target="../media/image118.png"/><Relationship Id="rId31" Type="http://schemas.openxmlformats.org/officeDocument/2006/relationships/image" Target="../media/image117.png"/><Relationship Id="rId30" Type="http://schemas.openxmlformats.org/officeDocument/2006/relationships/image" Target="../media/image116.png"/><Relationship Id="rId3" Type="http://schemas.openxmlformats.org/officeDocument/2006/relationships/hyperlink" Target="http://www.lih.lu/" TargetMode="External"/><Relationship Id="rId29" Type="http://schemas.openxmlformats.org/officeDocument/2006/relationships/image" Target="../media/image115.png"/><Relationship Id="rId28" Type="http://schemas.openxmlformats.org/officeDocument/2006/relationships/image" Target="../media/image114.png"/><Relationship Id="rId27" Type="http://schemas.openxmlformats.org/officeDocument/2006/relationships/image" Target="../media/image113.png"/><Relationship Id="rId26" Type="http://schemas.openxmlformats.org/officeDocument/2006/relationships/image" Target="../media/image112.png"/><Relationship Id="rId25" Type="http://schemas.openxmlformats.org/officeDocument/2006/relationships/image" Target="../media/image111.png"/><Relationship Id="rId24" Type="http://schemas.openxmlformats.org/officeDocument/2006/relationships/image" Target="../media/image110.png"/><Relationship Id="rId23" Type="http://schemas.openxmlformats.org/officeDocument/2006/relationships/image" Target="../media/image109.png"/><Relationship Id="rId22" Type="http://schemas.openxmlformats.org/officeDocument/2006/relationships/image" Target="../media/image108.png"/><Relationship Id="rId21" Type="http://schemas.openxmlformats.org/officeDocument/2006/relationships/image" Target="../media/image107.png"/><Relationship Id="rId20" Type="http://schemas.openxmlformats.org/officeDocument/2006/relationships/image" Target="../media/image106.png"/><Relationship Id="rId2" Type="http://schemas.openxmlformats.org/officeDocument/2006/relationships/hyperlink" Target="mailto:tony.kaoma@lih.lu" TargetMode="External"/><Relationship Id="rId19" Type="http://schemas.openxmlformats.org/officeDocument/2006/relationships/image" Target="../media/image105.png"/><Relationship Id="rId18" Type="http://schemas.openxmlformats.org/officeDocument/2006/relationships/image" Target="../media/image104.png"/><Relationship Id="rId17" Type="http://schemas.openxmlformats.org/officeDocument/2006/relationships/image" Target="../media/image103.png"/><Relationship Id="rId16" Type="http://schemas.openxmlformats.org/officeDocument/2006/relationships/image" Target="../media/image102.png"/><Relationship Id="rId15" Type="http://schemas.openxmlformats.org/officeDocument/2006/relationships/image" Target="../media/image101.png"/><Relationship Id="rId14" Type="http://schemas.openxmlformats.org/officeDocument/2006/relationships/image" Target="../media/image100.png"/><Relationship Id="rId13" Type="http://schemas.openxmlformats.org/officeDocument/2006/relationships/image" Target="../media/image99.png"/><Relationship Id="rId12" Type="http://schemas.openxmlformats.org/officeDocument/2006/relationships/hyperlink" Target="http://www.autophagy.lu/" TargetMode="External"/><Relationship Id="rId11" Type="http://schemas.openxmlformats.org/officeDocument/2006/relationships/image" Target="../media/image98.png"/><Relationship Id="rId10" Type="http://schemas.openxmlformats.org/officeDocument/2006/relationships/image" Target="../media/image97.png"/><Relationship Id="rId1" Type="http://schemas.openxmlformats.org/officeDocument/2006/relationships/hyperlink" Target="http://www.cancerrxgene.org/" TargetMode="Externa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image" Target="../media/image150.png"/><Relationship Id="rId7" Type="http://schemas.openxmlformats.org/officeDocument/2006/relationships/image" Target="../media/image149.png"/><Relationship Id="rId6" Type="http://schemas.openxmlformats.org/officeDocument/2006/relationships/image" Target="../media/image148.png"/><Relationship Id="rId59" Type="http://schemas.openxmlformats.org/officeDocument/2006/relationships/slideLayout" Target="../slideLayouts/slideLayout2.xml"/><Relationship Id="rId58" Type="http://schemas.openxmlformats.org/officeDocument/2006/relationships/image" Target="../media/image200.png"/><Relationship Id="rId57" Type="http://schemas.openxmlformats.org/officeDocument/2006/relationships/image" Target="../media/image199.png"/><Relationship Id="rId56" Type="http://schemas.openxmlformats.org/officeDocument/2006/relationships/image" Target="../media/image198.png"/><Relationship Id="rId55" Type="http://schemas.openxmlformats.org/officeDocument/2006/relationships/image" Target="../media/image197.png"/><Relationship Id="rId54" Type="http://schemas.openxmlformats.org/officeDocument/2006/relationships/image" Target="../media/image196.jpeg"/><Relationship Id="rId53" Type="http://schemas.openxmlformats.org/officeDocument/2006/relationships/image" Target="../media/image195.png"/><Relationship Id="rId52" Type="http://schemas.openxmlformats.org/officeDocument/2006/relationships/image" Target="../media/image194.png"/><Relationship Id="rId51" Type="http://schemas.openxmlformats.org/officeDocument/2006/relationships/image" Target="../media/image193.png"/><Relationship Id="rId50" Type="http://schemas.openxmlformats.org/officeDocument/2006/relationships/image" Target="../media/image192.jpeg"/><Relationship Id="rId5" Type="http://schemas.openxmlformats.org/officeDocument/2006/relationships/image" Target="../media/image147.png"/><Relationship Id="rId49" Type="http://schemas.openxmlformats.org/officeDocument/2006/relationships/image" Target="../media/image191.jpeg"/><Relationship Id="rId48" Type="http://schemas.openxmlformats.org/officeDocument/2006/relationships/image" Target="../media/image190.jpeg"/><Relationship Id="rId47" Type="http://schemas.openxmlformats.org/officeDocument/2006/relationships/image" Target="../media/image189.jpeg"/><Relationship Id="rId46" Type="http://schemas.openxmlformats.org/officeDocument/2006/relationships/image" Target="../media/image188.jpeg"/><Relationship Id="rId45" Type="http://schemas.openxmlformats.org/officeDocument/2006/relationships/image" Target="../media/image187.jpeg"/><Relationship Id="rId44" Type="http://schemas.openxmlformats.org/officeDocument/2006/relationships/image" Target="../media/image186.jpeg"/><Relationship Id="rId43" Type="http://schemas.openxmlformats.org/officeDocument/2006/relationships/image" Target="../media/image185.jpeg"/><Relationship Id="rId42" Type="http://schemas.openxmlformats.org/officeDocument/2006/relationships/image" Target="../media/image184.jpeg"/><Relationship Id="rId41" Type="http://schemas.openxmlformats.org/officeDocument/2006/relationships/image" Target="../media/image183.jpeg"/><Relationship Id="rId40" Type="http://schemas.openxmlformats.org/officeDocument/2006/relationships/image" Target="../media/image182.png"/><Relationship Id="rId4" Type="http://schemas.openxmlformats.org/officeDocument/2006/relationships/image" Target="../media/image146.png"/><Relationship Id="rId39" Type="http://schemas.openxmlformats.org/officeDocument/2006/relationships/image" Target="../media/image181.png"/><Relationship Id="rId38" Type="http://schemas.openxmlformats.org/officeDocument/2006/relationships/image" Target="../media/image180.jpeg"/><Relationship Id="rId37" Type="http://schemas.openxmlformats.org/officeDocument/2006/relationships/image" Target="../media/image179.jpeg"/><Relationship Id="rId36" Type="http://schemas.openxmlformats.org/officeDocument/2006/relationships/image" Target="../media/image178.png"/><Relationship Id="rId35" Type="http://schemas.openxmlformats.org/officeDocument/2006/relationships/image" Target="../media/image177.png"/><Relationship Id="rId34" Type="http://schemas.openxmlformats.org/officeDocument/2006/relationships/image" Target="../media/image176.png"/><Relationship Id="rId33" Type="http://schemas.openxmlformats.org/officeDocument/2006/relationships/image" Target="../media/image175.png"/><Relationship Id="rId32" Type="http://schemas.openxmlformats.org/officeDocument/2006/relationships/image" Target="../media/image174.png"/><Relationship Id="rId31" Type="http://schemas.openxmlformats.org/officeDocument/2006/relationships/image" Target="../media/image173.png"/><Relationship Id="rId30" Type="http://schemas.openxmlformats.org/officeDocument/2006/relationships/image" Target="../media/image172.png"/><Relationship Id="rId3" Type="http://schemas.openxmlformats.org/officeDocument/2006/relationships/image" Target="../media/image145.png"/><Relationship Id="rId29" Type="http://schemas.openxmlformats.org/officeDocument/2006/relationships/image" Target="../media/image171.png"/><Relationship Id="rId28" Type="http://schemas.openxmlformats.org/officeDocument/2006/relationships/image" Target="../media/image170.png"/><Relationship Id="rId27" Type="http://schemas.openxmlformats.org/officeDocument/2006/relationships/image" Target="../media/image169.png"/><Relationship Id="rId26" Type="http://schemas.openxmlformats.org/officeDocument/2006/relationships/image" Target="../media/image168.png"/><Relationship Id="rId25" Type="http://schemas.openxmlformats.org/officeDocument/2006/relationships/image" Target="../media/image167.png"/><Relationship Id="rId24" Type="http://schemas.openxmlformats.org/officeDocument/2006/relationships/image" Target="../media/image166.png"/><Relationship Id="rId23" Type="http://schemas.openxmlformats.org/officeDocument/2006/relationships/image" Target="../media/image165.png"/><Relationship Id="rId22" Type="http://schemas.openxmlformats.org/officeDocument/2006/relationships/image" Target="../media/image164.png"/><Relationship Id="rId21" Type="http://schemas.openxmlformats.org/officeDocument/2006/relationships/image" Target="../media/image163.png"/><Relationship Id="rId20" Type="http://schemas.openxmlformats.org/officeDocument/2006/relationships/image" Target="../media/image162.png"/><Relationship Id="rId2" Type="http://schemas.openxmlformats.org/officeDocument/2006/relationships/image" Target="../media/image144.jpeg"/><Relationship Id="rId19" Type="http://schemas.openxmlformats.org/officeDocument/2006/relationships/image" Target="../media/image161.png"/><Relationship Id="rId18" Type="http://schemas.openxmlformats.org/officeDocument/2006/relationships/image" Target="../media/image160.png"/><Relationship Id="rId17" Type="http://schemas.openxmlformats.org/officeDocument/2006/relationships/image" Target="../media/image159.png"/><Relationship Id="rId16" Type="http://schemas.openxmlformats.org/officeDocument/2006/relationships/image" Target="../media/image158.png"/><Relationship Id="rId15" Type="http://schemas.openxmlformats.org/officeDocument/2006/relationships/image" Target="../media/image157.png"/><Relationship Id="rId14" Type="http://schemas.openxmlformats.org/officeDocument/2006/relationships/image" Target="../media/image156.png"/><Relationship Id="rId13" Type="http://schemas.openxmlformats.org/officeDocument/2006/relationships/image" Target="../media/image155.png"/><Relationship Id="rId12" Type="http://schemas.openxmlformats.org/officeDocument/2006/relationships/image" Target="../media/image154.png"/><Relationship Id="rId11" Type="http://schemas.openxmlformats.org/officeDocument/2006/relationships/image" Target="../media/image153.png"/><Relationship Id="rId10" Type="http://schemas.openxmlformats.org/officeDocument/2006/relationships/image" Target="../media/image152.png"/><Relationship Id="rId1" Type="http://schemas.openxmlformats.org/officeDocument/2006/relationships/image" Target="../media/image14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png"/><Relationship Id="rId8" Type="http://schemas.openxmlformats.org/officeDocument/2006/relationships/image" Target="../media/image208.png"/><Relationship Id="rId7" Type="http://schemas.openxmlformats.org/officeDocument/2006/relationships/image" Target="../media/image207.png"/><Relationship Id="rId6" Type="http://schemas.openxmlformats.org/officeDocument/2006/relationships/image" Target="../media/image206.jpe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16.png"/><Relationship Id="rId15" Type="http://schemas.openxmlformats.org/officeDocument/2006/relationships/image" Target="../media/image215.png"/><Relationship Id="rId14" Type="http://schemas.openxmlformats.org/officeDocument/2006/relationships/image" Target="../media/image214.png"/><Relationship Id="rId13" Type="http://schemas.openxmlformats.org/officeDocument/2006/relationships/image" Target="../media/image213.png"/><Relationship Id="rId12" Type="http://schemas.openxmlformats.org/officeDocument/2006/relationships/image" Target="../media/image212.png"/><Relationship Id="rId11" Type="http://schemas.openxmlformats.org/officeDocument/2006/relationships/image" Target="../media/image211.png"/><Relationship Id="rId10" Type="http://schemas.openxmlformats.org/officeDocument/2006/relationships/image" Target="../media/image210.png"/><Relationship Id="rId1" Type="http://schemas.openxmlformats.org/officeDocument/2006/relationships/image" Target="../media/image20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8" Type="http://schemas.openxmlformats.org/officeDocument/2006/relationships/image" Target="../media/image222.png"/><Relationship Id="rId7" Type="http://schemas.openxmlformats.org/officeDocument/2006/relationships/hyperlink" Target="mailto:anshupa.sahu@bihealth.de" TargetMode="External"/><Relationship Id="rId6" Type="http://schemas.openxmlformats.org/officeDocument/2006/relationships/image" Target="../media/image221.jpe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229.png"/><Relationship Id="rId14" Type="http://schemas.openxmlformats.org/officeDocument/2006/relationships/image" Target="../media/image228.png"/><Relationship Id="rId13" Type="http://schemas.openxmlformats.org/officeDocument/2006/relationships/image" Target="../media/image227.png"/><Relationship Id="rId12" Type="http://schemas.openxmlformats.org/officeDocument/2006/relationships/image" Target="../media/image226.png"/><Relationship Id="rId11" Type="http://schemas.openxmlformats.org/officeDocument/2006/relationships/image" Target="../media/image225.png"/><Relationship Id="rId10" Type="http://schemas.openxmlformats.org/officeDocument/2006/relationships/image" Target="../media/image224.png"/><Relationship Id="rId1" Type="http://schemas.openxmlformats.org/officeDocument/2006/relationships/hyperlink" Target="http://www.bihealth.org/" TargetMode="Externa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jpeg"/><Relationship Id="rId8" Type="http://schemas.openxmlformats.org/officeDocument/2006/relationships/image" Target="../media/image237.jpeg"/><Relationship Id="rId7" Type="http://schemas.openxmlformats.org/officeDocument/2006/relationships/image" Target="../media/image236.jpeg"/><Relationship Id="rId6" Type="http://schemas.openxmlformats.org/officeDocument/2006/relationships/image" Target="../media/image235.jpeg"/><Relationship Id="rId5" Type="http://schemas.openxmlformats.org/officeDocument/2006/relationships/image" Target="../media/image234.jpeg"/><Relationship Id="rId4" Type="http://schemas.openxmlformats.org/officeDocument/2006/relationships/image" Target="../media/image233.png"/><Relationship Id="rId3" Type="http://schemas.openxmlformats.org/officeDocument/2006/relationships/image" Target="../media/image232.jpeg"/><Relationship Id="rId2" Type="http://schemas.openxmlformats.org/officeDocument/2006/relationships/image" Target="../media/image231.jpe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13198" y="27869727"/>
            <a:ext cx="217482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 marL="53975">
              <a:spcBef>
                <a:spcPts val="230"/>
              </a:spcBef>
            </a:pPr>
            <a:r>
              <a:rPr sz="4140" spc="-17" baseline="-17000" dirty="0">
                <a:latin typeface="Calibri Light" panose="020F0302020204030204"/>
                <a:cs typeface="Calibri Light" panose="020F0302020204030204"/>
              </a:rPr>
              <a:t>29.1%</a:t>
            </a:r>
            <a:r>
              <a:rPr sz="4140" spc="828" baseline="-170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b="1" spc="11" dirty="0">
                <a:latin typeface="Arial" panose="020B0604020202020204"/>
                <a:cs typeface="Arial" panose="020B0604020202020204"/>
              </a:rPr>
              <a:t>29.9%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61717" y="27578355"/>
            <a:ext cx="89718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31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6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09683" y="31764569"/>
            <a:ext cx="720444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5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1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41881" y="31989397"/>
            <a:ext cx="72179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3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.9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69714" y="33026850"/>
            <a:ext cx="91740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spc="11" dirty="0">
                <a:latin typeface="Calibri" panose="020F0502020204030204"/>
                <a:cs typeface="Calibri" panose="020F0502020204030204"/>
              </a:rPr>
              <a:t>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69714" y="32230569"/>
            <a:ext cx="91740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spc="11" dirty="0">
                <a:latin typeface="Calibri" panose="020F0502020204030204"/>
                <a:cs typeface="Calibri" panose="020F0502020204030204"/>
              </a:rPr>
              <a:t>5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05459" y="31434544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10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05459" y="30638259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15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05459" y="29842238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20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905459" y="29045956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25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05459" y="28249678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30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496554" y="33391850"/>
            <a:ext cx="2669960" cy="209701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  <a:tabLst>
                <a:tab pos="904875" algn="l"/>
                <a:tab pos="2153285" algn="l"/>
              </a:tabLst>
            </a:pPr>
            <a:r>
              <a:rPr sz="1170" b="1" dirty="0">
                <a:latin typeface="Calibri" panose="020F0502020204030204"/>
                <a:cs typeface="Calibri" panose="020F0502020204030204"/>
              </a:rPr>
              <a:t>device	</a:t>
            </a:r>
            <a:r>
              <a:rPr sz="1170" b="1" spc="11" dirty="0">
                <a:latin typeface="Calibri" panose="020F0502020204030204"/>
                <a:cs typeface="Calibri" panose="020F0502020204030204"/>
              </a:rPr>
              <a:t>or </a:t>
            </a:r>
            <a:r>
              <a:rPr sz="1170" b="1" dirty="0">
                <a:latin typeface="Calibri" panose="020F0502020204030204"/>
                <a:cs typeface="Calibri" panose="020F0502020204030204"/>
              </a:rPr>
              <a:t>injectable	implant</a:t>
            </a:r>
            <a:endParaRPr sz="117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317991" y="32530807"/>
            <a:ext cx="5146994" cy="891362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 marR="10795" algn="r">
              <a:spcBef>
                <a:spcPts val="230"/>
              </a:spcBef>
            </a:pPr>
            <a:r>
              <a:rPr sz="2765" dirty="0">
                <a:latin typeface="Calibri Light" panose="020F0302020204030204"/>
                <a:cs typeface="Calibri Light" panose="020F0302020204030204"/>
              </a:rPr>
              <a:t>0.5%</a:t>
            </a:r>
            <a:endParaRPr sz="2765">
              <a:latin typeface="Calibri Light" panose="020F0302020204030204"/>
              <a:cs typeface="Calibri Light" panose="020F0302020204030204"/>
            </a:endParaRPr>
          </a:p>
          <a:p>
            <a:pPr>
              <a:spcBef>
                <a:spcPts val="2005"/>
              </a:spcBef>
              <a:tabLst>
                <a:tab pos="4600575" algn="l"/>
              </a:tabLst>
            </a:pPr>
            <a:r>
              <a:rPr sz="1170" b="1" dirty="0">
                <a:latin typeface="Calibri" panose="020F0502020204030204"/>
                <a:cs typeface="Calibri" panose="020F0502020204030204"/>
              </a:rPr>
              <a:t>Intrauterine      </a:t>
            </a:r>
            <a:r>
              <a:rPr sz="1170" b="1" spc="116" dirty="0">
                <a:latin typeface="Calibri" panose="020F0502020204030204"/>
                <a:cs typeface="Calibri" panose="020F0502020204030204"/>
              </a:rPr>
              <a:t> </a:t>
            </a:r>
            <a:r>
              <a:rPr sz="1170" b="1" spc="11" dirty="0">
                <a:latin typeface="Calibri" panose="020F0502020204030204"/>
                <a:cs typeface="Calibri" panose="020F0502020204030204"/>
              </a:rPr>
              <a:t>Hormonal,</a:t>
            </a:r>
            <a:r>
              <a:rPr sz="1170" b="1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170" b="1" dirty="0">
                <a:latin typeface="Calibri" panose="020F0502020204030204"/>
                <a:cs typeface="Calibri" panose="020F0502020204030204"/>
              </a:rPr>
              <a:t>oral    </a:t>
            </a:r>
            <a:r>
              <a:rPr sz="1170" b="1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1170" b="1" spc="11" dirty="0">
                <a:latin typeface="Calibri" panose="020F0502020204030204"/>
                <a:cs typeface="Calibri" panose="020F0502020204030204"/>
              </a:rPr>
              <a:t>Subcutaneous     </a:t>
            </a:r>
            <a:r>
              <a:rPr sz="1170" b="1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1170" b="1" dirty="0">
                <a:latin typeface="Calibri" panose="020F0502020204030204"/>
                <a:cs typeface="Calibri" panose="020F0502020204030204"/>
              </a:rPr>
              <a:t>Tubal</a:t>
            </a:r>
            <a:r>
              <a:rPr sz="1170" b="1" spc="31" dirty="0">
                <a:latin typeface="Calibri" panose="020F0502020204030204"/>
                <a:cs typeface="Calibri" panose="020F0502020204030204"/>
              </a:rPr>
              <a:t> </a:t>
            </a:r>
            <a:r>
              <a:rPr sz="1170" b="1" dirty="0">
                <a:latin typeface="Calibri" panose="020F0502020204030204"/>
                <a:cs typeface="Calibri" panose="020F0502020204030204"/>
              </a:rPr>
              <a:t>ligation	</a:t>
            </a:r>
            <a:r>
              <a:rPr sz="1170" b="1" spc="11" dirty="0">
                <a:latin typeface="Calibri" panose="020F0502020204030204"/>
                <a:cs typeface="Calibri" panose="020F0502020204030204"/>
              </a:rPr>
              <a:t>None</a:t>
            </a:r>
            <a:endParaRPr sz="117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03095" y="33206308"/>
            <a:ext cx="395299" cy="209701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1170" b="1" spc="11" dirty="0">
                <a:latin typeface="Calibri" panose="020F0502020204030204"/>
                <a:cs typeface="Calibri" panose="020F0502020204030204"/>
              </a:rPr>
              <a:t>O</a:t>
            </a:r>
            <a:r>
              <a:rPr sz="1170" b="1" spc="-11" dirty="0">
                <a:latin typeface="Calibri" panose="020F0502020204030204"/>
                <a:cs typeface="Calibri" panose="020F0502020204030204"/>
              </a:rPr>
              <a:t>t</a:t>
            </a:r>
            <a:r>
              <a:rPr sz="1170" b="1" spc="11" dirty="0">
                <a:latin typeface="Calibri" panose="020F0502020204030204"/>
                <a:cs typeface="Calibri" panose="020F0502020204030204"/>
              </a:rPr>
              <a:t>h</a:t>
            </a:r>
            <a:r>
              <a:rPr sz="1170" b="1" dirty="0">
                <a:latin typeface="Calibri" panose="020F0502020204030204"/>
                <a:cs typeface="Calibri" panose="020F0502020204030204"/>
              </a:rPr>
              <a:t>er</a:t>
            </a:r>
            <a:endParaRPr sz="117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05455" y="26568783"/>
            <a:ext cx="7420306" cy="1073526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5715">
              <a:spcBef>
                <a:spcPts val="190"/>
              </a:spcBef>
            </a:pPr>
            <a:r>
              <a:rPr sz="3610" b="1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2865" b="1" spc="-20" dirty="0">
                <a:latin typeface="Calibri" panose="020F0502020204030204"/>
                <a:cs typeface="Calibri" panose="020F0502020204030204"/>
              </a:rPr>
              <a:t>ONTRACEPTIVE</a:t>
            </a:r>
            <a:r>
              <a:rPr sz="2865" b="1" spc="147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dirty="0">
                <a:latin typeface="Calibri" panose="020F0502020204030204"/>
                <a:cs typeface="Calibri" panose="020F0502020204030204"/>
              </a:rPr>
              <a:t>METHOD</a:t>
            </a:r>
            <a:r>
              <a:rPr sz="2865" b="1" spc="161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spc="-45" dirty="0">
                <a:latin typeface="Calibri" panose="020F0502020204030204"/>
                <a:cs typeface="Calibri" panose="020F0502020204030204"/>
              </a:rPr>
              <a:t>STARTED</a:t>
            </a:r>
            <a:r>
              <a:rPr sz="2865" b="1" spc="147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dirty="0">
                <a:latin typeface="Calibri" panose="020F0502020204030204"/>
                <a:cs typeface="Calibri" panose="020F0502020204030204"/>
              </a:rPr>
              <a:t>AFTER</a:t>
            </a:r>
            <a:r>
              <a:rPr sz="2865" b="1" spc="147" dirty="0">
                <a:latin typeface="Calibri" panose="020F0502020204030204"/>
                <a:cs typeface="Calibri" panose="020F0502020204030204"/>
              </a:rPr>
              <a:t> </a:t>
            </a:r>
            <a:r>
              <a:rPr sz="3610" b="1" spc="-20" dirty="0">
                <a:latin typeface="Calibri" panose="020F0502020204030204"/>
                <a:cs typeface="Calibri" panose="020F0502020204030204"/>
              </a:rPr>
              <a:t>VTP</a:t>
            </a:r>
            <a:endParaRPr sz="361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268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35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407447" y="28189335"/>
            <a:ext cx="195628" cy="196974"/>
          </a:xfrm>
          <a:custGeom>
            <a:avLst/>
            <a:gdLst/>
            <a:ahLst/>
            <a:cxnLst/>
            <a:rect l="l" t="t" r="r" b="b"/>
            <a:pathLst>
              <a:path w="92075" h="92709">
                <a:moveTo>
                  <a:pt x="91623" y="0"/>
                </a:moveTo>
                <a:lnTo>
                  <a:pt x="0" y="0"/>
                </a:lnTo>
                <a:lnTo>
                  <a:pt x="0" y="92338"/>
                </a:lnTo>
                <a:lnTo>
                  <a:pt x="91623" y="92338"/>
                </a:lnTo>
                <a:lnTo>
                  <a:pt x="91623" y="0"/>
                </a:lnTo>
                <a:close/>
              </a:path>
            </a:pathLst>
          </a:custGeom>
          <a:solidFill>
            <a:srgbClr val="FF6699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8" name="object 18"/>
          <p:cNvSpPr txBox="1"/>
          <p:nvPr/>
        </p:nvSpPr>
        <p:spPr>
          <a:xfrm>
            <a:off x="26696660" y="28008750"/>
            <a:ext cx="2741466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dirty="0">
                <a:latin typeface="Calibri Light" panose="020F0302020204030204"/>
                <a:cs typeface="Calibri Light" panose="020F0302020204030204"/>
              </a:rPr>
              <a:t>Intrauterine</a:t>
            </a:r>
            <a:r>
              <a:rPr sz="2765" spc="-107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device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407447" y="29123127"/>
            <a:ext cx="195628" cy="2064194"/>
            <a:chOff x="12416353" y="13686192"/>
            <a:chExt cx="92075" cy="971550"/>
          </a:xfrm>
        </p:grpSpPr>
        <p:sp>
          <p:nvSpPr>
            <p:cNvPr id="20" name="object 20"/>
            <p:cNvSpPr/>
            <p:nvPr/>
          </p:nvSpPr>
          <p:spPr>
            <a:xfrm>
              <a:off x="12416353" y="13686192"/>
              <a:ext cx="92075" cy="92710"/>
            </a:xfrm>
            <a:custGeom>
              <a:avLst/>
              <a:gdLst/>
              <a:ahLst/>
              <a:cxnLst/>
              <a:rect l="l" t="t" r="r" b="b"/>
              <a:pathLst>
                <a:path w="92075" h="92709">
                  <a:moveTo>
                    <a:pt x="91623" y="0"/>
                  </a:moveTo>
                  <a:lnTo>
                    <a:pt x="0" y="0"/>
                  </a:lnTo>
                  <a:lnTo>
                    <a:pt x="0" y="92338"/>
                  </a:lnTo>
                  <a:lnTo>
                    <a:pt x="91623" y="92338"/>
                  </a:lnTo>
                  <a:lnTo>
                    <a:pt x="91623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416353" y="14125696"/>
              <a:ext cx="92075" cy="92710"/>
            </a:xfrm>
            <a:custGeom>
              <a:avLst/>
              <a:gdLst/>
              <a:ahLst/>
              <a:cxnLst/>
              <a:rect l="l" t="t" r="r" b="b"/>
              <a:pathLst>
                <a:path w="92075" h="92709">
                  <a:moveTo>
                    <a:pt x="91623" y="0"/>
                  </a:moveTo>
                  <a:lnTo>
                    <a:pt x="0" y="0"/>
                  </a:lnTo>
                  <a:lnTo>
                    <a:pt x="0" y="92338"/>
                  </a:lnTo>
                  <a:lnTo>
                    <a:pt x="91623" y="92338"/>
                  </a:lnTo>
                  <a:lnTo>
                    <a:pt x="91623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416353" y="14565201"/>
              <a:ext cx="92075" cy="92710"/>
            </a:xfrm>
            <a:custGeom>
              <a:avLst/>
              <a:gdLst/>
              <a:ahLst/>
              <a:cxnLst/>
              <a:rect l="l" t="t" r="r" b="b"/>
              <a:pathLst>
                <a:path w="92075" h="92709">
                  <a:moveTo>
                    <a:pt x="91623" y="0"/>
                  </a:moveTo>
                  <a:lnTo>
                    <a:pt x="0" y="0"/>
                  </a:lnTo>
                  <a:lnTo>
                    <a:pt x="0" y="92338"/>
                  </a:lnTo>
                  <a:lnTo>
                    <a:pt x="91623" y="92338"/>
                  </a:lnTo>
                  <a:lnTo>
                    <a:pt x="91623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696659" y="28942538"/>
            <a:ext cx="2555280" cy="2335715"/>
          </a:xfrm>
          <a:prstGeom prst="rect">
            <a:avLst/>
          </a:prstGeom>
        </p:spPr>
        <p:txBody>
          <a:bodyPr vert="horz" wrap="square" lIns="0" tIns="17537" rIns="0" bIns="0" rtlCol="0">
            <a:spAutoFit/>
          </a:bodyPr>
          <a:lstStyle/>
          <a:p>
            <a:pPr marR="10795">
              <a:lnSpc>
                <a:spcPct val="103000"/>
              </a:lnSpc>
              <a:spcBef>
                <a:spcPts val="140"/>
              </a:spcBef>
            </a:pPr>
            <a:r>
              <a:rPr sz="2765" spc="11" dirty="0">
                <a:latin typeface="Calibri Light" panose="020F0302020204030204"/>
                <a:cs typeface="Calibri Light" panose="020F0302020204030204"/>
              </a:rPr>
              <a:t>Hormonal,</a:t>
            </a:r>
            <a:r>
              <a:rPr sz="2765" spc="-9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oral</a:t>
            </a:r>
            <a:r>
              <a:rPr sz="2765" spc="-9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or </a:t>
            </a:r>
            <a:r>
              <a:rPr sz="2765" spc="-597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injectable</a:t>
            </a:r>
            <a:endParaRPr sz="2765">
              <a:latin typeface="Calibri Light" panose="020F0302020204030204"/>
              <a:cs typeface="Calibri Light" panose="020F0302020204030204"/>
            </a:endParaRPr>
          </a:p>
          <a:p>
            <a:pPr marR="523240">
              <a:lnSpc>
                <a:spcPct val="103000"/>
              </a:lnSpc>
              <a:spcBef>
                <a:spcPts val="530"/>
              </a:spcBef>
            </a:pPr>
            <a:r>
              <a:rPr sz="2765" spc="11" dirty="0">
                <a:latin typeface="Calibri Light" panose="020F0302020204030204"/>
                <a:cs typeface="Calibri Light" panose="020F0302020204030204"/>
              </a:rPr>
              <a:t>Subcutaneous  implant</a:t>
            </a:r>
            <a:endParaRPr sz="2765">
              <a:latin typeface="Calibri Light" panose="020F0302020204030204"/>
              <a:cs typeface="Calibri Light" panose="020F0302020204030204"/>
            </a:endParaRPr>
          </a:p>
          <a:p>
            <a:pPr>
              <a:spcBef>
                <a:spcPts val="630"/>
              </a:spcBef>
            </a:pPr>
            <a:r>
              <a:rPr sz="2765" dirty="0">
                <a:latin typeface="Calibri Light" panose="020F0302020204030204"/>
                <a:cs typeface="Calibri Light" panose="020F0302020204030204"/>
              </a:rPr>
              <a:t>Tubal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ligation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407447" y="31924492"/>
            <a:ext cx="195628" cy="196974"/>
          </a:xfrm>
          <a:custGeom>
            <a:avLst/>
            <a:gdLst/>
            <a:ahLst/>
            <a:cxnLst/>
            <a:rect l="l" t="t" r="r" b="b"/>
            <a:pathLst>
              <a:path w="92075" h="92709">
                <a:moveTo>
                  <a:pt x="91623" y="0"/>
                </a:moveTo>
                <a:lnTo>
                  <a:pt x="0" y="0"/>
                </a:lnTo>
                <a:lnTo>
                  <a:pt x="0" y="92338"/>
                </a:lnTo>
                <a:lnTo>
                  <a:pt x="91623" y="92338"/>
                </a:lnTo>
                <a:lnTo>
                  <a:pt x="91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5" name="object 25"/>
          <p:cNvSpPr txBox="1"/>
          <p:nvPr/>
        </p:nvSpPr>
        <p:spPr>
          <a:xfrm>
            <a:off x="26696657" y="31743910"/>
            <a:ext cx="798694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dirty="0">
                <a:latin typeface="Calibri Light" panose="020F0302020204030204"/>
                <a:cs typeface="Calibri Light" panose="020F0302020204030204"/>
              </a:rPr>
              <a:t>N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one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58774" y="13538539"/>
            <a:ext cx="28873076" cy="20214256"/>
            <a:chOff x="438476" y="6351026"/>
            <a:chExt cx="13589635" cy="9514205"/>
          </a:xfrm>
        </p:grpSpPr>
        <p:sp>
          <p:nvSpPr>
            <p:cNvPr id="27" name="object 27"/>
            <p:cNvSpPr/>
            <p:nvPr/>
          </p:nvSpPr>
          <p:spPr>
            <a:xfrm>
              <a:off x="12416353" y="15444209"/>
              <a:ext cx="92075" cy="92710"/>
            </a:xfrm>
            <a:custGeom>
              <a:avLst/>
              <a:gdLst/>
              <a:ahLst/>
              <a:cxnLst/>
              <a:rect l="l" t="t" r="r" b="b"/>
              <a:pathLst>
                <a:path w="92075" h="92709">
                  <a:moveTo>
                    <a:pt x="91623" y="0"/>
                  </a:moveTo>
                  <a:lnTo>
                    <a:pt x="0" y="0"/>
                  </a:lnTo>
                  <a:lnTo>
                    <a:pt x="0" y="92338"/>
                  </a:lnTo>
                  <a:lnTo>
                    <a:pt x="91623" y="92338"/>
                  </a:lnTo>
                  <a:lnTo>
                    <a:pt x="91623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28" name="object 28"/>
            <p:cNvSpPr/>
            <p:nvPr/>
          </p:nvSpPr>
          <p:spPr>
            <a:xfrm>
              <a:off x="441651" y="6354201"/>
              <a:ext cx="13583285" cy="9507855"/>
            </a:xfrm>
            <a:custGeom>
              <a:avLst/>
              <a:gdLst/>
              <a:ahLst/>
              <a:cxnLst/>
              <a:rect l="l" t="t" r="r" b="b"/>
              <a:pathLst>
                <a:path w="13583285" h="9507855">
                  <a:moveTo>
                    <a:pt x="0" y="9507322"/>
                  </a:moveTo>
                  <a:lnTo>
                    <a:pt x="13583115" y="9507322"/>
                  </a:lnTo>
                  <a:lnTo>
                    <a:pt x="13583115" y="0"/>
                  </a:lnTo>
                  <a:lnTo>
                    <a:pt x="0" y="0"/>
                  </a:lnTo>
                  <a:lnTo>
                    <a:pt x="0" y="9507322"/>
                  </a:lnTo>
                  <a:close/>
                </a:path>
              </a:pathLst>
            </a:custGeom>
            <a:ln w="572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87584" y="3874344"/>
            <a:ext cx="29453210" cy="824707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26981" rIns="0" bIns="0" rtlCol="0">
            <a:spAutoFit/>
          </a:bodyPr>
          <a:lstStyle/>
          <a:p>
            <a:pPr marL="91440">
              <a:spcBef>
                <a:spcPts val="210"/>
              </a:spcBef>
            </a:pPr>
            <a:r>
              <a:rPr sz="2765" spc="-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S</a:t>
            </a:r>
            <a:r>
              <a:rPr sz="2230" spc="-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OFIA</a:t>
            </a:r>
            <a:r>
              <a:rPr sz="2230" spc="4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3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F</a:t>
            </a:r>
            <a:r>
              <a:rPr sz="2230" spc="-3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ARIA</a:t>
            </a:r>
            <a:r>
              <a:rPr sz="2710" spc="-48" baseline="2600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1</a:t>
            </a:r>
            <a:r>
              <a:rPr sz="2765" spc="-3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,</a:t>
            </a:r>
            <a:r>
              <a:rPr sz="2765" spc="-4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C</a:t>
            </a:r>
            <a:r>
              <a:rPr sz="2230" spc="-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ÉLINE</a:t>
            </a:r>
            <a:r>
              <a:rPr sz="2230" spc="76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G</a:t>
            </a:r>
            <a:r>
              <a:rPr sz="2230" spc="-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AMA</a:t>
            </a:r>
            <a:r>
              <a:rPr sz="2710" spc="-31" baseline="2600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2</a:t>
            </a:r>
            <a:r>
              <a:rPr sz="2765" spc="-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,</a:t>
            </a:r>
            <a:r>
              <a:rPr sz="2765" spc="-6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M</a:t>
            </a:r>
            <a:r>
              <a:rPr sz="2230" spc="-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ÁRCIA</a:t>
            </a:r>
            <a:r>
              <a:rPr sz="2230" spc="6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P</a:t>
            </a:r>
            <a:r>
              <a:rPr sz="2230" spc="-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EREIRA</a:t>
            </a:r>
            <a:r>
              <a:rPr sz="2230" spc="5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L</a:t>
            </a:r>
            <a:r>
              <a:rPr sz="2230" spc="-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EITE</a:t>
            </a:r>
            <a:r>
              <a:rPr sz="2710" spc="-17" baseline="2600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3</a:t>
            </a:r>
            <a:r>
              <a:rPr sz="2765" spc="-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,</a:t>
            </a:r>
            <a:r>
              <a:rPr sz="2765" spc="-5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J</a:t>
            </a:r>
            <a:r>
              <a:rPr sz="2230" spc="-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OANA</a:t>
            </a:r>
            <a:r>
              <a:rPr sz="2230" spc="5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S</a:t>
            </a:r>
            <a:r>
              <a:rPr sz="2230" spc="-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EABRA</a:t>
            </a:r>
            <a:r>
              <a:rPr sz="2710" spc="-31" baseline="2600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4</a:t>
            </a:r>
            <a:endParaRPr sz="2710" baseline="26000">
              <a:latin typeface="Calibri Light" panose="020F0302020204030204"/>
              <a:cs typeface="Calibri Light" panose="020F0302020204030204"/>
            </a:endParaRPr>
          </a:p>
          <a:p>
            <a:pPr marL="91440">
              <a:spcBef>
                <a:spcPts val="95"/>
              </a:spcBef>
            </a:pPr>
            <a:r>
              <a:rPr sz="2390" spc="17" baseline="2600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1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Lagoa Health</a:t>
            </a:r>
            <a:r>
              <a:rPr sz="2335" spc="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Unit,</a:t>
            </a:r>
            <a:r>
              <a:rPr sz="2335" spc="3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90" spc="17" baseline="2600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2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Oceanos</a:t>
            </a:r>
            <a:r>
              <a:rPr sz="2335" spc="4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Health</a:t>
            </a:r>
            <a:r>
              <a:rPr sz="2335" spc="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Unit,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90" baseline="2600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3</a:t>
            </a:r>
            <a:r>
              <a:rPr sz="233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Horizonte</a:t>
            </a:r>
            <a:r>
              <a:rPr sz="2335" spc="4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Health</a:t>
            </a:r>
            <a:r>
              <a:rPr sz="2335" spc="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Unit, </a:t>
            </a:r>
            <a:r>
              <a:rPr sz="2390" baseline="2600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4</a:t>
            </a:r>
            <a:r>
              <a:rPr sz="233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Porto</a:t>
            </a:r>
            <a:r>
              <a:rPr sz="2335" spc="4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Douro</a:t>
            </a:r>
            <a:r>
              <a:rPr sz="2335" spc="4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Health</a:t>
            </a:r>
            <a:r>
              <a:rPr sz="2335" spc="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Unit</a:t>
            </a:r>
            <a:r>
              <a:rPr sz="2335" spc="3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– 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Matosinhos</a:t>
            </a:r>
            <a:r>
              <a:rPr sz="2335" spc="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Local Health</a:t>
            </a:r>
            <a:r>
              <a:rPr sz="2335" spc="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Unit,</a:t>
            </a:r>
            <a:r>
              <a:rPr sz="2335" spc="3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Portugal</a:t>
            </a:r>
            <a:endParaRPr sz="233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174" y="399252"/>
            <a:ext cx="24121382" cy="3196126"/>
          </a:xfrm>
          <a:custGeom>
            <a:avLst/>
            <a:gdLst/>
            <a:ahLst/>
            <a:cxnLst/>
            <a:rect l="l" t="t" r="r" b="b"/>
            <a:pathLst>
              <a:path w="11353165" h="1504314">
                <a:moveTo>
                  <a:pt x="0" y="1503906"/>
                </a:moveTo>
                <a:lnTo>
                  <a:pt x="11352667" y="1503906"/>
                </a:lnTo>
                <a:lnTo>
                  <a:pt x="11352667" y="0"/>
                </a:lnTo>
                <a:lnTo>
                  <a:pt x="0" y="0"/>
                </a:lnTo>
                <a:lnTo>
                  <a:pt x="0" y="1503906"/>
                </a:lnTo>
                <a:close/>
              </a:path>
            </a:pathLst>
          </a:custGeom>
          <a:solidFill>
            <a:srgbClr val="FF6699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31" name="object 31"/>
          <p:cNvSpPr/>
          <p:nvPr/>
        </p:nvSpPr>
        <p:spPr>
          <a:xfrm>
            <a:off x="944231" y="10643548"/>
            <a:ext cx="28881169" cy="1533977"/>
          </a:xfrm>
          <a:custGeom>
            <a:avLst/>
            <a:gdLst/>
            <a:ahLst/>
            <a:cxnLst/>
            <a:rect l="l" t="t" r="r" b="b"/>
            <a:pathLst>
              <a:path w="13593444" h="721995">
                <a:moveTo>
                  <a:pt x="0" y="721531"/>
                </a:moveTo>
                <a:lnTo>
                  <a:pt x="13593137" y="721531"/>
                </a:lnTo>
                <a:lnTo>
                  <a:pt x="13593137" y="0"/>
                </a:lnTo>
                <a:lnTo>
                  <a:pt x="0" y="0"/>
                </a:lnTo>
                <a:lnTo>
                  <a:pt x="0" y="721531"/>
                </a:lnTo>
                <a:close/>
              </a:path>
            </a:pathLst>
          </a:custGeom>
          <a:ln w="572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32" name="object 32"/>
          <p:cNvSpPr/>
          <p:nvPr/>
        </p:nvSpPr>
        <p:spPr>
          <a:xfrm>
            <a:off x="919899" y="35043706"/>
            <a:ext cx="28960773" cy="3289217"/>
          </a:xfrm>
          <a:custGeom>
            <a:avLst/>
            <a:gdLst/>
            <a:ahLst/>
            <a:cxnLst/>
            <a:rect l="l" t="t" r="r" b="b"/>
            <a:pathLst>
              <a:path w="13630910" h="1548130">
                <a:moveTo>
                  <a:pt x="0" y="1547570"/>
                </a:moveTo>
                <a:lnTo>
                  <a:pt x="13630358" y="1547570"/>
                </a:lnTo>
                <a:lnTo>
                  <a:pt x="13630358" y="0"/>
                </a:lnTo>
                <a:lnTo>
                  <a:pt x="0" y="0"/>
                </a:lnTo>
                <a:lnTo>
                  <a:pt x="0" y="1547570"/>
                </a:lnTo>
                <a:close/>
              </a:path>
            </a:pathLst>
          </a:custGeom>
          <a:ln w="572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33" name="object 33"/>
          <p:cNvSpPr/>
          <p:nvPr/>
        </p:nvSpPr>
        <p:spPr>
          <a:xfrm>
            <a:off x="901645" y="6511458"/>
            <a:ext cx="28937838" cy="2703689"/>
          </a:xfrm>
          <a:custGeom>
            <a:avLst/>
            <a:gdLst/>
            <a:ahLst/>
            <a:cxnLst/>
            <a:rect l="l" t="t" r="r" b="b"/>
            <a:pathLst>
              <a:path w="13620115" h="1272539">
                <a:moveTo>
                  <a:pt x="0" y="1271985"/>
                </a:moveTo>
                <a:lnTo>
                  <a:pt x="13619621" y="1271985"/>
                </a:lnTo>
                <a:lnTo>
                  <a:pt x="13619621" y="0"/>
                </a:lnTo>
                <a:lnTo>
                  <a:pt x="0" y="0"/>
                </a:lnTo>
                <a:lnTo>
                  <a:pt x="0" y="1271985"/>
                </a:lnTo>
                <a:close/>
              </a:path>
            </a:pathLst>
          </a:custGeom>
          <a:ln w="572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34" name="object 34"/>
          <p:cNvSpPr txBox="1"/>
          <p:nvPr/>
        </p:nvSpPr>
        <p:spPr>
          <a:xfrm>
            <a:off x="907732" y="5416465"/>
            <a:ext cx="6906280" cy="874805"/>
          </a:xfrm>
          <a:prstGeom prst="rect">
            <a:avLst/>
          </a:prstGeom>
          <a:solidFill>
            <a:srgbClr val="FF6699"/>
          </a:solidFill>
        </p:spPr>
        <p:txBody>
          <a:bodyPr vert="horz" wrap="square" lIns="0" tIns="105234" rIns="0" bIns="0" rtlCol="0">
            <a:spAutoFit/>
          </a:bodyPr>
          <a:lstStyle/>
          <a:p>
            <a:pPr marL="148590">
              <a:spcBef>
                <a:spcPts val="830"/>
              </a:spcBef>
            </a:pPr>
            <a:r>
              <a:rPr sz="4995" b="1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4035" b="1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ACKGROUND</a:t>
            </a:r>
            <a:r>
              <a:rPr sz="4035" b="1" spc="223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99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0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ND</a:t>
            </a:r>
            <a:r>
              <a:rPr sz="4035" b="1" spc="212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99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03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IM</a:t>
            </a:r>
            <a:endParaRPr sz="40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0310" y="9553114"/>
            <a:ext cx="6891441" cy="951094"/>
          </a:xfrm>
          <a:prstGeom prst="rect">
            <a:avLst/>
          </a:prstGeom>
          <a:solidFill>
            <a:srgbClr val="FF6699"/>
          </a:solidFill>
        </p:spPr>
        <p:txBody>
          <a:bodyPr vert="horz" wrap="square" lIns="0" tIns="180785" rIns="0" bIns="0" rtlCol="0">
            <a:spAutoFit/>
          </a:bodyPr>
          <a:lstStyle/>
          <a:p>
            <a:pPr marL="83820">
              <a:spcBef>
                <a:spcPts val="1420"/>
              </a:spcBef>
            </a:pPr>
            <a:r>
              <a:rPr sz="499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40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ETHODS</a:t>
            </a:r>
            <a:endParaRPr sz="40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18154" y="13027069"/>
            <a:ext cx="1849678" cy="63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99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4035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40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</a:t>
            </a:r>
            <a:r>
              <a:rPr sz="4035" b="1" spc="-3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4035" b="1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40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40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25977" y="33936546"/>
            <a:ext cx="7022307" cy="896602"/>
          </a:xfrm>
          <a:prstGeom prst="rect">
            <a:avLst/>
          </a:prstGeom>
          <a:solidFill>
            <a:srgbClr val="FF6699"/>
          </a:solidFill>
        </p:spPr>
        <p:txBody>
          <a:bodyPr vert="horz" wrap="square" lIns="0" tIns="126820" rIns="0" bIns="0" rtlCol="0">
            <a:spAutoFit/>
          </a:bodyPr>
          <a:lstStyle/>
          <a:p>
            <a:pPr marL="51435">
              <a:spcBef>
                <a:spcPts val="1000"/>
              </a:spcBef>
            </a:pPr>
            <a:r>
              <a:rPr sz="499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40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ISCUSSION</a:t>
            </a:r>
            <a:endParaRPr sz="40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50306" y="10616262"/>
            <a:ext cx="28869030" cy="1250451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217170" marR="844550">
              <a:lnSpc>
                <a:spcPct val="152000"/>
              </a:lnSpc>
              <a:spcBef>
                <a:spcPts val="205"/>
              </a:spcBef>
            </a:pPr>
            <a:r>
              <a:rPr sz="2765" dirty="0">
                <a:latin typeface="Calibri Light" panose="020F0302020204030204"/>
                <a:cs typeface="Calibri Light" panose="020F0302020204030204"/>
              </a:rPr>
              <a:t>This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is</a:t>
            </a:r>
            <a:r>
              <a:rPr sz="276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an</a:t>
            </a:r>
            <a:r>
              <a:rPr sz="2765" spc="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observational,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descriptive, cross-sectional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 study.</a:t>
            </a:r>
            <a:r>
              <a:rPr sz="276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The study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population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includes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women </a:t>
            </a:r>
            <a:r>
              <a:rPr sz="2765" spc="20" dirty="0">
                <a:latin typeface="Calibri Light" panose="020F0302020204030204"/>
                <a:cs typeface="Calibri Light" panose="020F0302020204030204"/>
              </a:rPr>
              <a:t>who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 performed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85" dirty="0">
                <a:latin typeface="Calibri Light" panose="020F0302020204030204"/>
                <a:cs typeface="Calibri Light" panose="020F0302020204030204"/>
              </a:rPr>
              <a:t>VTP,</a:t>
            </a:r>
            <a:r>
              <a:rPr sz="276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until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10</a:t>
            </a:r>
            <a:r>
              <a:rPr sz="276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weeks</a:t>
            </a:r>
            <a:r>
              <a:rPr sz="276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of</a:t>
            </a:r>
            <a:r>
              <a:rPr sz="276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gestation,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between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2007</a:t>
            </a:r>
            <a:r>
              <a:rPr sz="276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and</a:t>
            </a:r>
            <a:r>
              <a:rPr sz="2765" spc="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2014, in the</a:t>
            </a:r>
            <a:r>
              <a:rPr sz="2765" spc="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Matosinhos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Local </a:t>
            </a:r>
            <a:r>
              <a:rPr sz="276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Health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Unit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(Portugal).</a:t>
            </a:r>
            <a:r>
              <a:rPr sz="2765" spc="61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Anonymized</a:t>
            </a:r>
            <a:r>
              <a:rPr sz="2765" spc="-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data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were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provided</a:t>
            </a:r>
            <a:r>
              <a:rPr sz="2765" spc="-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by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the The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Portuguese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Directorate-General</a:t>
            </a:r>
            <a:r>
              <a:rPr sz="2765" spc="-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of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Health.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3779" y="979335"/>
            <a:ext cx="22356703" cy="1968417"/>
          </a:xfrm>
          <a:prstGeom prst="rect">
            <a:avLst/>
          </a:prstGeom>
        </p:spPr>
        <p:txBody>
          <a:bodyPr vert="horz" wrap="square" lIns="0" tIns="26981" rIns="0" bIns="0" rtlCol="0">
            <a:spAutoFit/>
          </a:bodyPr>
          <a:lstStyle/>
          <a:p>
            <a:pPr marL="26670">
              <a:spcBef>
                <a:spcPts val="210"/>
              </a:spcBef>
            </a:pPr>
            <a:r>
              <a:rPr sz="6585" spc="-96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V</a:t>
            </a:r>
            <a:r>
              <a:rPr sz="5205" spc="-96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OLUNTARY</a:t>
            </a:r>
            <a:r>
              <a:rPr sz="5205" spc="192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205" spc="-6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TERMINATION</a:t>
            </a:r>
            <a:r>
              <a:rPr sz="5205" spc="192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20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OF</a:t>
            </a:r>
            <a:r>
              <a:rPr sz="5205" spc="223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205" spc="-20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PREGNANCY</a:t>
            </a:r>
            <a:r>
              <a:rPr sz="5205" spc="212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20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IN</a:t>
            </a:r>
            <a:r>
              <a:rPr sz="5205" spc="223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205" spc="3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A</a:t>
            </a:r>
            <a:r>
              <a:rPr sz="5205" spc="232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205" spc="-3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PORTUGUESE</a:t>
            </a:r>
            <a:r>
              <a:rPr sz="5205" spc="223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205" spc="-4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LOCAL</a:t>
            </a:r>
            <a:r>
              <a:rPr sz="5205" spc="212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205" spc="-8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HEALTH</a:t>
            </a:r>
            <a:r>
              <a:rPr sz="5205" spc="192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205" spc="-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UNIT</a:t>
            </a:r>
            <a:endParaRPr sz="5205">
              <a:latin typeface="Calibri Light" panose="020F0302020204030204"/>
              <a:cs typeface="Calibri Light" panose="020F0302020204030204"/>
            </a:endParaRPr>
          </a:p>
          <a:p>
            <a:pPr marL="26670">
              <a:spcBef>
                <a:spcPts val="75"/>
              </a:spcBef>
            </a:pPr>
            <a:r>
              <a:rPr sz="5945" spc="1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8</a:t>
            </a:r>
            <a:r>
              <a:rPr sz="5945" spc="-8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780" spc="-5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YEARS</a:t>
            </a:r>
            <a:r>
              <a:rPr sz="4780" spc="16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780" spc="-3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AFTER</a:t>
            </a:r>
            <a:r>
              <a:rPr sz="4780" spc="16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780" spc="-31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THE</a:t>
            </a:r>
            <a:r>
              <a:rPr sz="4780" spc="172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780" spc="-8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LAW</a:t>
            </a:r>
            <a:r>
              <a:rPr sz="4780" spc="127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780" spc="-85" dirty="0">
                <a:solidFill>
                  <a:srgbClr val="FFFFFF"/>
                </a:solidFill>
                <a:latin typeface="Calibri Light" panose="020F0302020204030204"/>
                <a:cs typeface="Calibri Light" panose="020F0302020204030204"/>
              </a:rPr>
              <a:t>APPROVAL</a:t>
            </a:r>
            <a:endParaRPr sz="478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165" y="3874342"/>
            <a:ext cx="709654" cy="947102"/>
          </a:xfrm>
          <a:custGeom>
            <a:avLst/>
            <a:gdLst/>
            <a:ahLst/>
            <a:cxnLst/>
            <a:rect l="l" t="t" r="r" b="b"/>
            <a:pathLst>
              <a:path w="334010" h="445769">
                <a:moveTo>
                  <a:pt x="333565" y="0"/>
                </a:moveTo>
                <a:lnTo>
                  <a:pt x="0" y="0"/>
                </a:lnTo>
                <a:lnTo>
                  <a:pt x="0" y="445230"/>
                </a:lnTo>
                <a:lnTo>
                  <a:pt x="333565" y="445230"/>
                </a:lnTo>
                <a:lnTo>
                  <a:pt x="333565" y="0"/>
                </a:lnTo>
                <a:close/>
              </a:path>
            </a:pathLst>
          </a:custGeom>
          <a:solidFill>
            <a:srgbClr val="FF6699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41" name="object 41"/>
          <p:cNvSpPr/>
          <p:nvPr/>
        </p:nvSpPr>
        <p:spPr>
          <a:xfrm>
            <a:off x="28694" y="5416467"/>
            <a:ext cx="762268" cy="1079315"/>
          </a:xfrm>
          <a:custGeom>
            <a:avLst/>
            <a:gdLst/>
            <a:ahLst/>
            <a:cxnLst/>
            <a:rect l="l" t="t" r="r" b="b"/>
            <a:pathLst>
              <a:path w="358775" h="508000">
                <a:moveTo>
                  <a:pt x="358618" y="0"/>
                </a:moveTo>
                <a:lnTo>
                  <a:pt x="0" y="0"/>
                </a:lnTo>
                <a:lnTo>
                  <a:pt x="0" y="507505"/>
                </a:lnTo>
                <a:lnTo>
                  <a:pt x="358618" y="507505"/>
                </a:lnTo>
                <a:lnTo>
                  <a:pt x="35861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42" name="object 42"/>
          <p:cNvSpPr/>
          <p:nvPr/>
        </p:nvSpPr>
        <p:spPr>
          <a:xfrm>
            <a:off x="28691" y="9580489"/>
            <a:ext cx="808138" cy="1079315"/>
          </a:xfrm>
          <a:custGeom>
            <a:avLst/>
            <a:gdLst/>
            <a:ahLst/>
            <a:cxnLst/>
            <a:rect l="l" t="t" r="r" b="b"/>
            <a:pathLst>
              <a:path w="380365" h="508000">
                <a:moveTo>
                  <a:pt x="380092" y="0"/>
                </a:moveTo>
                <a:lnTo>
                  <a:pt x="0" y="0"/>
                </a:lnTo>
                <a:lnTo>
                  <a:pt x="0" y="507505"/>
                </a:lnTo>
                <a:lnTo>
                  <a:pt x="380092" y="507505"/>
                </a:lnTo>
                <a:lnTo>
                  <a:pt x="38009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43" name="object 43"/>
          <p:cNvSpPr/>
          <p:nvPr/>
        </p:nvSpPr>
        <p:spPr>
          <a:xfrm>
            <a:off x="28691" y="12457896"/>
            <a:ext cx="808138" cy="1077966"/>
          </a:xfrm>
          <a:custGeom>
            <a:avLst/>
            <a:gdLst/>
            <a:ahLst/>
            <a:cxnLst/>
            <a:rect l="l" t="t" r="r" b="b"/>
            <a:pathLst>
              <a:path w="380365" h="507364">
                <a:moveTo>
                  <a:pt x="380092" y="0"/>
                </a:moveTo>
                <a:lnTo>
                  <a:pt x="0" y="0"/>
                </a:lnTo>
                <a:lnTo>
                  <a:pt x="0" y="506789"/>
                </a:lnTo>
                <a:lnTo>
                  <a:pt x="380092" y="506789"/>
                </a:lnTo>
                <a:lnTo>
                  <a:pt x="38009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44" name="object 44"/>
          <p:cNvSpPr txBox="1"/>
          <p:nvPr/>
        </p:nvSpPr>
        <p:spPr>
          <a:xfrm>
            <a:off x="907732" y="6438799"/>
            <a:ext cx="28925693" cy="2542985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344170" marR="283210" algn="just">
              <a:lnSpc>
                <a:spcPct val="152000"/>
              </a:lnSpc>
              <a:spcBef>
                <a:spcPts val="205"/>
              </a:spcBef>
            </a:pPr>
            <a:r>
              <a:rPr sz="2765" dirty="0">
                <a:latin typeface="Calibri Light" panose="020F0302020204030204"/>
                <a:cs typeface="Calibri Light" panose="020F0302020204030204"/>
              </a:rPr>
              <a:t>Significant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advances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in 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Family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Planning (FP) has been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reached in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 the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past 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years,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and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contraception is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nowadays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widely accessible.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There was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a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reduction</a:t>
            </a:r>
            <a:r>
              <a:rPr sz="2765" spc="61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of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unwanted pregnancies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but, 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still</a:t>
            </a:r>
            <a:r>
              <a:rPr sz="2765" spc="608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it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is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expected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33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million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women 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to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become 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pregnant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 accidentally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each </a:t>
            </a:r>
            <a:r>
              <a:rPr sz="2765" spc="-65" dirty="0">
                <a:latin typeface="Calibri Light" panose="020F0302020204030204"/>
                <a:cs typeface="Calibri Light" panose="020F0302020204030204"/>
              </a:rPr>
              <a:t>year.</a:t>
            </a:r>
            <a:r>
              <a:rPr sz="2765" spc="-5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Since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 2007,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Portuguese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 law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allows 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Voluntary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Termination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of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Pregnancy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(VTP),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until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 10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weeks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 of 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pregnancy.</a:t>
            </a:r>
            <a:r>
              <a:rPr sz="2765" spc="577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The aim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of</a:t>
            </a:r>
            <a:r>
              <a:rPr sz="2765" spc="628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this </a:t>
            </a:r>
            <a:r>
              <a:rPr sz="276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study is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to 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characterize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population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who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carried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out a VTP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in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a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Portuguese Health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Unit,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between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2007 and 2014, 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for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sociodemographic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and 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obstetric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variables, in order to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identify 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strategies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of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FP 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improvement.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7174" y="39081509"/>
            <a:ext cx="711000" cy="1079315"/>
          </a:xfrm>
          <a:custGeom>
            <a:avLst/>
            <a:gdLst/>
            <a:ahLst/>
            <a:cxnLst/>
            <a:rect l="l" t="t" r="r" b="b"/>
            <a:pathLst>
              <a:path w="334645" h="508000">
                <a:moveTo>
                  <a:pt x="334280" y="0"/>
                </a:moveTo>
                <a:lnTo>
                  <a:pt x="0" y="0"/>
                </a:lnTo>
                <a:lnTo>
                  <a:pt x="0" y="507505"/>
                </a:lnTo>
                <a:lnTo>
                  <a:pt x="334280" y="507505"/>
                </a:lnTo>
                <a:lnTo>
                  <a:pt x="33428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46" name="object 46"/>
          <p:cNvSpPr txBox="1"/>
          <p:nvPr/>
        </p:nvSpPr>
        <p:spPr>
          <a:xfrm>
            <a:off x="898603" y="39081505"/>
            <a:ext cx="7023653" cy="1051905"/>
          </a:xfrm>
          <a:prstGeom prst="rect">
            <a:avLst/>
          </a:prstGeom>
          <a:solidFill>
            <a:srgbClr val="FF6699"/>
          </a:solidFill>
        </p:spPr>
        <p:txBody>
          <a:bodyPr vert="horz" wrap="square" lIns="0" tIns="280621" rIns="0" bIns="0" rtlCol="0">
            <a:spAutoFit/>
          </a:bodyPr>
          <a:lstStyle/>
          <a:p>
            <a:pPr marL="136525">
              <a:spcBef>
                <a:spcPts val="2210"/>
              </a:spcBef>
            </a:pPr>
            <a:r>
              <a:rPr sz="499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40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EFERENCES</a:t>
            </a:r>
            <a:endParaRPr sz="40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5980" y="35040001"/>
            <a:ext cx="28948628" cy="2892760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241300" marR="429260" algn="just">
              <a:lnSpc>
                <a:spcPct val="150000"/>
              </a:lnSpc>
              <a:spcBef>
                <a:spcPts val="205"/>
              </a:spcBef>
            </a:pPr>
            <a:r>
              <a:rPr sz="3185" spc="-20" dirty="0">
                <a:latin typeface="Calibri Light" panose="020F0302020204030204"/>
                <a:cs typeface="Calibri Light" panose="020F0302020204030204"/>
              </a:rPr>
              <a:t>From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analysed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results,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the majority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of women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(70.5%) did not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have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a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Family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Planning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consultation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in the 12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months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prior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to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the </a:t>
            </a:r>
            <a:r>
              <a:rPr sz="3185" spc="-107" dirty="0">
                <a:latin typeface="Calibri Light" panose="020F0302020204030204"/>
                <a:cs typeface="Calibri Light" panose="020F0302020204030204"/>
              </a:rPr>
              <a:t>VTP.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The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accessibility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of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all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women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to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FP is </a:t>
            </a:r>
            <a:r>
              <a:rPr sz="318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essential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to improve reproductive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health in the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future. It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is thus necessary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to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design new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approaches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and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strategies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to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reach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all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women,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including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easy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access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to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information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 and health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education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programs,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directed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to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the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target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public. The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Family Physician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assumes a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privileged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role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in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monitoring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the individual during the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various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stages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of the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life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 cycle,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 giving</a:t>
            </a:r>
            <a:r>
              <a:rPr sz="318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information</a:t>
            </a:r>
            <a:r>
              <a:rPr sz="318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and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providing 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contraceptive</a:t>
            </a:r>
            <a:r>
              <a:rPr sz="318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methods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 that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meet</a:t>
            </a:r>
            <a:r>
              <a:rPr sz="318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the</a:t>
            </a:r>
            <a:r>
              <a:rPr sz="3185" spc="-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specific</a:t>
            </a:r>
            <a:r>
              <a:rPr sz="318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needs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 of</a:t>
            </a:r>
            <a:r>
              <a:rPr sz="318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each</a:t>
            </a:r>
            <a:r>
              <a:rPr sz="318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185" spc="-11" dirty="0">
                <a:latin typeface="Calibri Light" panose="020F0302020204030204"/>
                <a:cs typeface="Calibri Light" panose="020F0302020204030204"/>
              </a:rPr>
              <a:t>couple.</a:t>
            </a:r>
            <a:endParaRPr sz="318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7171" y="42208326"/>
            <a:ext cx="30212777" cy="551801"/>
          </a:xfrm>
          <a:custGeom>
            <a:avLst/>
            <a:gdLst/>
            <a:ahLst/>
            <a:cxnLst/>
            <a:rect l="l" t="t" r="r" b="b"/>
            <a:pathLst>
              <a:path w="14220190" h="259715">
                <a:moveTo>
                  <a:pt x="14220182" y="259118"/>
                </a:moveTo>
                <a:lnTo>
                  <a:pt x="14220182" y="0"/>
                </a:lnTo>
                <a:lnTo>
                  <a:pt x="0" y="0"/>
                </a:lnTo>
                <a:lnTo>
                  <a:pt x="0" y="259118"/>
                </a:lnTo>
                <a:lnTo>
                  <a:pt x="14220182" y="25911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49" name="object 49"/>
          <p:cNvSpPr txBox="1"/>
          <p:nvPr/>
        </p:nvSpPr>
        <p:spPr>
          <a:xfrm>
            <a:off x="1263305" y="13778110"/>
            <a:ext cx="18631706" cy="580186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3610" spc="-11" dirty="0">
                <a:latin typeface="Calibri Light" panose="020F0302020204030204"/>
                <a:cs typeface="Calibri Light" panose="020F0302020204030204"/>
              </a:rPr>
              <a:t>»</a:t>
            </a:r>
            <a:r>
              <a:rPr sz="3610" spc="-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20" dirty="0">
                <a:latin typeface="Calibri Light" panose="020F0302020204030204"/>
                <a:cs typeface="Calibri Light" panose="020F0302020204030204"/>
              </a:rPr>
              <a:t>A</a:t>
            </a:r>
            <a:r>
              <a:rPr sz="3610" spc="-51" dirty="0">
                <a:latin typeface="Calibri Light" panose="020F0302020204030204"/>
                <a:cs typeface="Calibri Light" panose="020F0302020204030204"/>
              </a:rPr>
              <a:t> total</a:t>
            </a:r>
            <a:r>
              <a:rPr sz="3610" spc="-7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20" dirty="0">
                <a:latin typeface="Calibri Light" panose="020F0302020204030204"/>
                <a:cs typeface="Calibri Light" panose="020F0302020204030204"/>
              </a:rPr>
              <a:t>of</a:t>
            </a:r>
            <a:r>
              <a:rPr sz="3610" spc="-45" dirty="0">
                <a:latin typeface="Calibri Light" panose="020F0302020204030204"/>
                <a:cs typeface="Calibri Light" panose="020F0302020204030204"/>
              </a:rPr>
              <a:t> 1571</a:t>
            </a:r>
            <a:r>
              <a:rPr sz="3610" spc="-7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51" dirty="0">
                <a:latin typeface="Calibri Light" panose="020F0302020204030204"/>
                <a:cs typeface="Calibri Light" panose="020F0302020204030204"/>
              </a:rPr>
              <a:t>women</a:t>
            </a:r>
            <a:r>
              <a:rPr sz="3610" spc="-9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51" dirty="0">
                <a:latin typeface="Calibri Light" panose="020F0302020204030204"/>
                <a:cs typeface="Calibri Light" panose="020F0302020204030204"/>
              </a:rPr>
              <a:t>have</a:t>
            </a:r>
            <a:r>
              <a:rPr sz="3610" spc="-7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45" dirty="0">
                <a:latin typeface="Calibri Light" panose="020F0302020204030204"/>
                <a:cs typeface="Calibri Light" panose="020F0302020204030204"/>
              </a:rPr>
              <a:t>done</a:t>
            </a:r>
            <a:r>
              <a:rPr sz="3610" spc="-7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11" dirty="0">
                <a:latin typeface="Calibri Light" panose="020F0302020204030204"/>
                <a:cs typeface="Calibri Light" panose="020F0302020204030204"/>
              </a:rPr>
              <a:t>a</a:t>
            </a:r>
            <a:r>
              <a:rPr sz="3610" spc="-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31" dirty="0">
                <a:latin typeface="Calibri Light" panose="020F0302020204030204"/>
                <a:cs typeface="Calibri Light" panose="020F0302020204030204"/>
              </a:rPr>
              <a:t>VTP</a:t>
            </a:r>
            <a:r>
              <a:rPr sz="3610" spc="-51" dirty="0">
                <a:latin typeface="Calibri Light" panose="020F0302020204030204"/>
                <a:cs typeface="Calibri Light" panose="020F0302020204030204"/>
              </a:rPr>
              <a:t> between</a:t>
            </a:r>
            <a:r>
              <a:rPr sz="3610" spc="-7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45" dirty="0">
                <a:latin typeface="Calibri Light" panose="020F0302020204030204"/>
                <a:cs typeface="Calibri Light" panose="020F0302020204030204"/>
              </a:rPr>
              <a:t>2007</a:t>
            </a:r>
            <a:r>
              <a:rPr sz="3610" spc="-9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31" dirty="0">
                <a:latin typeface="Calibri Light" panose="020F0302020204030204"/>
                <a:cs typeface="Calibri Light" panose="020F0302020204030204"/>
              </a:rPr>
              <a:t>and</a:t>
            </a:r>
            <a:r>
              <a:rPr sz="3610" spc="-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45" dirty="0">
                <a:latin typeface="Calibri Light" panose="020F0302020204030204"/>
                <a:cs typeface="Calibri Light" panose="020F0302020204030204"/>
              </a:rPr>
              <a:t>2014</a:t>
            </a:r>
            <a:r>
              <a:rPr sz="3610" spc="-9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20" dirty="0">
                <a:latin typeface="Calibri Light" panose="020F0302020204030204"/>
                <a:cs typeface="Calibri Light" panose="020F0302020204030204"/>
              </a:rPr>
              <a:t>in</a:t>
            </a:r>
            <a:r>
              <a:rPr sz="3610" spc="-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20" dirty="0">
                <a:latin typeface="Calibri Light" panose="020F0302020204030204"/>
                <a:cs typeface="Calibri Light" panose="020F0302020204030204"/>
              </a:rPr>
              <a:t>this</a:t>
            </a:r>
            <a:r>
              <a:rPr sz="3610" spc="-8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51" dirty="0">
                <a:latin typeface="Calibri Light" panose="020F0302020204030204"/>
                <a:cs typeface="Calibri Light" panose="020F0302020204030204"/>
              </a:rPr>
              <a:t>Portuguese</a:t>
            </a:r>
            <a:r>
              <a:rPr sz="3610" spc="-7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45" dirty="0">
                <a:latin typeface="Calibri Light" panose="020F0302020204030204"/>
                <a:cs typeface="Calibri Light" panose="020F0302020204030204"/>
              </a:rPr>
              <a:t>Local</a:t>
            </a:r>
            <a:r>
              <a:rPr sz="3610" spc="-76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31" dirty="0">
                <a:latin typeface="Calibri Light" panose="020F0302020204030204"/>
                <a:cs typeface="Calibri Light" panose="020F0302020204030204"/>
              </a:rPr>
              <a:t>Health</a:t>
            </a:r>
            <a:r>
              <a:rPr sz="3610" spc="-8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610" spc="-31" dirty="0">
                <a:latin typeface="Calibri Light" panose="020F0302020204030204"/>
                <a:cs typeface="Calibri Light" panose="020F0302020204030204"/>
              </a:rPr>
              <a:t>Unit.</a:t>
            </a:r>
            <a:endParaRPr sz="361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71607" y="12430526"/>
            <a:ext cx="6895487" cy="889789"/>
          </a:xfrm>
          <a:prstGeom prst="rect">
            <a:avLst/>
          </a:prstGeom>
          <a:solidFill>
            <a:srgbClr val="FF6699"/>
          </a:solidFill>
        </p:spPr>
        <p:txBody>
          <a:bodyPr vert="horz" wrap="square" lIns="0" tIns="120073" rIns="0" bIns="0" rtlCol="0">
            <a:spAutoFit/>
          </a:bodyPr>
          <a:lstStyle/>
          <a:p>
            <a:pPr marL="94615">
              <a:spcBef>
                <a:spcPts val="945"/>
              </a:spcBef>
            </a:pPr>
            <a:r>
              <a:rPr sz="4995" b="1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4035" b="1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ESULTS</a:t>
            </a:r>
            <a:endParaRPr sz="403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054916" y="17754608"/>
            <a:ext cx="4471071" cy="4639711"/>
            <a:chOff x="4719740" y="8335394"/>
            <a:chExt cx="2104390" cy="2183765"/>
          </a:xfrm>
        </p:grpSpPr>
        <p:sp>
          <p:nvSpPr>
            <p:cNvPr id="52" name="object 52"/>
            <p:cNvSpPr/>
            <p:nvPr/>
          </p:nvSpPr>
          <p:spPr>
            <a:xfrm>
              <a:off x="5262479" y="8414825"/>
              <a:ext cx="1561465" cy="2104390"/>
            </a:xfrm>
            <a:custGeom>
              <a:avLst/>
              <a:gdLst/>
              <a:ahLst/>
              <a:cxnLst/>
              <a:rect l="l" t="t" r="r" b="b"/>
              <a:pathLst>
                <a:path w="1561465" h="2104390">
                  <a:moveTo>
                    <a:pt x="509235" y="0"/>
                  </a:moveTo>
                  <a:lnTo>
                    <a:pt x="509235" y="1051935"/>
                  </a:lnTo>
                  <a:lnTo>
                    <a:pt x="0" y="1972460"/>
                  </a:lnTo>
                  <a:lnTo>
                    <a:pt x="42977" y="1994963"/>
                  </a:lnTo>
                  <a:lnTo>
                    <a:pt x="86841" y="2015413"/>
                  </a:lnTo>
                  <a:lnTo>
                    <a:pt x="131517" y="2033789"/>
                  </a:lnTo>
                  <a:lnTo>
                    <a:pt x="176932" y="2050075"/>
                  </a:lnTo>
                  <a:lnTo>
                    <a:pt x="223009" y="2064250"/>
                  </a:lnTo>
                  <a:lnTo>
                    <a:pt x="269676" y="2076296"/>
                  </a:lnTo>
                  <a:lnTo>
                    <a:pt x="316857" y="2086194"/>
                  </a:lnTo>
                  <a:lnTo>
                    <a:pt x="364478" y="2093925"/>
                  </a:lnTo>
                  <a:lnTo>
                    <a:pt x="412464" y="2099470"/>
                  </a:lnTo>
                  <a:lnTo>
                    <a:pt x="460741" y="2102811"/>
                  </a:lnTo>
                  <a:lnTo>
                    <a:pt x="509235" y="2103929"/>
                  </a:lnTo>
                  <a:lnTo>
                    <a:pt x="557389" y="2102847"/>
                  </a:lnTo>
                  <a:lnTo>
                    <a:pt x="604987" y="2099630"/>
                  </a:lnTo>
                  <a:lnTo>
                    <a:pt x="651983" y="2094326"/>
                  </a:lnTo>
                  <a:lnTo>
                    <a:pt x="698331" y="2086980"/>
                  </a:lnTo>
                  <a:lnTo>
                    <a:pt x="743984" y="2077640"/>
                  </a:lnTo>
                  <a:lnTo>
                    <a:pt x="788895" y="2066351"/>
                  </a:lnTo>
                  <a:lnTo>
                    <a:pt x="833019" y="2053160"/>
                  </a:lnTo>
                  <a:lnTo>
                    <a:pt x="876308" y="2038113"/>
                  </a:lnTo>
                  <a:lnTo>
                    <a:pt x="918717" y="2021258"/>
                  </a:lnTo>
                  <a:lnTo>
                    <a:pt x="960198" y="2002639"/>
                  </a:lnTo>
                  <a:lnTo>
                    <a:pt x="1000706" y="1982305"/>
                  </a:lnTo>
                  <a:lnTo>
                    <a:pt x="1040195" y="1960300"/>
                  </a:lnTo>
                  <a:lnTo>
                    <a:pt x="1078616" y="1936672"/>
                  </a:lnTo>
                  <a:lnTo>
                    <a:pt x="1115925" y="1911467"/>
                  </a:lnTo>
                  <a:lnTo>
                    <a:pt x="1152075" y="1884731"/>
                  </a:lnTo>
                  <a:lnTo>
                    <a:pt x="1187020" y="1856512"/>
                  </a:lnTo>
                  <a:lnTo>
                    <a:pt x="1220712" y="1826854"/>
                  </a:lnTo>
                  <a:lnTo>
                    <a:pt x="1253106" y="1795805"/>
                  </a:lnTo>
                  <a:lnTo>
                    <a:pt x="1284155" y="1763411"/>
                  </a:lnTo>
                  <a:lnTo>
                    <a:pt x="1313812" y="1729719"/>
                  </a:lnTo>
                  <a:lnTo>
                    <a:pt x="1342032" y="1694775"/>
                  </a:lnTo>
                  <a:lnTo>
                    <a:pt x="1368767" y="1658625"/>
                  </a:lnTo>
                  <a:lnTo>
                    <a:pt x="1393973" y="1621316"/>
                  </a:lnTo>
                  <a:lnTo>
                    <a:pt x="1417601" y="1582894"/>
                  </a:lnTo>
                  <a:lnTo>
                    <a:pt x="1439605" y="1543406"/>
                  </a:lnTo>
                  <a:lnTo>
                    <a:pt x="1459940" y="1502898"/>
                  </a:lnTo>
                  <a:lnTo>
                    <a:pt x="1478558" y="1461416"/>
                  </a:lnTo>
                  <a:lnTo>
                    <a:pt x="1495414" y="1419007"/>
                  </a:lnTo>
                  <a:lnTo>
                    <a:pt x="1510460" y="1375718"/>
                  </a:lnTo>
                  <a:lnTo>
                    <a:pt x="1523651" y="1331595"/>
                  </a:lnTo>
                  <a:lnTo>
                    <a:pt x="1534940" y="1286683"/>
                  </a:lnTo>
                  <a:lnTo>
                    <a:pt x="1544281" y="1241031"/>
                  </a:lnTo>
                  <a:lnTo>
                    <a:pt x="1551626" y="1194683"/>
                  </a:lnTo>
                  <a:lnTo>
                    <a:pt x="1556931" y="1147687"/>
                  </a:lnTo>
                  <a:lnTo>
                    <a:pt x="1560147" y="1100089"/>
                  </a:lnTo>
                  <a:lnTo>
                    <a:pt x="1561230" y="1051935"/>
                  </a:lnTo>
                  <a:lnTo>
                    <a:pt x="1560147" y="1003786"/>
                  </a:lnTo>
                  <a:lnTo>
                    <a:pt x="1556931" y="956192"/>
                  </a:lnTo>
                  <a:lnTo>
                    <a:pt x="1551626" y="909200"/>
                  </a:lnTo>
                  <a:lnTo>
                    <a:pt x="1544281" y="862856"/>
                  </a:lnTo>
                  <a:lnTo>
                    <a:pt x="1534940" y="817208"/>
                  </a:lnTo>
                  <a:lnTo>
                    <a:pt x="1523651" y="772300"/>
                  </a:lnTo>
                  <a:lnTo>
                    <a:pt x="1510460" y="728180"/>
                  </a:lnTo>
                  <a:lnTo>
                    <a:pt x="1495414" y="684893"/>
                  </a:lnTo>
                  <a:lnTo>
                    <a:pt x="1478558" y="642488"/>
                  </a:lnTo>
                  <a:lnTo>
                    <a:pt x="1459940" y="601009"/>
                  </a:lnTo>
                  <a:lnTo>
                    <a:pt x="1439605" y="560503"/>
                  </a:lnTo>
                  <a:lnTo>
                    <a:pt x="1417601" y="521017"/>
                  </a:lnTo>
                  <a:lnTo>
                    <a:pt x="1393973" y="482597"/>
                  </a:lnTo>
                  <a:lnTo>
                    <a:pt x="1368767" y="445290"/>
                  </a:lnTo>
                  <a:lnTo>
                    <a:pt x="1342032" y="409142"/>
                  </a:lnTo>
                  <a:lnTo>
                    <a:pt x="1313812" y="374199"/>
                  </a:lnTo>
                  <a:lnTo>
                    <a:pt x="1284155" y="340509"/>
                  </a:lnTo>
                  <a:lnTo>
                    <a:pt x="1253106" y="308116"/>
                  </a:lnTo>
                  <a:lnTo>
                    <a:pt x="1220712" y="277069"/>
                  </a:lnTo>
                  <a:lnTo>
                    <a:pt x="1187020" y="247412"/>
                  </a:lnTo>
                  <a:lnTo>
                    <a:pt x="1152075" y="219193"/>
                  </a:lnTo>
                  <a:lnTo>
                    <a:pt x="1115925" y="192458"/>
                  </a:lnTo>
                  <a:lnTo>
                    <a:pt x="1078616" y="167254"/>
                  </a:lnTo>
                  <a:lnTo>
                    <a:pt x="1040195" y="143627"/>
                  </a:lnTo>
                  <a:lnTo>
                    <a:pt x="1000706" y="121623"/>
                  </a:lnTo>
                  <a:lnTo>
                    <a:pt x="960198" y="101288"/>
                  </a:lnTo>
                  <a:lnTo>
                    <a:pt x="918717" y="82670"/>
                  </a:lnTo>
                  <a:lnTo>
                    <a:pt x="876308" y="65815"/>
                  </a:lnTo>
                  <a:lnTo>
                    <a:pt x="833019" y="50769"/>
                  </a:lnTo>
                  <a:lnTo>
                    <a:pt x="788895" y="37578"/>
                  </a:lnTo>
                  <a:lnTo>
                    <a:pt x="743984" y="26289"/>
                  </a:lnTo>
                  <a:lnTo>
                    <a:pt x="698331" y="16949"/>
                  </a:lnTo>
                  <a:lnTo>
                    <a:pt x="651983" y="9603"/>
                  </a:lnTo>
                  <a:lnTo>
                    <a:pt x="604987" y="4299"/>
                  </a:lnTo>
                  <a:lnTo>
                    <a:pt x="557389" y="1082"/>
                  </a:lnTo>
                  <a:lnTo>
                    <a:pt x="509235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3" name="object 53"/>
            <p:cNvSpPr/>
            <p:nvPr/>
          </p:nvSpPr>
          <p:spPr>
            <a:xfrm>
              <a:off x="4719740" y="8826473"/>
              <a:ext cx="1052195" cy="1560830"/>
            </a:xfrm>
            <a:custGeom>
              <a:avLst/>
              <a:gdLst/>
              <a:ahLst/>
              <a:cxnLst/>
              <a:rect l="l" t="t" r="r" b="b"/>
              <a:pathLst>
                <a:path w="1052195" h="1560829">
                  <a:moveTo>
                    <a:pt x="217286" y="0"/>
                  </a:moveTo>
                  <a:lnTo>
                    <a:pt x="194026" y="31558"/>
                  </a:lnTo>
                  <a:lnTo>
                    <a:pt x="171951" y="63945"/>
                  </a:lnTo>
                  <a:lnTo>
                    <a:pt x="151085" y="97136"/>
                  </a:lnTo>
                  <a:lnTo>
                    <a:pt x="131449" y="131111"/>
                  </a:lnTo>
                  <a:lnTo>
                    <a:pt x="109090" y="173767"/>
                  </a:lnTo>
                  <a:lnTo>
                    <a:pt x="88868" y="216971"/>
                  </a:lnTo>
                  <a:lnTo>
                    <a:pt x="70764" y="260658"/>
                  </a:lnTo>
                  <a:lnTo>
                    <a:pt x="54759" y="304765"/>
                  </a:lnTo>
                  <a:lnTo>
                    <a:pt x="40836" y="349231"/>
                  </a:lnTo>
                  <a:lnTo>
                    <a:pt x="28977" y="393991"/>
                  </a:lnTo>
                  <a:lnTo>
                    <a:pt x="19163" y="438982"/>
                  </a:lnTo>
                  <a:lnTo>
                    <a:pt x="11377" y="484142"/>
                  </a:lnTo>
                  <a:lnTo>
                    <a:pt x="5599" y="529407"/>
                  </a:lnTo>
                  <a:lnTo>
                    <a:pt x="1813" y="574715"/>
                  </a:lnTo>
                  <a:lnTo>
                    <a:pt x="0" y="620001"/>
                  </a:lnTo>
                  <a:lnTo>
                    <a:pt x="141" y="665203"/>
                  </a:lnTo>
                  <a:lnTo>
                    <a:pt x="2218" y="710259"/>
                  </a:lnTo>
                  <a:lnTo>
                    <a:pt x="6214" y="755104"/>
                  </a:lnTo>
                  <a:lnTo>
                    <a:pt x="12110" y="799675"/>
                  </a:lnTo>
                  <a:lnTo>
                    <a:pt x="19889" y="843911"/>
                  </a:lnTo>
                  <a:lnTo>
                    <a:pt x="29531" y="887747"/>
                  </a:lnTo>
                  <a:lnTo>
                    <a:pt x="41019" y="931120"/>
                  </a:lnTo>
                  <a:lnTo>
                    <a:pt x="54334" y="973968"/>
                  </a:lnTo>
                  <a:lnTo>
                    <a:pt x="69459" y="1016227"/>
                  </a:lnTo>
                  <a:lnTo>
                    <a:pt x="86376" y="1057834"/>
                  </a:lnTo>
                  <a:lnTo>
                    <a:pt x="105065" y="1098726"/>
                  </a:lnTo>
                  <a:lnTo>
                    <a:pt x="125510" y="1138840"/>
                  </a:lnTo>
                  <a:lnTo>
                    <a:pt x="147691" y="1178113"/>
                  </a:lnTo>
                  <a:lnTo>
                    <a:pt x="171592" y="1216482"/>
                  </a:lnTo>
                  <a:lnTo>
                    <a:pt x="197192" y="1253883"/>
                  </a:lnTo>
                  <a:lnTo>
                    <a:pt x="224476" y="1290254"/>
                  </a:lnTo>
                  <a:lnTo>
                    <a:pt x="253423" y="1325531"/>
                  </a:lnTo>
                  <a:lnTo>
                    <a:pt x="284017" y="1359652"/>
                  </a:lnTo>
                  <a:lnTo>
                    <a:pt x="316238" y="1392553"/>
                  </a:lnTo>
                  <a:lnTo>
                    <a:pt x="350069" y="1424171"/>
                  </a:lnTo>
                  <a:lnTo>
                    <a:pt x="385493" y="1454444"/>
                  </a:lnTo>
                  <a:lnTo>
                    <a:pt x="422489" y="1483307"/>
                  </a:lnTo>
                  <a:lnTo>
                    <a:pt x="461041" y="1510698"/>
                  </a:lnTo>
                  <a:lnTo>
                    <a:pt x="501130" y="1536555"/>
                  </a:lnTo>
                  <a:lnTo>
                    <a:pt x="542738" y="1560812"/>
                  </a:lnTo>
                  <a:lnTo>
                    <a:pt x="1051974" y="640287"/>
                  </a:lnTo>
                  <a:lnTo>
                    <a:pt x="217286" y="0"/>
                  </a:lnTo>
                  <a:close/>
                </a:path>
              </a:pathLst>
            </a:custGeom>
            <a:solidFill>
              <a:srgbClr val="FF66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4" name="object 54"/>
            <p:cNvSpPr/>
            <p:nvPr/>
          </p:nvSpPr>
          <p:spPr>
            <a:xfrm>
              <a:off x="4937026" y="8447812"/>
              <a:ext cx="835025" cy="1019175"/>
            </a:xfrm>
            <a:custGeom>
              <a:avLst/>
              <a:gdLst/>
              <a:ahLst/>
              <a:cxnLst/>
              <a:rect l="l" t="t" r="r" b="b"/>
              <a:pathLst>
                <a:path w="835025" h="1019175">
                  <a:moveTo>
                    <a:pt x="573359" y="0"/>
                  </a:moveTo>
                  <a:lnTo>
                    <a:pt x="524893" y="13676"/>
                  </a:lnTo>
                  <a:lnTo>
                    <a:pt x="477298" y="29596"/>
                  </a:lnTo>
                  <a:lnTo>
                    <a:pt x="430648" y="47712"/>
                  </a:lnTo>
                  <a:lnTo>
                    <a:pt x="385011" y="67979"/>
                  </a:lnTo>
                  <a:lnTo>
                    <a:pt x="340459" y="90349"/>
                  </a:lnTo>
                  <a:lnTo>
                    <a:pt x="297063" y="114777"/>
                  </a:lnTo>
                  <a:lnTo>
                    <a:pt x="254893" y="141214"/>
                  </a:lnTo>
                  <a:lnTo>
                    <a:pt x="214021" y="169616"/>
                  </a:lnTo>
                  <a:lnTo>
                    <a:pt x="174517" y="199935"/>
                  </a:lnTo>
                  <a:lnTo>
                    <a:pt x="136452" y="232125"/>
                  </a:lnTo>
                  <a:lnTo>
                    <a:pt x="99897" y="266139"/>
                  </a:lnTo>
                  <a:lnTo>
                    <a:pt x="64923" y="301930"/>
                  </a:lnTo>
                  <a:lnTo>
                    <a:pt x="31600" y="339453"/>
                  </a:lnTo>
                  <a:lnTo>
                    <a:pt x="0" y="378660"/>
                  </a:lnTo>
                  <a:lnTo>
                    <a:pt x="834688" y="1018948"/>
                  </a:lnTo>
                  <a:lnTo>
                    <a:pt x="573359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5" name="object 55"/>
            <p:cNvSpPr/>
            <p:nvPr/>
          </p:nvSpPr>
          <p:spPr>
            <a:xfrm>
              <a:off x="5510386" y="8416913"/>
              <a:ext cx="261620" cy="1050290"/>
            </a:xfrm>
            <a:custGeom>
              <a:avLst/>
              <a:gdLst/>
              <a:ahLst/>
              <a:cxnLst/>
              <a:rect l="l" t="t" r="r" b="b"/>
              <a:pathLst>
                <a:path w="261620" h="1050290">
                  <a:moveTo>
                    <a:pt x="195355" y="0"/>
                  </a:moveTo>
                  <a:lnTo>
                    <a:pt x="145999" y="4257"/>
                  </a:lnTo>
                  <a:lnTo>
                    <a:pt x="96939" y="10841"/>
                  </a:lnTo>
                  <a:lnTo>
                    <a:pt x="48248" y="19729"/>
                  </a:lnTo>
                  <a:lnTo>
                    <a:pt x="0" y="30898"/>
                  </a:lnTo>
                  <a:lnTo>
                    <a:pt x="261328" y="1049847"/>
                  </a:lnTo>
                  <a:lnTo>
                    <a:pt x="19535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6" name="object 56"/>
            <p:cNvSpPr/>
            <p:nvPr/>
          </p:nvSpPr>
          <p:spPr>
            <a:xfrm>
              <a:off x="5705741" y="8414825"/>
              <a:ext cx="66040" cy="1052195"/>
            </a:xfrm>
            <a:custGeom>
              <a:avLst/>
              <a:gdLst/>
              <a:ahLst/>
              <a:cxnLst/>
              <a:rect l="l" t="t" r="r" b="b"/>
              <a:pathLst>
                <a:path w="66039" h="1052195">
                  <a:moveTo>
                    <a:pt x="65973" y="0"/>
                  </a:moveTo>
                  <a:lnTo>
                    <a:pt x="49466" y="124"/>
                  </a:lnTo>
                  <a:lnTo>
                    <a:pt x="32964" y="507"/>
                  </a:lnTo>
                  <a:lnTo>
                    <a:pt x="16473" y="1157"/>
                  </a:lnTo>
                  <a:lnTo>
                    <a:pt x="0" y="2087"/>
                  </a:lnTo>
                  <a:lnTo>
                    <a:pt x="65973" y="1051935"/>
                  </a:lnTo>
                  <a:lnTo>
                    <a:pt x="65973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7" name="object 57"/>
            <p:cNvSpPr/>
            <p:nvPr/>
          </p:nvSpPr>
          <p:spPr>
            <a:xfrm>
              <a:off x="5738608" y="8336981"/>
              <a:ext cx="50165" cy="78105"/>
            </a:xfrm>
            <a:custGeom>
              <a:avLst/>
              <a:gdLst/>
              <a:ahLst/>
              <a:cxnLst/>
              <a:rect l="l" t="t" r="r" b="b"/>
              <a:pathLst>
                <a:path w="50164" h="78104">
                  <a:moveTo>
                    <a:pt x="0" y="78022"/>
                  </a:moveTo>
                  <a:lnTo>
                    <a:pt x="22905" y="0"/>
                  </a:lnTo>
                  <a:lnTo>
                    <a:pt x="5010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3088673" y="19810856"/>
            <a:ext cx="89718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58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1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166529" y="20209692"/>
            <a:ext cx="89718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27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4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870041" y="18451234"/>
            <a:ext cx="89718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10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6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688878" y="17424423"/>
            <a:ext cx="45466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3%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2335224" y="17376896"/>
            <a:ext cx="45466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1%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036185" y="16763115"/>
            <a:ext cx="2684803" cy="580186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3610" b="1" spc="-45" dirty="0">
                <a:latin typeface="Calibri" panose="020F0502020204030204"/>
                <a:cs typeface="Calibri" panose="020F0502020204030204"/>
              </a:rPr>
              <a:t>M</a:t>
            </a:r>
            <a:r>
              <a:rPr sz="2865" b="1" spc="-45" dirty="0">
                <a:latin typeface="Calibri" panose="020F0502020204030204"/>
                <a:cs typeface="Calibri" panose="020F0502020204030204"/>
              </a:rPr>
              <a:t>ARITAL</a:t>
            </a:r>
            <a:r>
              <a:rPr sz="2865" b="1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spc="-96" dirty="0">
                <a:latin typeface="Calibri" panose="020F0502020204030204"/>
                <a:cs typeface="Calibri" panose="020F0502020204030204"/>
              </a:rPr>
              <a:t>STATUS</a:t>
            </a:r>
            <a:endParaRPr sz="286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4808094" y="19199723"/>
            <a:ext cx="167292" cy="1942772"/>
            <a:chOff x="6956908" y="9015564"/>
            <a:chExt cx="78740" cy="914400"/>
          </a:xfrm>
        </p:grpSpPr>
        <p:sp>
          <p:nvSpPr>
            <p:cNvPr id="65" name="object 65"/>
            <p:cNvSpPr/>
            <p:nvPr/>
          </p:nvSpPr>
          <p:spPr>
            <a:xfrm>
              <a:off x="6956908" y="9015564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66" name="object 66"/>
            <p:cNvSpPr/>
            <p:nvPr/>
          </p:nvSpPr>
          <p:spPr>
            <a:xfrm>
              <a:off x="6956908" y="9224579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F66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67" name="object 67"/>
            <p:cNvSpPr/>
            <p:nvPr/>
          </p:nvSpPr>
          <p:spPr>
            <a:xfrm>
              <a:off x="6956908" y="9433594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68" name="object 68"/>
            <p:cNvSpPr/>
            <p:nvPr/>
          </p:nvSpPr>
          <p:spPr>
            <a:xfrm>
              <a:off x="6956908" y="9641893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69" name="object 69"/>
            <p:cNvSpPr/>
            <p:nvPr/>
          </p:nvSpPr>
          <p:spPr>
            <a:xfrm>
              <a:off x="6956908" y="9850908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5055107" y="18960645"/>
            <a:ext cx="1272242" cy="2239440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R="10795">
              <a:lnSpc>
                <a:spcPct val="125000"/>
              </a:lnSpc>
              <a:spcBef>
                <a:spcPts val="205"/>
              </a:spcBef>
            </a:pPr>
            <a:r>
              <a:rPr sz="2335" spc="11" dirty="0">
                <a:latin typeface="Calibri Light" panose="020F0302020204030204"/>
                <a:cs typeface="Calibri Light" panose="020F0302020204030204"/>
              </a:rPr>
              <a:t>Single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Married 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Divorced 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Sep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a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ra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ted  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Widow</a:t>
            </a:r>
            <a:endParaRPr sz="2335">
              <a:latin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24471685" y="17369410"/>
          <a:ext cx="4944616" cy="6842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7730"/>
                <a:gridCol w="1018605"/>
                <a:gridCol w="1048281"/>
              </a:tblGrid>
              <a:tr h="755346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300" b="0" spc="-5" dirty="0">
                          <a:solidFill>
                            <a:srgbClr val="FFFFFF"/>
                          </a:solidFill>
                          <a:latin typeface="Calibri Light" panose="020F0302020204030204"/>
                          <a:cs typeface="Calibri Light" panose="020F0302020204030204"/>
                        </a:rPr>
                        <a:t>Level</a:t>
                      </a:r>
                      <a:r>
                        <a:rPr sz="2300" b="0" spc="-35" dirty="0">
                          <a:solidFill>
                            <a:srgbClr val="FFFFFF"/>
                          </a:solidFill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dirty="0">
                          <a:solidFill>
                            <a:srgbClr val="FFFFFF"/>
                          </a:solidFill>
                          <a:latin typeface="Calibri Light" panose="020F0302020204030204"/>
                          <a:cs typeface="Calibri Light" panose="020F0302020204030204"/>
                        </a:rPr>
                        <a:t>of</a:t>
                      </a:r>
                      <a:r>
                        <a:rPr sz="2300" b="0" spc="-25" dirty="0">
                          <a:solidFill>
                            <a:srgbClr val="FFFFFF"/>
                          </a:solidFill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spc="-5" dirty="0">
                          <a:solidFill>
                            <a:srgbClr val="FFFFFF"/>
                          </a:solidFill>
                          <a:latin typeface="Calibri Light" panose="020F0302020204030204"/>
                          <a:cs typeface="Calibri Light" panose="020F0302020204030204"/>
                        </a:rPr>
                        <a:t>education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233402" marB="0">
                    <a:lnL w="6350">
                      <a:solidFill>
                        <a:srgbClr val="A4A4A4"/>
                      </a:solidFill>
                      <a:prstDash val="solid"/>
                    </a:lnL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300" b="0" dirty="0">
                          <a:solidFill>
                            <a:srgbClr val="FFFFFF"/>
                          </a:solidFill>
                          <a:latin typeface="Calibri Light" panose="020F0302020204030204"/>
                          <a:cs typeface="Calibri Light" panose="020F0302020204030204"/>
                        </a:rPr>
                        <a:t>n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233402" marB="0"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300" b="0" spc="5" dirty="0">
                          <a:solidFill>
                            <a:srgbClr val="FFFFFF"/>
                          </a:solidFill>
                          <a:latin typeface="Calibri Light" panose="020F0302020204030204"/>
                          <a:cs typeface="Calibri Light" panose="020F0302020204030204"/>
                        </a:rPr>
                        <a:t>(%)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233402" marB="0">
                    <a:lnR w="6350">
                      <a:solidFill>
                        <a:srgbClr val="A4A4A4"/>
                      </a:solidFill>
                      <a:prstDash val="solid"/>
                    </a:lnR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617328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300" b="0" spc="-10" dirty="0">
                          <a:latin typeface="Calibri Light" panose="020F0302020204030204"/>
                          <a:cs typeface="Calibri Light" panose="020F0302020204030204"/>
                        </a:rPr>
                        <a:t>Illiterate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35077" marB="0">
                    <a:lnL w="6350">
                      <a:solidFill>
                        <a:srgbClr val="A4A4A4"/>
                      </a:solidFill>
                      <a:prstDash val="solid"/>
                    </a:lnL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300" b="0" dirty="0">
                          <a:latin typeface="Calibri Light" panose="020F0302020204030204"/>
                          <a:cs typeface="Calibri Light" panose="020F0302020204030204"/>
                        </a:rPr>
                        <a:t>2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35077" marB="0"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300" dirty="0">
                          <a:latin typeface="Calibri" panose="020F0502020204030204"/>
                          <a:cs typeface="Calibri" panose="020F0502020204030204"/>
                        </a:rPr>
                        <a:t>(0.1)</a:t>
                      </a:r>
                      <a:endParaRPr sz="23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537" marB="0">
                    <a:lnR w="6350">
                      <a:solidFill>
                        <a:srgbClr val="A4A4A4"/>
                      </a:solidFill>
                      <a:prstDash val="solid"/>
                    </a:lnR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</a:tr>
              <a:tr h="1684354">
                <a:tc>
                  <a:txBody>
                    <a:bodyPr/>
                    <a:lstStyle/>
                    <a:p>
                      <a:pPr marL="48260" marR="186690">
                        <a:lnSpc>
                          <a:spcPct val="102000"/>
                        </a:lnSpc>
                        <a:spcBef>
                          <a:spcPts val="760"/>
                        </a:spcBef>
                      </a:pPr>
                      <a:r>
                        <a:rPr sz="2300" b="0" spc="-5" dirty="0">
                          <a:latin typeface="Calibri Light" panose="020F0302020204030204"/>
                          <a:cs typeface="Calibri Light" panose="020F0302020204030204"/>
                        </a:rPr>
                        <a:t>Know</a:t>
                      </a:r>
                      <a:r>
                        <a:rPr sz="2300" b="0" spc="-60" dirty="0"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spc="5" dirty="0">
                          <a:latin typeface="Calibri Light" panose="020F0302020204030204"/>
                          <a:cs typeface="Calibri Light" panose="020F0302020204030204"/>
                        </a:rPr>
                        <a:t>how</a:t>
                      </a:r>
                      <a:r>
                        <a:rPr sz="2300" b="0" spc="-55" dirty="0"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dirty="0">
                          <a:latin typeface="Calibri Light" panose="020F0302020204030204"/>
                          <a:cs typeface="Calibri Light" panose="020F0302020204030204"/>
                        </a:rPr>
                        <a:t>to</a:t>
                      </a:r>
                      <a:r>
                        <a:rPr sz="2300" b="0" spc="-45" dirty="0"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spc="-5" dirty="0">
                          <a:latin typeface="Calibri Light" panose="020F0302020204030204"/>
                          <a:cs typeface="Calibri Light" panose="020F0302020204030204"/>
                        </a:rPr>
                        <a:t>read </a:t>
                      </a:r>
                      <a:r>
                        <a:rPr sz="2300" b="0" spc="-254" dirty="0"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dirty="0">
                          <a:latin typeface="Calibri Light" panose="020F0302020204030204"/>
                          <a:cs typeface="Calibri Light" panose="020F0302020204030204"/>
                        </a:rPr>
                        <a:t>without </a:t>
                      </a:r>
                      <a:r>
                        <a:rPr sz="2300" b="0" spc="-5" dirty="0">
                          <a:latin typeface="Calibri Light" panose="020F0302020204030204"/>
                          <a:cs typeface="Calibri Light" panose="020F0302020204030204"/>
                        </a:rPr>
                        <a:t>having </a:t>
                      </a:r>
                      <a:r>
                        <a:rPr sz="2300" b="0" dirty="0"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spc="-5" dirty="0">
                          <a:latin typeface="Calibri Light" panose="020F0302020204030204"/>
                          <a:cs typeface="Calibri Light" panose="020F0302020204030204"/>
                        </a:rPr>
                        <a:t>attended</a:t>
                      </a:r>
                      <a:r>
                        <a:rPr sz="2300" b="0" spc="-45" dirty="0"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spc="-5" dirty="0">
                          <a:latin typeface="Calibri Light" panose="020F0302020204030204"/>
                          <a:cs typeface="Calibri Light" panose="020F0302020204030204"/>
                        </a:rPr>
                        <a:t>school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205072" marB="0">
                    <a:lnL w="6350">
                      <a:solidFill>
                        <a:srgbClr val="A4A4A4"/>
                      </a:solidFill>
                      <a:prstDash val="solid"/>
                    </a:lnL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40640" algn="r">
                        <a:lnSpc>
                          <a:spcPct val="100000"/>
                        </a:lnSpc>
                      </a:pPr>
                      <a:r>
                        <a:rPr sz="2300" b="0" dirty="0">
                          <a:latin typeface="Calibri Light" panose="020F0302020204030204"/>
                          <a:cs typeface="Calibri Light" panose="020F0302020204030204"/>
                        </a:rPr>
                        <a:t>3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1349" marB="0"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7625">
                        <a:lnSpc>
                          <a:spcPct val="100000"/>
                        </a:lnSpc>
                      </a:pPr>
                      <a:r>
                        <a:rPr sz="2300" b="0" spc="5" dirty="0">
                          <a:latin typeface="Calibri Light" panose="020F0302020204030204"/>
                          <a:cs typeface="Calibri Light" panose="020F0302020204030204"/>
                        </a:rPr>
                        <a:t>(0.2)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1349" marB="0">
                    <a:lnR w="6350">
                      <a:solidFill>
                        <a:srgbClr val="A4A4A4"/>
                      </a:solidFill>
                      <a:prstDash val="solid"/>
                    </a:lnR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</a:tr>
              <a:tr h="617328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300" b="0" spc="10" dirty="0">
                          <a:latin typeface="Calibri Light" panose="020F0302020204030204"/>
                          <a:cs typeface="Calibri Light" panose="020F0302020204030204"/>
                        </a:rPr>
                        <a:t>4</a:t>
                      </a:r>
                      <a:r>
                        <a:rPr sz="2300" b="0" spc="-35" dirty="0"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spc="-10" dirty="0">
                          <a:latin typeface="Calibri Light" panose="020F0302020204030204"/>
                          <a:cs typeface="Calibri Light" panose="020F0302020204030204"/>
                        </a:rPr>
                        <a:t>years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35077" marB="0">
                    <a:lnL w="6350">
                      <a:solidFill>
                        <a:srgbClr val="A4A4A4"/>
                      </a:solidFill>
                      <a:prstDash val="solid"/>
                    </a:lnL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300" b="0" spc="10" dirty="0">
                          <a:latin typeface="Calibri Light" panose="020F0302020204030204"/>
                          <a:cs typeface="Calibri Light" panose="020F0302020204030204"/>
                        </a:rPr>
                        <a:t>66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17537" marB="0"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300" dirty="0">
                          <a:latin typeface="Calibri" panose="020F0502020204030204"/>
                          <a:cs typeface="Calibri" panose="020F0502020204030204"/>
                        </a:rPr>
                        <a:t>(4.2)</a:t>
                      </a:r>
                      <a:endParaRPr sz="23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537" marB="0">
                    <a:lnR w="6350">
                      <a:solidFill>
                        <a:srgbClr val="A4A4A4"/>
                      </a:solidFill>
                      <a:prstDash val="solid"/>
                    </a:lnR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</a:tr>
              <a:tr h="617328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300" b="0" spc="10" dirty="0">
                          <a:latin typeface="Calibri Light" panose="020F0302020204030204"/>
                          <a:cs typeface="Calibri Light" panose="020F0302020204030204"/>
                        </a:rPr>
                        <a:t>6</a:t>
                      </a:r>
                      <a:r>
                        <a:rPr sz="2300" b="0" spc="-35" dirty="0"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spc="-10" dirty="0">
                          <a:latin typeface="Calibri Light" panose="020F0302020204030204"/>
                          <a:cs typeface="Calibri Light" panose="020F0302020204030204"/>
                        </a:rPr>
                        <a:t>years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36429" marB="0">
                    <a:lnL w="6350">
                      <a:solidFill>
                        <a:srgbClr val="A4A4A4"/>
                      </a:solidFill>
                      <a:prstDash val="solid"/>
                    </a:lnL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300" b="0" spc="10" dirty="0">
                          <a:latin typeface="Calibri Light" panose="020F0302020204030204"/>
                          <a:cs typeface="Calibri Light" panose="020F0302020204030204"/>
                        </a:rPr>
                        <a:t>159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17537" marB="0"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300" dirty="0">
                          <a:latin typeface="Calibri" panose="020F0502020204030204"/>
                          <a:cs typeface="Calibri" panose="020F0502020204030204"/>
                        </a:rPr>
                        <a:t>(10.1)</a:t>
                      </a:r>
                      <a:endParaRPr sz="23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537" marB="0">
                    <a:lnR w="6350">
                      <a:solidFill>
                        <a:srgbClr val="A4A4A4"/>
                      </a:solidFill>
                      <a:prstDash val="solid"/>
                    </a:lnR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</a:tr>
              <a:tr h="617328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300" b="0" spc="10" dirty="0">
                          <a:latin typeface="Calibri Light" panose="020F0302020204030204"/>
                          <a:cs typeface="Calibri Light" panose="020F0302020204030204"/>
                        </a:rPr>
                        <a:t>9</a:t>
                      </a:r>
                      <a:r>
                        <a:rPr sz="2300" b="0" spc="-35" dirty="0"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spc="-10" dirty="0">
                          <a:latin typeface="Calibri Light" panose="020F0302020204030204"/>
                          <a:cs typeface="Calibri Light" panose="020F0302020204030204"/>
                        </a:rPr>
                        <a:t>years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36429" marB="0">
                    <a:lnL w="6350">
                      <a:solidFill>
                        <a:srgbClr val="A4A4A4"/>
                      </a:solidFill>
                      <a:prstDash val="solid"/>
                    </a:lnL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300" b="0" spc="10" dirty="0">
                          <a:latin typeface="Calibri Light" panose="020F0302020204030204"/>
                          <a:cs typeface="Calibri Light" panose="020F0302020204030204"/>
                        </a:rPr>
                        <a:t>417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17537" marB="0"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300" dirty="0">
                          <a:latin typeface="Calibri" panose="020F0502020204030204"/>
                          <a:cs typeface="Calibri" panose="020F0502020204030204"/>
                        </a:rPr>
                        <a:t>(26.5)</a:t>
                      </a:r>
                      <a:endParaRPr sz="23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537" marB="0">
                    <a:lnR w="6350">
                      <a:solidFill>
                        <a:srgbClr val="A4A4A4"/>
                      </a:solidFill>
                      <a:prstDash val="solid"/>
                    </a:lnR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</a:tr>
              <a:tr h="617328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300" b="0" spc="5" dirty="0">
                          <a:latin typeface="Calibri Light" panose="020F0302020204030204"/>
                          <a:cs typeface="Calibri Light" panose="020F0302020204030204"/>
                        </a:rPr>
                        <a:t>12</a:t>
                      </a:r>
                      <a:r>
                        <a:rPr sz="2300" b="0" spc="-45" dirty="0"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spc="-10" dirty="0">
                          <a:latin typeface="Calibri Light" panose="020F0302020204030204"/>
                          <a:cs typeface="Calibri Light" panose="020F0302020204030204"/>
                        </a:rPr>
                        <a:t>years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36429" marB="0">
                    <a:lnL w="6350">
                      <a:solidFill>
                        <a:srgbClr val="A4A4A4"/>
                      </a:solidFill>
                      <a:prstDash val="solid"/>
                    </a:lnL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300" b="0" spc="10" dirty="0">
                          <a:latin typeface="Calibri Light" panose="020F0302020204030204"/>
                          <a:cs typeface="Calibri Light" panose="020F0302020204030204"/>
                        </a:rPr>
                        <a:t>570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17537" marB="0"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300" dirty="0">
                          <a:latin typeface="Calibri" panose="020F0502020204030204"/>
                          <a:cs typeface="Calibri" panose="020F0502020204030204"/>
                        </a:rPr>
                        <a:t>(36.3)</a:t>
                      </a:r>
                      <a:endParaRPr sz="23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537" marB="0">
                    <a:lnR w="6350">
                      <a:solidFill>
                        <a:srgbClr val="A4A4A4"/>
                      </a:solidFill>
                      <a:prstDash val="solid"/>
                    </a:lnR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</a:tr>
              <a:tr h="617328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300" b="0" dirty="0">
                          <a:latin typeface="Calibri Light" panose="020F0302020204030204"/>
                          <a:cs typeface="Calibri Light" panose="020F0302020204030204"/>
                        </a:rPr>
                        <a:t>Higher</a:t>
                      </a:r>
                      <a:r>
                        <a:rPr sz="2300" b="0" spc="-40" dirty="0">
                          <a:latin typeface="Calibri Light" panose="020F0302020204030204"/>
                          <a:cs typeface="Calibri Light" panose="020F0302020204030204"/>
                        </a:rPr>
                        <a:t> </a:t>
                      </a:r>
                      <a:r>
                        <a:rPr sz="2300" b="0" spc="-5" dirty="0">
                          <a:latin typeface="Calibri Light" panose="020F0302020204030204"/>
                          <a:cs typeface="Calibri Light" panose="020F0302020204030204"/>
                        </a:rPr>
                        <a:t>education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36429" marB="0">
                    <a:lnL w="6350">
                      <a:solidFill>
                        <a:srgbClr val="A4A4A4"/>
                      </a:solidFill>
                      <a:prstDash val="solid"/>
                    </a:lnL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300" b="0" spc="10" dirty="0">
                          <a:latin typeface="Calibri Light" panose="020F0302020204030204"/>
                          <a:cs typeface="Calibri Light" panose="020F0302020204030204"/>
                        </a:rPr>
                        <a:t>353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17537" marB="0"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300" dirty="0">
                          <a:latin typeface="Calibri" panose="020F0502020204030204"/>
                          <a:cs typeface="Calibri" panose="020F0502020204030204"/>
                        </a:rPr>
                        <a:t>(22.5)</a:t>
                      </a:r>
                      <a:endParaRPr sz="23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537" marB="0">
                    <a:lnR w="6350">
                      <a:solidFill>
                        <a:srgbClr val="A4A4A4"/>
                      </a:solidFill>
                      <a:prstDash val="solid"/>
                    </a:lnR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</a:tr>
              <a:tr h="699200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300" b="0" dirty="0">
                          <a:latin typeface="Calibri Light" panose="020F0302020204030204"/>
                          <a:cs typeface="Calibri Light" panose="020F0302020204030204"/>
                        </a:rPr>
                        <a:t>Unknown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76901" marB="0">
                    <a:lnL w="6350">
                      <a:solidFill>
                        <a:srgbClr val="A4A4A4"/>
                      </a:solidFill>
                      <a:prstDash val="solid"/>
                    </a:lnL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b="0" dirty="0">
                          <a:latin typeface="Calibri Light" panose="020F0302020204030204"/>
                          <a:cs typeface="Calibri Light" panose="020F0302020204030204"/>
                        </a:rPr>
                        <a:t>1</a:t>
                      </a:r>
                      <a:endParaRPr sz="23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59358" marB="0"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dirty="0">
                          <a:latin typeface="Calibri" panose="020F0502020204030204"/>
                          <a:cs typeface="Calibri" panose="020F0502020204030204"/>
                        </a:rPr>
                        <a:t>(0.1)</a:t>
                      </a:r>
                      <a:endParaRPr sz="23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9358" marB="0">
                    <a:lnR w="6350">
                      <a:solidFill>
                        <a:srgbClr val="A4A4A4"/>
                      </a:solidFill>
                      <a:prstDash val="solid"/>
                    </a:lnR>
                    <a:lnT w="6350">
                      <a:solidFill>
                        <a:srgbClr val="A4A4A4"/>
                      </a:solidFill>
                      <a:prstDash val="solid"/>
                    </a:lnT>
                    <a:lnB w="6350">
                      <a:solidFill>
                        <a:srgbClr val="A4A4A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2" name="object 72"/>
          <p:cNvGrpSpPr/>
          <p:nvPr/>
        </p:nvGrpSpPr>
        <p:grpSpPr>
          <a:xfrm>
            <a:off x="17175241" y="17907400"/>
            <a:ext cx="4620826" cy="4622174"/>
            <a:chOff x="8071046" y="8407309"/>
            <a:chExt cx="2174875" cy="2175510"/>
          </a:xfrm>
        </p:grpSpPr>
        <p:sp>
          <p:nvSpPr>
            <p:cNvPr id="73" name="object 73"/>
            <p:cNvSpPr/>
            <p:nvPr/>
          </p:nvSpPr>
          <p:spPr>
            <a:xfrm>
              <a:off x="9158247" y="8407309"/>
              <a:ext cx="1040765" cy="1087755"/>
            </a:xfrm>
            <a:custGeom>
              <a:avLst/>
              <a:gdLst/>
              <a:ahLst/>
              <a:cxnLst/>
              <a:rect l="l" t="t" r="r" b="b"/>
              <a:pathLst>
                <a:path w="1040765" h="1087754">
                  <a:moveTo>
                    <a:pt x="0" y="0"/>
                  </a:moveTo>
                  <a:lnTo>
                    <a:pt x="0" y="1087367"/>
                  </a:lnTo>
                  <a:lnTo>
                    <a:pt x="1040303" y="770921"/>
                  </a:lnTo>
                  <a:lnTo>
                    <a:pt x="1024894" y="724073"/>
                  </a:lnTo>
                  <a:lnTo>
                    <a:pt x="1007520" y="678299"/>
                  </a:lnTo>
                  <a:lnTo>
                    <a:pt x="988239" y="633643"/>
                  </a:lnTo>
                  <a:lnTo>
                    <a:pt x="967105" y="590145"/>
                  </a:lnTo>
                  <a:lnTo>
                    <a:pt x="944175" y="547846"/>
                  </a:lnTo>
                  <a:lnTo>
                    <a:pt x="919504" y="506788"/>
                  </a:lnTo>
                  <a:lnTo>
                    <a:pt x="893149" y="467012"/>
                  </a:lnTo>
                  <a:lnTo>
                    <a:pt x="865164" y="428559"/>
                  </a:lnTo>
                  <a:lnTo>
                    <a:pt x="835606" y="391472"/>
                  </a:lnTo>
                  <a:lnTo>
                    <a:pt x="804530" y="355791"/>
                  </a:lnTo>
                  <a:lnTo>
                    <a:pt x="771993" y="321557"/>
                  </a:lnTo>
                  <a:lnTo>
                    <a:pt x="738050" y="288812"/>
                  </a:lnTo>
                  <a:lnTo>
                    <a:pt x="702757" y="257597"/>
                  </a:lnTo>
                  <a:lnTo>
                    <a:pt x="666169" y="227954"/>
                  </a:lnTo>
                  <a:lnTo>
                    <a:pt x="628344" y="199923"/>
                  </a:lnTo>
                  <a:lnTo>
                    <a:pt x="589335" y="173547"/>
                  </a:lnTo>
                  <a:lnTo>
                    <a:pt x="549200" y="148867"/>
                  </a:lnTo>
                  <a:lnTo>
                    <a:pt x="507994" y="125923"/>
                  </a:lnTo>
                  <a:lnTo>
                    <a:pt x="465772" y="104757"/>
                  </a:lnTo>
                  <a:lnTo>
                    <a:pt x="422591" y="85411"/>
                  </a:lnTo>
                  <a:lnTo>
                    <a:pt x="378507" y="67926"/>
                  </a:lnTo>
                  <a:lnTo>
                    <a:pt x="333575" y="52344"/>
                  </a:lnTo>
                  <a:lnTo>
                    <a:pt x="287851" y="38704"/>
                  </a:lnTo>
                  <a:lnTo>
                    <a:pt x="241390" y="27050"/>
                  </a:lnTo>
                  <a:lnTo>
                    <a:pt x="194250" y="17422"/>
                  </a:lnTo>
                  <a:lnTo>
                    <a:pt x="146484" y="9862"/>
                  </a:lnTo>
                  <a:lnTo>
                    <a:pt x="98150" y="4410"/>
                  </a:lnTo>
                  <a:lnTo>
                    <a:pt x="49304" y="1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74" name="object 74"/>
            <p:cNvSpPr/>
            <p:nvPr/>
          </p:nvSpPr>
          <p:spPr>
            <a:xfrm>
              <a:off x="8071046" y="8855522"/>
              <a:ext cx="2174875" cy="1727200"/>
            </a:xfrm>
            <a:custGeom>
              <a:avLst/>
              <a:gdLst/>
              <a:ahLst/>
              <a:cxnLst/>
              <a:rect l="l" t="t" r="r" b="b"/>
              <a:pathLst>
                <a:path w="2174875" h="1727200">
                  <a:moveTo>
                    <a:pt x="207535" y="0"/>
                  </a:moveTo>
                  <a:lnTo>
                    <a:pt x="178539" y="41936"/>
                  </a:lnTo>
                  <a:lnTo>
                    <a:pt x="151670" y="84962"/>
                  </a:lnTo>
                  <a:lnTo>
                    <a:pt x="126941" y="128999"/>
                  </a:lnTo>
                  <a:lnTo>
                    <a:pt x="104366" y="173969"/>
                  </a:lnTo>
                  <a:lnTo>
                    <a:pt x="83957" y="219791"/>
                  </a:lnTo>
                  <a:lnTo>
                    <a:pt x="65729" y="266386"/>
                  </a:lnTo>
                  <a:lnTo>
                    <a:pt x="49695" y="313676"/>
                  </a:lnTo>
                  <a:lnTo>
                    <a:pt x="35867" y="361581"/>
                  </a:lnTo>
                  <a:lnTo>
                    <a:pt x="24260" y="410022"/>
                  </a:lnTo>
                  <a:lnTo>
                    <a:pt x="14887" y="458920"/>
                  </a:lnTo>
                  <a:lnTo>
                    <a:pt x="7761" y="508195"/>
                  </a:lnTo>
                  <a:lnTo>
                    <a:pt x="2895" y="557769"/>
                  </a:lnTo>
                  <a:lnTo>
                    <a:pt x="304" y="607562"/>
                  </a:lnTo>
                  <a:lnTo>
                    <a:pt x="0" y="657495"/>
                  </a:lnTo>
                  <a:lnTo>
                    <a:pt x="1996" y="707489"/>
                  </a:lnTo>
                  <a:lnTo>
                    <a:pt x="6306" y="757464"/>
                  </a:lnTo>
                  <a:lnTo>
                    <a:pt x="12944" y="807342"/>
                  </a:lnTo>
                  <a:lnTo>
                    <a:pt x="21923" y="857044"/>
                  </a:lnTo>
                  <a:lnTo>
                    <a:pt x="33256" y="906489"/>
                  </a:lnTo>
                  <a:lnTo>
                    <a:pt x="46956" y="955599"/>
                  </a:lnTo>
                  <a:lnTo>
                    <a:pt x="62066" y="1001631"/>
                  </a:lnTo>
                  <a:lnTo>
                    <a:pt x="79017" y="1046535"/>
                  </a:lnTo>
                  <a:lnTo>
                    <a:pt x="97754" y="1090283"/>
                  </a:lnTo>
                  <a:lnTo>
                    <a:pt x="118222" y="1132845"/>
                  </a:lnTo>
                  <a:lnTo>
                    <a:pt x="140365" y="1174191"/>
                  </a:lnTo>
                  <a:lnTo>
                    <a:pt x="164129" y="1214293"/>
                  </a:lnTo>
                  <a:lnTo>
                    <a:pt x="189458" y="1253120"/>
                  </a:lnTo>
                  <a:lnTo>
                    <a:pt x="216297" y="1290643"/>
                  </a:lnTo>
                  <a:lnTo>
                    <a:pt x="244591" y="1326833"/>
                  </a:lnTo>
                  <a:lnTo>
                    <a:pt x="274285" y="1361661"/>
                  </a:lnTo>
                  <a:lnTo>
                    <a:pt x="305324" y="1395097"/>
                  </a:lnTo>
                  <a:lnTo>
                    <a:pt x="337653" y="1427111"/>
                  </a:lnTo>
                  <a:lnTo>
                    <a:pt x="371216" y="1457675"/>
                  </a:lnTo>
                  <a:lnTo>
                    <a:pt x="405958" y="1486758"/>
                  </a:lnTo>
                  <a:lnTo>
                    <a:pt x="441825" y="1514332"/>
                  </a:lnTo>
                  <a:lnTo>
                    <a:pt x="478760" y="1540366"/>
                  </a:lnTo>
                  <a:lnTo>
                    <a:pt x="516710" y="1564833"/>
                  </a:lnTo>
                  <a:lnTo>
                    <a:pt x="555618" y="1587701"/>
                  </a:lnTo>
                  <a:lnTo>
                    <a:pt x="595430" y="1608941"/>
                  </a:lnTo>
                  <a:lnTo>
                    <a:pt x="636090" y="1628525"/>
                  </a:lnTo>
                  <a:lnTo>
                    <a:pt x="677544" y="1646423"/>
                  </a:lnTo>
                  <a:lnTo>
                    <a:pt x="719736" y="1662605"/>
                  </a:lnTo>
                  <a:lnTo>
                    <a:pt x="762611" y="1677043"/>
                  </a:lnTo>
                  <a:lnTo>
                    <a:pt x="806114" y="1689705"/>
                  </a:lnTo>
                  <a:lnTo>
                    <a:pt x="850190" y="1700564"/>
                  </a:lnTo>
                  <a:lnTo>
                    <a:pt x="894783" y="1709590"/>
                  </a:lnTo>
                  <a:lnTo>
                    <a:pt x="939839" y="1716752"/>
                  </a:lnTo>
                  <a:lnTo>
                    <a:pt x="985303" y="1722023"/>
                  </a:lnTo>
                  <a:lnTo>
                    <a:pt x="1031118" y="1725372"/>
                  </a:lnTo>
                  <a:lnTo>
                    <a:pt x="1077231" y="1726770"/>
                  </a:lnTo>
                  <a:lnTo>
                    <a:pt x="1123585" y="1726188"/>
                  </a:lnTo>
                  <a:lnTo>
                    <a:pt x="1170127" y="1723595"/>
                  </a:lnTo>
                  <a:lnTo>
                    <a:pt x="1216800" y="1718964"/>
                  </a:lnTo>
                  <a:lnTo>
                    <a:pt x="1263549" y="1712264"/>
                  </a:lnTo>
                  <a:lnTo>
                    <a:pt x="1310320" y="1703466"/>
                  </a:lnTo>
                  <a:lnTo>
                    <a:pt x="1357057" y="1692540"/>
                  </a:lnTo>
                  <a:lnTo>
                    <a:pt x="1403705" y="1679457"/>
                  </a:lnTo>
                  <a:lnTo>
                    <a:pt x="1449732" y="1664347"/>
                  </a:lnTo>
                  <a:lnTo>
                    <a:pt x="1494632" y="1647396"/>
                  </a:lnTo>
                  <a:lnTo>
                    <a:pt x="1538376" y="1628658"/>
                  </a:lnTo>
                  <a:lnTo>
                    <a:pt x="1580933" y="1608190"/>
                  </a:lnTo>
                  <a:lnTo>
                    <a:pt x="1622276" y="1586046"/>
                  </a:lnTo>
                  <a:lnTo>
                    <a:pt x="1662374" y="1562281"/>
                  </a:lnTo>
                  <a:lnTo>
                    <a:pt x="1701198" y="1536951"/>
                  </a:lnTo>
                  <a:lnTo>
                    <a:pt x="1738718" y="1510110"/>
                  </a:lnTo>
                  <a:lnTo>
                    <a:pt x="1774906" y="1481814"/>
                  </a:lnTo>
                  <a:lnTo>
                    <a:pt x="1809731" y="1452119"/>
                  </a:lnTo>
                  <a:lnTo>
                    <a:pt x="1843164" y="1421078"/>
                  </a:lnTo>
                  <a:lnTo>
                    <a:pt x="1875176" y="1388748"/>
                  </a:lnTo>
                  <a:lnTo>
                    <a:pt x="1905738" y="1355184"/>
                  </a:lnTo>
                  <a:lnTo>
                    <a:pt x="1934819" y="1320440"/>
                  </a:lnTo>
                  <a:lnTo>
                    <a:pt x="1962391" y="1284571"/>
                  </a:lnTo>
                  <a:lnTo>
                    <a:pt x="1988424" y="1247634"/>
                  </a:lnTo>
                  <a:lnTo>
                    <a:pt x="2012888" y="1209683"/>
                  </a:lnTo>
                  <a:lnTo>
                    <a:pt x="2035755" y="1170774"/>
                  </a:lnTo>
                  <a:lnTo>
                    <a:pt x="2056995" y="1130961"/>
                  </a:lnTo>
                  <a:lnTo>
                    <a:pt x="2076578" y="1090299"/>
                  </a:lnTo>
                  <a:lnTo>
                    <a:pt x="2094474" y="1048844"/>
                  </a:lnTo>
                  <a:lnTo>
                    <a:pt x="2110656" y="1006652"/>
                  </a:lnTo>
                  <a:lnTo>
                    <a:pt x="2125092" y="963776"/>
                  </a:lnTo>
                  <a:lnTo>
                    <a:pt x="2137754" y="920273"/>
                  </a:lnTo>
                  <a:lnTo>
                    <a:pt x="2148612" y="876197"/>
                  </a:lnTo>
                  <a:lnTo>
                    <a:pt x="2157637" y="831604"/>
                  </a:lnTo>
                  <a:lnTo>
                    <a:pt x="2164800" y="786548"/>
                  </a:lnTo>
                  <a:lnTo>
                    <a:pt x="2170070" y="741086"/>
                  </a:lnTo>
                  <a:lnTo>
                    <a:pt x="2173419" y="695272"/>
                  </a:lnTo>
                  <a:lnTo>
                    <a:pt x="2174817" y="649161"/>
                  </a:lnTo>
                  <a:lnTo>
                    <a:pt x="2174234" y="602808"/>
                  </a:lnTo>
                  <a:lnTo>
                    <a:pt x="2171642" y="556269"/>
                  </a:lnTo>
                  <a:lnTo>
                    <a:pt x="2167010" y="509599"/>
                  </a:lnTo>
                  <a:lnTo>
                    <a:pt x="2160310" y="462852"/>
                  </a:lnTo>
                  <a:lnTo>
                    <a:pt x="2151512" y="416085"/>
                  </a:lnTo>
                  <a:lnTo>
                    <a:pt x="2140586" y="369352"/>
                  </a:lnTo>
                  <a:lnTo>
                    <a:pt x="2127503" y="322708"/>
                  </a:lnTo>
                  <a:lnTo>
                    <a:pt x="1087200" y="639154"/>
                  </a:lnTo>
                  <a:lnTo>
                    <a:pt x="207535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75" name="object 75"/>
            <p:cNvSpPr/>
            <p:nvPr/>
          </p:nvSpPr>
          <p:spPr>
            <a:xfrm>
              <a:off x="8278582" y="8408383"/>
              <a:ext cx="880110" cy="1086485"/>
            </a:xfrm>
            <a:custGeom>
              <a:avLst/>
              <a:gdLst/>
              <a:ahLst/>
              <a:cxnLst/>
              <a:rect l="l" t="t" r="r" b="b"/>
              <a:pathLst>
                <a:path w="880109" h="1086484">
                  <a:moveTo>
                    <a:pt x="831884" y="0"/>
                  </a:moveTo>
                  <a:lnTo>
                    <a:pt x="782439" y="3302"/>
                  </a:lnTo>
                  <a:lnTo>
                    <a:pt x="733430" y="8822"/>
                  </a:lnTo>
                  <a:lnTo>
                    <a:pt x="684921" y="16522"/>
                  </a:lnTo>
                  <a:lnTo>
                    <a:pt x="636978" y="26368"/>
                  </a:lnTo>
                  <a:lnTo>
                    <a:pt x="589666" y="38325"/>
                  </a:lnTo>
                  <a:lnTo>
                    <a:pt x="543050" y="52358"/>
                  </a:lnTo>
                  <a:lnTo>
                    <a:pt x="497196" y="68431"/>
                  </a:lnTo>
                  <a:lnTo>
                    <a:pt x="452168" y="86511"/>
                  </a:lnTo>
                  <a:lnTo>
                    <a:pt x="408031" y="106561"/>
                  </a:lnTo>
                  <a:lnTo>
                    <a:pt x="364851" y="128546"/>
                  </a:lnTo>
                  <a:lnTo>
                    <a:pt x="322693" y="152432"/>
                  </a:lnTo>
                  <a:lnTo>
                    <a:pt x="281622" y="178183"/>
                  </a:lnTo>
                  <a:lnTo>
                    <a:pt x="241703" y="205765"/>
                  </a:lnTo>
                  <a:lnTo>
                    <a:pt x="203001" y="235142"/>
                  </a:lnTo>
                  <a:lnTo>
                    <a:pt x="165582" y="266279"/>
                  </a:lnTo>
                  <a:lnTo>
                    <a:pt x="129510" y="299141"/>
                  </a:lnTo>
                  <a:lnTo>
                    <a:pt x="94850" y="333693"/>
                  </a:lnTo>
                  <a:lnTo>
                    <a:pt x="61669" y="369900"/>
                  </a:lnTo>
                  <a:lnTo>
                    <a:pt x="30030" y="407727"/>
                  </a:lnTo>
                  <a:lnTo>
                    <a:pt x="0" y="447139"/>
                  </a:lnTo>
                  <a:lnTo>
                    <a:pt x="879664" y="1086293"/>
                  </a:lnTo>
                  <a:lnTo>
                    <a:pt x="831884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76" name="object 76"/>
            <p:cNvSpPr/>
            <p:nvPr/>
          </p:nvSpPr>
          <p:spPr>
            <a:xfrm>
              <a:off x="9110467" y="8407309"/>
              <a:ext cx="48260" cy="1087755"/>
            </a:xfrm>
            <a:custGeom>
              <a:avLst/>
              <a:gdLst/>
              <a:ahLst/>
              <a:cxnLst/>
              <a:rect l="l" t="t" r="r" b="b"/>
              <a:pathLst>
                <a:path w="48259" h="1087754">
                  <a:moveTo>
                    <a:pt x="47779" y="0"/>
                  </a:moveTo>
                  <a:lnTo>
                    <a:pt x="35834" y="67"/>
                  </a:lnTo>
                  <a:lnTo>
                    <a:pt x="23889" y="268"/>
                  </a:lnTo>
                  <a:lnTo>
                    <a:pt x="11944" y="603"/>
                  </a:lnTo>
                  <a:lnTo>
                    <a:pt x="0" y="1073"/>
                  </a:lnTo>
                  <a:lnTo>
                    <a:pt x="47779" y="1087367"/>
                  </a:lnTo>
                  <a:lnTo>
                    <a:pt x="47779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20168378" y="18547934"/>
            <a:ext cx="89718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20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3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8770484" y="21143737"/>
            <a:ext cx="89718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64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7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8172163" y="18339076"/>
            <a:ext cx="89718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14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3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8124387" y="16703740"/>
            <a:ext cx="2305689" cy="1152589"/>
          </a:xfrm>
          <a:prstGeom prst="rect">
            <a:avLst/>
          </a:prstGeom>
        </p:spPr>
        <p:txBody>
          <a:bodyPr vert="horz" wrap="square" lIns="0" tIns="106582" rIns="0" bIns="0" rtlCol="0">
            <a:spAutoFit/>
          </a:bodyPr>
          <a:lstStyle/>
          <a:p>
            <a:pPr>
              <a:spcBef>
                <a:spcPts val="840"/>
              </a:spcBef>
            </a:pPr>
            <a:r>
              <a:rPr sz="3610" b="1" dirty="0">
                <a:latin typeface="Calibri" panose="020F0502020204030204"/>
                <a:cs typeface="Calibri" panose="020F0502020204030204"/>
              </a:rPr>
              <a:t>L</a:t>
            </a:r>
            <a:r>
              <a:rPr sz="2865" b="1" dirty="0">
                <a:latin typeface="Calibri" panose="020F0502020204030204"/>
                <a:cs typeface="Calibri" panose="020F0502020204030204"/>
              </a:rPr>
              <a:t>ABOR</a:t>
            </a:r>
            <a:r>
              <a:rPr sz="2865" b="1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spc="-96" dirty="0">
                <a:latin typeface="Calibri" panose="020F0502020204030204"/>
                <a:cs typeface="Calibri" panose="020F0502020204030204"/>
              </a:rPr>
              <a:t>STATUS</a:t>
            </a:r>
            <a:endParaRPr sz="2865">
              <a:latin typeface="Calibri" panose="020F0502020204030204"/>
              <a:cs typeface="Calibri" panose="020F0502020204030204"/>
            </a:endParaRPr>
          </a:p>
          <a:p>
            <a:pPr marL="959485">
              <a:spcBef>
                <a:spcPts val="530"/>
              </a:spcBef>
            </a:pPr>
            <a:r>
              <a:rPr sz="2765" dirty="0">
                <a:latin typeface="Calibri Light" panose="020F0302020204030204"/>
                <a:cs typeface="Calibri Light" panose="020F0302020204030204"/>
              </a:rPr>
              <a:t>0.7%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2127840" y="19468916"/>
            <a:ext cx="167292" cy="1498903"/>
            <a:chOff x="10402078" y="9142262"/>
            <a:chExt cx="78740" cy="705485"/>
          </a:xfrm>
        </p:grpSpPr>
        <p:sp>
          <p:nvSpPr>
            <p:cNvPr id="82" name="object 82"/>
            <p:cNvSpPr/>
            <p:nvPr/>
          </p:nvSpPr>
          <p:spPr>
            <a:xfrm>
              <a:off x="10402078" y="9142262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F66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402078" y="9351277"/>
              <a:ext cx="78740" cy="78105"/>
            </a:xfrm>
            <a:custGeom>
              <a:avLst/>
              <a:gdLst/>
              <a:ahLst/>
              <a:cxnLst/>
              <a:rect l="l" t="t" r="r" b="b"/>
              <a:pathLst>
                <a:path w="78740" h="78104">
                  <a:moveTo>
                    <a:pt x="78738" y="0"/>
                  </a:moveTo>
                  <a:lnTo>
                    <a:pt x="0" y="0"/>
                  </a:lnTo>
                  <a:lnTo>
                    <a:pt x="0" y="78022"/>
                  </a:lnTo>
                  <a:lnTo>
                    <a:pt x="78738" y="78022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0402078" y="9559576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0402078" y="9768591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2375481" y="19229780"/>
            <a:ext cx="1596041" cy="1790086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R="10795">
              <a:lnSpc>
                <a:spcPct val="125000"/>
              </a:lnSpc>
              <a:spcBef>
                <a:spcPts val="205"/>
              </a:spcBef>
            </a:pPr>
            <a:r>
              <a:rPr sz="2335" spc="20" dirty="0">
                <a:latin typeface="Calibri Light" panose="020F0302020204030204"/>
                <a:cs typeface="Calibri Light" panose="020F0302020204030204"/>
              </a:rPr>
              <a:t>Unempl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o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y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ed 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Working 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Student 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Unknown</a:t>
            </a:r>
            <a:endParaRPr sz="2335">
              <a:latin typeface="Calibri Light" panose="020F0302020204030204"/>
              <a:cs typeface="Calibri Light" panose="020F0302020204030204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392874" y="16062257"/>
            <a:ext cx="6087349" cy="6245197"/>
            <a:chOff x="642792" y="7538859"/>
            <a:chExt cx="2865120" cy="2939415"/>
          </a:xfrm>
        </p:grpSpPr>
        <p:sp>
          <p:nvSpPr>
            <p:cNvPr id="88" name="object 88"/>
            <p:cNvSpPr/>
            <p:nvPr/>
          </p:nvSpPr>
          <p:spPr>
            <a:xfrm>
              <a:off x="1300617" y="7538859"/>
              <a:ext cx="1539240" cy="259715"/>
            </a:xfrm>
            <a:custGeom>
              <a:avLst/>
              <a:gdLst/>
              <a:ahLst/>
              <a:cxnLst/>
              <a:rect l="l" t="t" r="r" b="b"/>
              <a:pathLst>
                <a:path w="1539239" h="259715">
                  <a:moveTo>
                    <a:pt x="0" y="259121"/>
                  </a:moveTo>
                  <a:lnTo>
                    <a:pt x="1538980" y="259121"/>
                  </a:lnTo>
                  <a:lnTo>
                    <a:pt x="1538980" y="0"/>
                  </a:lnTo>
                  <a:lnTo>
                    <a:pt x="0" y="0"/>
                  </a:lnTo>
                  <a:lnTo>
                    <a:pt x="0" y="259121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89" name="object 89"/>
            <p:cNvSpPr/>
            <p:nvPr/>
          </p:nvSpPr>
          <p:spPr>
            <a:xfrm>
              <a:off x="642792" y="7538859"/>
              <a:ext cx="657860" cy="259715"/>
            </a:xfrm>
            <a:custGeom>
              <a:avLst/>
              <a:gdLst/>
              <a:ahLst/>
              <a:cxnLst/>
              <a:rect l="l" t="t" r="r" b="b"/>
              <a:pathLst>
                <a:path w="657860" h="259715">
                  <a:moveTo>
                    <a:pt x="657824" y="0"/>
                  </a:moveTo>
                  <a:lnTo>
                    <a:pt x="0" y="0"/>
                  </a:lnTo>
                  <a:lnTo>
                    <a:pt x="0" y="259121"/>
                  </a:lnTo>
                  <a:lnTo>
                    <a:pt x="657824" y="259121"/>
                  </a:lnTo>
                  <a:lnTo>
                    <a:pt x="657824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90" name="object 90"/>
            <p:cNvSpPr/>
            <p:nvPr/>
          </p:nvSpPr>
          <p:spPr>
            <a:xfrm>
              <a:off x="780943" y="9858067"/>
              <a:ext cx="2725420" cy="574675"/>
            </a:xfrm>
            <a:custGeom>
              <a:avLst/>
              <a:gdLst/>
              <a:ahLst/>
              <a:cxnLst/>
              <a:rect l="l" t="t" r="r" b="b"/>
              <a:pathLst>
                <a:path w="2725420" h="574675">
                  <a:moveTo>
                    <a:pt x="0" y="574075"/>
                  </a:moveTo>
                  <a:lnTo>
                    <a:pt x="73012" y="574075"/>
                  </a:lnTo>
                </a:path>
                <a:path w="2725420" h="574675">
                  <a:moveTo>
                    <a:pt x="267711" y="574075"/>
                  </a:moveTo>
                  <a:lnTo>
                    <a:pt x="413735" y="574075"/>
                  </a:lnTo>
                </a:path>
                <a:path w="2725420" h="574675">
                  <a:moveTo>
                    <a:pt x="608434" y="574075"/>
                  </a:moveTo>
                  <a:lnTo>
                    <a:pt x="754458" y="574075"/>
                  </a:lnTo>
                </a:path>
                <a:path w="2725420" h="574675">
                  <a:moveTo>
                    <a:pt x="949157" y="574075"/>
                  </a:moveTo>
                  <a:lnTo>
                    <a:pt x="1095181" y="574075"/>
                  </a:lnTo>
                </a:path>
                <a:path w="2725420" h="574675">
                  <a:moveTo>
                    <a:pt x="1289880" y="574075"/>
                  </a:moveTo>
                  <a:lnTo>
                    <a:pt x="1435904" y="574075"/>
                  </a:lnTo>
                </a:path>
                <a:path w="2725420" h="574675">
                  <a:moveTo>
                    <a:pt x="1630603" y="574075"/>
                  </a:moveTo>
                  <a:lnTo>
                    <a:pt x="1776628" y="574075"/>
                  </a:lnTo>
                </a:path>
                <a:path w="2725420" h="574675">
                  <a:moveTo>
                    <a:pt x="1970611" y="574075"/>
                  </a:moveTo>
                  <a:lnTo>
                    <a:pt x="2116635" y="574075"/>
                  </a:lnTo>
                </a:path>
                <a:path w="2725420" h="574675">
                  <a:moveTo>
                    <a:pt x="2311334" y="574075"/>
                  </a:moveTo>
                  <a:lnTo>
                    <a:pt x="2457358" y="574075"/>
                  </a:lnTo>
                </a:path>
                <a:path w="2725420" h="574675">
                  <a:moveTo>
                    <a:pt x="2652057" y="574075"/>
                  </a:moveTo>
                  <a:lnTo>
                    <a:pt x="2725069" y="574075"/>
                  </a:lnTo>
                </a:path>
                <a:path w="2725420" h="574675">
                  <a:moveTo>
                    <a:pt x="0" y="529695"/>
                  </a:moveTo>
                  <a:lnTo>
                    <a:pt x="73012" y="529695"/>
                  </a:lnTo>
                </a:path>
                <a:path w="2725420" h="574675">
                  <a:moveTo>
                    <a:pt x="267711" y="529695"/>
                  </a:moveTo>
                  <a:lnTo>
                    <a:pt x="413735" y="529695"/>
                  </a:lnTo>
                </a:path>
                <a:path w="2725420" h="574675">
                  <a:moveTo>
                    <a:pt x="608434" y="529695"/>
                  </a:moveTo>
                  <a:lnTo>
                    <a:pt x="754458" y="529695"/>
                  </a:lnTo>
                </a:path>
                <a:path w="2725420" h="574675">
                  <a:moveTo>
                    <a:pt x="949157" y="529695"/>
                  </a:moveTo>
                  <a:lnTo>
                    <a:pt x="1095181" y="529695"/>
                  </a:lnTo>
                </a:path>
                <a:path w="2725420" h="574675">
                  <a:moveTo>
                    <a:pt x="1289880" y="529695"/>
                  </a:moveTo>
                  <a:lnTo>
                    <a:pt x="1435904" y="529695"/>
                  </a:lnTo>
                </a:path>
                <a:path w="2725420" h="574675">
                  <a:moveTo>
                    <a:pt x="1630603" y="529695"/>
                  </a:moveTo>
                  <a:lnTo>
                    <a:pt x="1776628" y="529695"/>
                  </a:lnTo>
                </a:path>
                <a:path w="2725420" h="574675">
                  <a:moveTo>
                    <a:pt x="1970611" y="529695"/>
                  </a:moveTo>
                  <a:lnTo>
                    <a:pt x="2116635" y="529695"/>
                  </a:lnTo>
                </a:path>
                <a:path w="2725420" h="574675">
                  <a:moveTo>
                    <a:pt x="2311334" y="529695"/>
                  </a:moveTo>
                  <a:lnTo>
                    <a:pt x="2457358" y="529695"/>
                  </a:lnTo>
                </a:path>
                <a:path w="2725420" h="574675">
                  <a:moveTo>
                    <a:pt x="2652057" y="529695"/>
                  </a:moveTo>
                  <a:lnTo>
                    <a:pt x="2725069" y="529695"/>
                  </a:lnTo>
                </a:path>
                <a:path w="2725420" h="574675">
                  <a:moveTo>
                    <a:pt x="0" y="486031"/>
                  </a:moveTo>
                  <a:lnTo>
                    <a:pt x="73012" y="486031"/>
                  </a:lnTo>
                </a:path>
                <a:path w="2725420" h="574675">
                  <a:moveTo>
                    <a:pt x="267711" y="486031"/>
                  </a:moveTo>
                  <a:lnTo>
                    <a:pt x="413735" y="486031"/>
                  </a:lnTo>
                </a:path>
                <a:path w="2725420" h="574675">
                  <a:moveTo>
                    <a:pt x="608434" y="486031"/>
                  </a:moveTo>
                  <a:lnTo>
                    <a:pt x="754458" y="486031"/>
                  </a:lnTo>
                </a:path>
                <a:path w="2725420" h="574675">
                  <a:moveTo>
                    <a:pt x="949157" y="486031"/>
                  </a:moveTo>
                  <a:lnTo>
                    <a:pt x="1095181" y="486031"/>
                  </a:lnTo>
                </a:path>
                <a:path w="2725420" h="574675">
                  <a:moveTo>
                    <a:pt x="1289880" y="486031"/>
                  </a:moveTo>
                  <a:lnTo>
                    <a:pt x="1435904" y="486031"/>
                  </a:lnTo>
                </a:path>
                <a:path w="2725420" h="574675">
                  <a:moveTo>
                    <a:pt x="1630603" y="486031"/>
                  </a:moveTo>
                  <a:lnTo>
                    <a:pt x="1776628" y="486031"/>
                  </a:lnTo>
                </a:path>
                <a:path w="2725420" h="574675">
                  <a:moveTo>
                    <a:pt x="1970611" y="486031"/>
                  </a:moveTo>
                  <a:lnTo>
                    <a:pt x="2116635" y="486031"/>
                  </a:lnTo>
                </a:path>
                <a:path w="2725420" h="574675">
                  <a:moveTo>
                    <a:pt x="2311334" y="486031"/>
                  </a:moveTo>
                  <a:lnTo>
                    <a:pt x="2457358" y="486031"/>
                  </a:lnTo>
                </a:path>
                <a:path w="2725420" h="574675">
                  <a:moveTo>
                    <a:pt x="2652057" y="486031"/>
                  </a:moveTo>
                  <a:lnTo>
                    <a:pt x="2725069" y="486031"/>
                  </a:lnTo>
                </a:path>
                <a:path w="2725420" h="574675">
                  <a:moveTo>
                    <a:pt x="0" y="441651"/>
                  </a:moveTo>
                  <a:lnTo>
                    <a:pt x="73012" y="441651"/>
                  </a:lnTo>
                </a:path>
                <a:path w="2725420" h="574675">
                  <a:moveTo>
                    <a:pt x="267711" y="441651"/>
                  </a:moveTo>
                  <a:lnTo>
                    <a:pt x="413735" y="441651"/>
                  </a:lnTo>
                </a:path>
                <a:path w="2725420" h="574675">
                  <a:moveTo>
                    <a:pt x="608434" y="441651"/>
                  </a:moveTo>
                  <a:lnTo>
                    <a:pt x="754458" y="441651"/>
                  </a:lnTo>
                </a:path>
                <a:path w="2725420" h="574675">
                  <a:moveTo>
                    <a:pt x="949157" y="441651"/>
                  </a:moveTo>
                  <a:lnTo>
                    <a:pt x="1095181" y="441651"/>
                  </a:lnTo>
                </a:path>
                <a:path w="2725420" h="574675">
                  <a:moveTo>
                    <a:pt x="1289880" y="441651"/>
                  </a:moveTo>
                  <a:lnTo>
                    <a:pt x="1435904" y="441651"/>
                  </a:lnTo>
                </a:path>
                <a:path w="2725420" h="574675">
                  <a:moveTo>
                    <a:pt x="1630603" y="441651"/>
                  </a:moveTo>
                  <a:lnTo>
                    <a:pt x="1776628" y="441651"/>
                  </a:lnTo>
                </a:path>
                <a:path w="2725420" h="574675">
                  <a:moveTo>
                    <a:pt x="1970611" y="441651"/>
                  </a:moveTo>
                  <a:lnTo>
                    <a:pt x="2116635" y="441651"/>
                  </a:lnTo>
                </a:path>
                <a:path w="2725420" h="574675">
                  <a:moveTo>
                    <a:pt x="2311334" y="441651"/>
                  </a:moveTo>
                  <a:lnTo>
                    <a:pt x="2457358" y="441651"/>
                  </a:lnTo>
                </a:path>
                <a:path w="2725420" h="574675">
                  <a:moveTo>
                    <a:pt x="2652057" y="441651"/>
                  </a:moveTo>
                  <a:lnTo>
                    <a:pt x="2725069" y="441651"/>
                  </a:lnTo>
                </a:path>
                <a:path w="2725420" h="574675">
                  <a:moveTo>
                    <a:pt x="0" y="352891"/>
                  </a:moveTo>
                  <a:lnTo>
                    <a:pt x="73012" y="352891"/>
                  </a:lnTo>
                </a:path>
                <a:path w="2725420" h="574675">
                  <a:moveTo>
                    <a:pt x="267711" y="352891"/>
                  </a:moveTo>
                  <a:lnTo>
                    <a:pt x="413735" y="352891"/>
                  </a:lnTo>
                </a:path>
                <a:path w="2725420" h="574675">
                  <a:moveTo>
                    <a:pt x="608434" y="352891"/>
                  </a:moveTo>
                  <a:lnTo>
                    <a:pt x="754458" y="352891"/>
                  </a:lnTo>
                </a:path>
                <a:path w="2725420" h="574675">
                  <a:moveTo>
                    <a:pt x="949157" y="352891"/>
                  </a:moveTo>
                  <a:lnTo>
                    <a:pt x="1095181" y="352891"/>
                  </a:lnTo>
                </a:path>
                <a:path w="2725420" h="574675">
                  <a:moveTo>
                    <a:pt x="1289880" y="352891"/>
                  </a:moveTo>
                  <a:lnTo>
                    <a:pt x="1435904" y="352891"/>
                  </a:lnTo>
                </a:path>
                <a:path w="2725420" h="574675">
                  <a:moveTo>
                    <a:pt x="1630603" y="352891"/>
                  </a:moveTo>
                  <a:lnTo>
                    <a:pt x="1776628" y="352891"/>
                  </a:lnTo>
                </a:path>
                <a:path w="2725420" h="574675">
                  <a:moveTo>
                    <a:pt x="1970611" y="352891"/>
                  </a:moveTo>
                  <a:lnTo>
                    <a:pt x="2116635" y="352891"/>
                  </a:lnTo>
                </a:path>
                <a:path w="2725420" h="574675">
                  <a:moveTo>
                    <a:pt x="2311334" y="352891"/>
                  </a:moveTo>
                  <a:lnTo>
                    <a:pt x="2457358" y="352891"/>
                  </a:lnTo>
                </a:path>
                <a:path w="2725420" h="574675">
                  <a:moveTo>
                    <a:pt x="2652057" y="352891"/>
                  </a:moveTo>
                  <a:lnTo>
                    <a:pt x="2725069" y="352891"/>
                  </a:lnTo>
                </a:path>
                <a:path w="2725420" h="574675">
                  <a:moveTo>
                    <a:pt x="0" y="309227"/>
                  </a:moveTo>
                  <a:lnTo>
                    <a:pt x="73012" y="309227"/>
                  </a:lnTo>
                </a:path>
                <a:path w="2725420" h="574675">
                  <a:moveTo>
                    <a:pt x="267711" y="309227"/>
                  </a:moveTo>
                  <a:lnTo>
                    <a:pt x="413735" y="309227"/>
                  </a:lnTo>
                </a:path>
                <a:path w="2725420" h="574675">
                  <a:moveTo>
                    <a:pt x="608434" y="309227"/>
                  </a:moveTo>
                  <a:lnTo>
                    <a:pt x="754458" y="309227"/>
                  </a:lnTo>
                </a:path>
                <a:path w="2725420" h="574675">
                  <a:moveTo>
                    <a:pt x="949157" y="309227"/>
                  </a:moveTo>
                  <a:lnTo>
                    <a:pt x="1095181" y="309227"/>
                  </a:lnTo>
                </a:path>
                <a:path w="2725420" h="574675">
                  <a:moveTo>
                    <a:pt x="1289880" y="309227"/>
                  </a:moveTo>
                  <a:lnTo>
                    <a:pt x="1435904" y="309227"/>
                  </a:lnTo>
                </a:path>
                <a:path w="2725420" h="574675">
                  <a:moveTo>
                    <a:pt x="1630603" y="309227"/>
                  </a:moveTo>
                  <a:lnTo>
                    <a:pt x="1776628" y="309227"/>
                  </a:lnTo>
                </a:path>
                <a:path w="2725420" h="574675">
                  <a:moveTo>
                    <a:pt x="1970611" y="309227"/>
                  </a:moveTo>
                  <a:lnTo>
                    <a:pt x="2116635" y="309227"/>
                  </a:lnTo>
                </a:path>
                <a:path w="2725420" h="574675">
                  <a:moveTo>
                    <a:pt x="2311334" y="309227"/>
                  </a:moveTo>
                  <a:lnTo>
                    <a:pt x="2457358" y="309227"/>
                  </a:lnTo>
                </a:path>
                <a:path w="2725420" h="574675">
                  <a:moveTo>
                    <a:pt x="2652057" y="309227"/>
                  </a:moveTo>
                  <a:lnTo>
                    <a:pt x="2725069" y="309227"/>
                  </a:lnTo>
                </a:path>
                <a:path w="2725420" h="574675">
                  <a:moveTo>
                    <a:pt x="0" y="264847"/>
                  </a:moveTo>
                  <a:lnTo>
                    <a:pt x="73012" y="264847"/>
                  </a:lnTo>
                </a:path>
                <a:path w="2725420" h="574675">
                  <a:moveTo>
                    <a:pt x="267711" y="264847"/>
                  </a:moveTo>
                  <a:lnTo>
                    <a:pt x="413735" y="264847"/>
                  </a:lnTo>
                </a:path>
                <a:path w="2725420" h="574675">
                  <a:moveTo>
                    <a:pt x="608434" y="264847"/>
                  </a:moveTo>
                  <a:lnTo>
                    <a:pt x="754458" y="264847"/>
                  </a:lnTo>
                </a:path>
                <a:path w="2725420" h="574675">
                  <a:moveTo>
                    <a:pt x="949157" y="264847"/>
                  </a:moveTo>
                  <a:lnTo>
                    <a:pt x="1095181" y="264847"/>
                  </a:lnTo>
                </a:path>
                <a:path w="2725420" h="574675">
                  <a:moveTo>
                    <a:pt x="1289880" y="264847"/>
                  </a:moveTo>
                  <a:lnTo>
                    <a:pt x="1435904" y="264847"/>
                  </a:lnTo>
                </a:path>
                <a:path w="2725420" h="574675">
                  <a:moveTo>
                    <a:pt x="1630603" y="264847"/>
                  </a:moveTo>
                  <a:lnTo>
                    <a:pt x="1776628" y="264847"/>
                  </a:lnTo>
                </a:path>
                <a:path w="2725420" h="574675">
                  <a:moveTo>
                    <a:pt x="1970611" y="264847"/>
                  </a:moveTo>
                  <a:lnTo>
                    <a:pt x="2116635" y="264847"/>
                  </a:lnTo>
                </a:path>
                <a:path w="2725420" h="574675">
                  <a:moveTo>
                    <a:pt x="2311334" y="264847"/>
                  </a:moveTo>
                  <a:lnTo>
                    <a:pt x="2457358" y="264847"/>
                  </a:lnTo>
                </a:path>
                <a:path w="2725420" h="574675">
                  <a:moveTo>
                    <a:pt x="2652057" y="264847"/>
                  </a:moveTo>
                  <a:lnTo>
                    <a:pt x="2725069" y="264847"/>
                  </a:lnTo>
                </a:path>
                <a:path w="2725420" h="574675">
                  <a:moveTo>
                    <a:pt x="0" y="220467"/>
                  </a:moveTo>
                  <a:lnTo>
                    <a:pt x="73012" y="220467"/>
                  </a:lnTo>
                </a:path>
                <a:path w="2725420" h="574675">
                  <a:moveTo>
                    <a:pt x="267711" y="220467"/>
                  </a:moveTo>
                  <a:lnTo>
                    <a:pt x="413735" y="220467"/>
                  </a:lnTo>
                </a:path>
                <a:path w="2725420" h="574675">
                  <a:moveTo>
                    <a:pt x="608434" y="220467"/>
                  </a:moveTo>
                  <a:lnTo>
                    <a:pt x="754458" y="220467"/>
                  </a:lnTo>
                </a:path>
                <a:path w="2725420" h="574675">
                  <a:moveTo>
                    <a:pt x="949157" y="220467"/>
                  </a:moveTo>
                  <a:lnTo>
                    <a:pt x="1095181" y="220467"/>
                  </a:lnTo>
                </a:path>
                <a:path w="2725420" h="574675">
                  <a:moveTo>
                    <a:pt x="1289880" y="220467"/>
                  </a:moveTo>
                  <a:lnTo>
                    <a:pt x="1435904" y="220467"/>
                  </a:lnTo>
                </a:path>
                <a:path w="2725420" h="574675">
                  <a:moveTo>
                    <a:pt x="1630603" y="220467"/>
                  </a:moveTo>
                  <a:lnTo>
                    <a:pt x="1776628" y="220467"/>
                  </a:lnTo>
                </a:path>
                <a:path w="2725420" h="574675">
                  <a:moveTo>
                    <a:pt x="1970611" y="220467"/>
                  </a:moveTo>
                  <a:lnTo>
                    <a:pt x="2116635" y="220467"/>
                  </a:lnTo>
                </a:path>
                <a:path w="2725420" h="574675">
                  <a:moveTo>
                    <a:pt x="2311334" y="220467"/>
                  </a:moveTo>
                  <a:lnTo>
                    <a:pt x="2457358" y="220467"/>
                  </a:lnTo>
                </a:path>
                <a:path w="2725420" h="574675">
                  <a:moveTo>
                    <a:pt x="2652057" y="220467"/>
                  </a:moveTo>
                  <a:lnTo>
                    <a:pt x="2725069" y="220467"/>
                  </a:lnTo>
                </a:path>
                <a:path w="2725420" h="574675">
                  <a:moveTo>
                    <a:pt x="0" y="132423"/>
                  </a:moveTo>
                  <a:lnTo>
                    <a:pt x="73012" y="132423"/>
                  </a:lnTo>
                </a:path>
                <a:path w="2725420" h="574675">
                  <a:moveTo>
                    <a:pt x="267711" y="132423"/>
                  </a:moveTo>
                  <a:lnTo>
                    <a:pt x="413735" y="132423"/>
                  </a:lnTo>
                </a:path>
                <a:path w="2725420" h="574675">
                  <a:moveTo>
                    <a:pt x="608434" y="132423"/>
                  </a:moveTo>
                  <a:lnTo>
                    <a:pt x="754458" y="132423"/>
                  </a:lnTo>
                </a:path>
                <a:path w="2725420" h="574675">
                  <a:moveTo>
                    <a:pt x="949157" y="132423"/>
                  </a:moveTo>
                  <a:lnTo>
                    <a:pt x="1095181" y="132423"/>
                  </a:lnTo>
                </a:path>
                <a:path w="2725420" h="574675">
                  <a:moveTo>
                    <a:pt x="1289880" y="132423"/>
                  </a:moveTo>
                  <a:lnTo>
                    <a:pt x="1435904" y="132423"/>
                  </a:lnTo>
                </a:path>
                <a:path w="2725420" h="574675">
                  <a:moveTo>
                    <a:pt x="1630603" y="132423"/>
                  </a:moveTo>
                  <a:lnTo>
                    <a:pt x="1776628" y="132423"/>
                  </a:lnTo>
                </a:path>
                <a:path w="2725420" h="574675">
                  <a:moveTo>
                    <a:pt x="1970611" y="132423"/>
                  </a:moveTo>
                  <a:lnTo>
                    <a:pt x="2116635" y="132423"/>
                  </a:lnTo>
                </a:path>
                <a:path w="2725420" h="574675">
                  <a:moveTo>
                    <a:pt x="2311334" y="132423"/>
                  </a:moveTo>
                  <a:lnTo>
                    <a:pt x="2457358" y="132423"/>
                  </a:lnTo>
                </a:path>
                <a:path w="2725420" h="574675">
                  <a:moveTo>
                    <a:pt x="2652057" y="132423"/>
                  </a:moveTo>
                  <a:lnTo>
                    <a:pt x="2725069" y="132423"/>
                  </a:lnTo>
                </a:path>
                <a:path w="2725420" h="574675">
                  <a:moveTo>
                    <a:pt x="0" y="88044"/>
                  </a:moveTo>
                  <a:lnTo>
                    <a:pt x="73012" y="88044"/>
                  </a:lnTo>
                </a:path>
                <a:path w="2725420" h="574675">
                  <a:moveTo>
                    <a:pt x="267711" y="88044"/>
                  </a:moveTo>
                  <a:lnTo>
                    <a:pt x="413735" y="88044"/>
                  </a:lnTo>
                </a:path>
                <a:path w="2725420" h="574675">
                  <a:moveTo>
                    <a:pt x="608434" y="88044"/>
                  </a:moveTo>
                  <a:lnTo>
                    <a:pt x="754458" y="88044"/>
                  </a:lnTo>
                </a:path>
                <a:path w="2725420" h="574675">
                  <a:moveTo>
                    <a:pt x="949157" y="88044"/>
                  </a:moveTo>
                  <a:lnTo>
                    <a:pt x="1095181" y="88044"/>
                  </a:lnTo>
                </a:path>
                <a:path w="2725420" h="574675">
                  <a:moveTo>
                    <a:pt x="1289880" y="88044"/>
                  </a:moveTo>
                  <a:lnTo>
                    <a:pt x="1435904" y="88044"/>
                  </a:lnTo>
                </a:path>
                <a:path w="2725420" h="574675">
                  <a:moveTo>
                    <a:pt x="1630603" y="88044"/>
                  </a:moveTo>
                  <a:lnTo>
                    <a:pt x="1776628" y="88044"/>
                  </a:lnTo>
                </a:path>
                <a:path w="2725420" h="574675">
                  <a:moveTo>
                    <a:pt x="1970611" y="88044"/>
                  </a:moveTo>
                  <a:lnTo>
                    <a:pt x="2116635" y="88044"/>
                  </a:lnTo>
                </a:path>
                <a:path w="2725420" h="574675">
                  <a:moveTo>
                    <a:pt x="2311334" y="88044"/>
                  </a:moveTo>
                  <a:lnTo>
                    <a:pt x="2457358" y="88044"/>
                  </a:lnTo>
                </a:path>
                <a:path w="2725420" h="574675">
                  <a:moveTo>
                    <a:pt x="2652057" y="88044"/>
                  </a:moveTo>
                  <a:lnTo>
                    <a:pt x="2725069" y="88044"/>
                  </a:lnTo>
                </a:path>
                <a:path w="2725420" h="574675">
                  <a:moveTo>
                    <a:pt x="0" y="43664"/>
                  </a:moveTo>
                  <a:lnTo>
                    <a:pt x="73012" y="43664"/>
                  </a:lnTo>
                </a:path>
                <a:path w="2725420" h="574675">
                  <a:moveTo>
                    <a:pt x="267711" y="43664"/>
                  </a:moveTo>
                  <a:lnTo>
                    <a:pt x="413735" y="43664"/>
                  </a:lnTo>
                </a:path>
                <a:path w="2725420" h="574675">
                  <a:moveTo>
                    <a:pt x="608434" y="43664"/>
                  </a:moveTo>
                  <a:lnTo>
                    <a:pt x="754458" y="43664"/>
                  </a:lnTo>
                </a:path>
                <a:path w="2725420" h="574675">
                  <a:moveTo>
                    <a:pt x="949157" y="43664"/>
                  </a:moveTo>
                  <a:lnTo>
                    <a:pt x="1095181" y="43664"/>
                  </a:lnTo>
                </a:path>
                <a:path w="2725420" h="574675">
                  <a:moveTo>
                    <a:pt x="1289880" y="43664"/>
                  </a:moveTo>
                  <a:lnTo>
                    <a:pt x="1435904" y="43664"/>
                  </a:lnTo>
                </a:path>
                <a:path w="2725420" h="574675">
                  <a:moveTo>
                    <a:pt x="1630603" y="43664"/>
                  </a:moveTo>
                  <a:lnTo>
                    <a:pt x="1776628" y="43664"/>
                  </a:lnTo>
                </a:path>
                <a:path w="2725420" h="574675">
                  <a:moveTo>
                    <a:pt x="1970611" y="43664"/>
                  </a:moveTo>
                  <a:lnTo>
                    <a:pt x="2116635" y="43664"/>
                  </a:lnTo>
                </a:path>
                <a:path w="2725420" h="574675">
                  <a:moveTo>
                    <a:pt x="2311334" y="43664"/>
                  </a:moveTo>
                  <a:lnTo>
                    <a:pt x="2457358" y="43664"/>
                  </a:lnTo>
                </a:path>
                <a:path w="2725420" h="574675">
                  <a:moveTo>
                    <a:pt x="2652057" y="43664"/>
                  </a:moveTo>
                  <a:lnTo>
                    <a:pt x="2725069" y="43664"/>
                  </a:lnTo>
                </a:path>
                <a:path w="2725420" h="574675">
                  <a:moveTo>
                    <a:pt x="0" y="0"/>
                  </a:moveTo>
                  <a:lnTo>
                    <a:pt x="73012" y="0"/>
                  </a:lnTo>
                </a:path>
                <a:path w="2725420" h="574675">
                  <a:moveTo>
                    <a:pt x="267711" y="0"/>
                  </a:moveTo>
                  <a:lnTo>
                    <a:pt x="413735" y="0"/>
                  </a:lnTo>
                </a:path>
                <a:path w="2725420" h="574675">
                  <a:moveTo>
                    <a:pt x="608434" y="0"/>
                  </a:moveTo>
                  <a:lnTo>
                    <a:pt x="754458" y="0"/>
                  </a:lnTo>
                </a:path>
                <a:path w="2725420" h="574675">
                  <a:moveTo>
                    <a:pt x="949157" y="0"/>
                  </a:moveTo>
                  <a:lnTo>
                    <a:pt x="1095181" y="0"/>
                  </a:lnTo>
                </a:path>
                <a:path w="2725420" h="574675">
                  <a:moveTo>
                    <a:pt x="1289880" y="0"/>
                  </a:moveTo>
                  <a:lnTo>
                    <a:pt x="1435904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91" name="object 91"/>
            <p:cNvSpPr/>
            <p:nvPr/>
          </p:nvSpPr>
          <p:spPr>
            <a:xfrm>
              <a:off x="2411547" y="9856993"/>
              <a:ext cx="1094740" cy="1905"/>
            </a:xfrm>
            <a:custGeom>
              <a:avLst/>
              <a:gdLst/>
              <a:ahLst/>
              <a:cxnLst/>
              <a:rect l="l" t="t" r="r" b="b"/>
              <a:pathLst>
                <a:path w="1094739" h="1904">
                  <a:moveTo>
                    <a:pt x="0" y="1431"/>
                  </a:moveTo>
                  <a:lnTo>
                    <a:pt x="146024" y="1431"/>
                  </a:lnTo>
                </a:path>
                <a:path w="1094739" h="1904">
                  <a:moveTo>
                    <a:pt x="340007" y="1431"/>
                  </a:moveTo>
                  <a:lnTo>
                    <a:pt x="826754" y="1431"/>
                  </a:lnTo>
                </a:path>
                <a:path w="1094739" h="1904">
                  <a:moveTo>
                    <a:pt x="1021453" y="1431"/>
                  </a:moveTo>
                  <a:lnTo>
                    <a:pt x="1094465" y="1431"/>
                  </a:lnTo>
                </a:path>
                <a:path w="1094739" h="1904">
                  <a:moveTo>
                    <a:pt x="0" y="0"/>
                  </a:moveTo>
                  <a:lnTo>
                    <a:pt x="146024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92" name="object 92"/>
            <p:cNvSpPr/>
            <p:nvPr/>
          </p:nvSpPr>
          <p:spPr>
            <a:xfrm>
              <a:off x="2751554" y="9856635"/>
              <a:ext cx="487045" cy="1270"/>
            </a:xfrm>
            <a:custGeom>
              <a:avLst/>
              <a:gdLst/>
              <a:ahLst/>
              <a:cxnLst/>
              <a:rect l="l" t="t" r="r" b="b"/>
              <a:pathLst>
                <a:path w="487044" h="1270">
                  <a:moveTo>
                    <a:pt x="0" y="0"/>
                  </a:moveTo>
                  <a:lnTo>
                    <a:pt x="486747" y="0"/>
                  </a:lnTo>
                </a:path>
                <a:path w="487044" h="1270">
                  <a:moveTo>
                    <a:pt x="0" y="1073"/>
                  </a:moveTo>
                  <a:lnTo>
                    <a:pt x="486747" y="1073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93" name="object 93"/>
            <p:cNvSpPr/>
            <p:nvPr/>
          </p:nvSpPr>
          <p:spPr>
            <a:xfrm>
              <a:off x="3433000" y="9856993"/>
              <a:ext cx="73025" cy="0"/>
            </a:xfrm>
            <a:custGeom>
              <a:avLst/>
              <a:gdLst/>
              <a:ahLst/>
              <a:cxnLst/>
              <a:rect l="l" t="t" r="r" b="b"/>
              <a:pathLst>
                <a:path w="73025">
                  <a:moveTo>
                    <a:pt x="0" y="0"/>
                  </a:moveTo>
                  <a:lnTo>
                    <a:pt x="73012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94" name="object 94"/>
            <p:cNvSpPr/>
            <p:nvPr/>
          </p:nvSpPr>
          <p:spPr>
            <a:xfrm>
              <a:off x="780943" y="9724927"/>
              <a:ext cx="2725420" cy="44450"/>
            </a:xfrm>
            <a:custGeom>
              <a:avLst/>
              <a:gdLst/>
              <a:ahLst/>
              <a:cxnLst/>
              <a:rect l="l" t="t" r="r" b="b"/>
              <a:pathLst>
                <a:path w="2725420" h="44450">
                  <a:moveTo>
                    <a:pt x="0" y="44379"/>
                  </a:moveTo>
                  <a:lnTo>
                    <a:pt x="73012" y="44379"/>
                  </a:lnTo>
                </a:path>
                <a:path w="2725420" h="44450">
                  <a:moveTo>
                    <a:pt x="267711" y="44379"/>
                  </a:moveTo>
                  <a:lnTo>
                    <a:pt x="413735" y="44379"/>
                  </a:lnTo>
                </a:path>
                <a:path w="2725420" h="44450">
                  <a:moveTo>
                    <a:pt x="608434" y="44379"/>
                  </a:moveTo>
                  <a:lnTo>
                    <a:pt x="754458" y="44379"/>
                  </a:lnTo>
                </a:path>
                <a:path w="2725420" h="44450">
                  <a:moveTo>
                    <a:pt x="949157" y="44379"/>
                  </a:moveTo>
                  <a:lnTo>
                    <a:pt x="1095181" y="44379"/>
                  </a:lnTo>
                </a:path>
                <a:path w="2725420" h="44450">
                  <a:moveTo>
                    <a:pt x="1289880" y="44379"/>
                  </a:moveTo>
                  <a:lnTo>
                    <a:pt x="1435904" y="44379"/>
                  </a:lnTo>
                </a:path>
                <a:path w="2725420" h="44450">
                  <a:moveTo>
                    <a:pt x="1630603" y="44379"/>
                  </a:moveTo>
                  <a:lnTo>
                    <a:pt x="1776628" y="44379"/>
                  </a:lnTo>
                </a:path>
                <a:path w="2725420" h="44450">
                  <a:moveTo>
                    <a:pt x="1970611" y="44379"/>
                  </a:moveTo>
                  <a:lnTo>
                    <a:pt x="2116635" y="44379"/>
                  </a:lnTo>
                </a:path>
                <a:path w="2725420" h="44450">
                  <a:moveTo>
                    <a:pt x="2311334" y="44379"/>
                  </a:moveTo>
                  <a:lnTo>
                    <a:pt x="2457358" y="44379"/>
                  </a:lnTo>
                </a:path>
                <a:path w="2725420" h="44450">
                  <a:moveTo>
                    <a:pt x="2652057" y="44379"/>
                  </a:moveTo>
                  <a:lnTo>
                    <a:pt x="2725069" y="44379"/>
                  </a:lnTo>
                </a:path>
                <a:path w="2725420" h="44450">
                  <a:moveTo>
                    <a:pt x="0" y="0"/>
                  </a:moveTo>
                  <a:lnTo>
                    <a:pt x="73012" y="0"/>
                  </a:lnTo>
                </a:path>
                <a:path w="2725420" h="44450">
                  <a:moveTo>
                    <a:pt x="267711" y="0"/>
                  </a:moveTo>
                  <a:lnTo>
                    <a:pt x="413735" y="0"/>
                  </a:lnTo>
                </a:path>
                <a:path w="2725420" h="44450">
                  <a:moveTo>
                    <a:pt x="608434" y="0"/>
                  </a:moveTo>
                  <a:lnTo>
                    <a:pt x="754458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730100" y="9724211"/>
              <a:ext cx="1776095" cy="1905"/>
            </a:xfrm>
            <a:custGeom>
              <a:avLst/>
              <a:gdLst/>
              <a:ahLst/>
              <a:cxnLst/>
              <a:rect l="l" t="t" r="r" b="b"/>
              <a:pathLst>
                <a:path w="1776095" h="1904">
                  <a:moveTo>
                    <a:pt x="0" y="1431"/>
                  </a:moveTo>
                  <a:lnTo>
                    <a:pt x="486747" y="1431"/>
                  </a:lnTo>
                </a:path>
                <a:path w="1776095" h="1904">
                  <a:moveTo>
                    <a:pt x="681446" y="1431"/>
                  </a:moveTo>
                  <a:lnTo>
                    <a:pt x="827470" y="1431"/>
                  </a:lnTo>
                </a:path>
                <a:path w="1776095" h="1904">
                  <a:moveTo>
                    <a:pt x="1021453" y="1431"/>
                  </a:moveTo>
                  <a:lnTo>
                    <a:pt x="1167477" y="1431"/>
                  </a:lnTo>
                </a:path>
                <a:path w="1776095" h="1904">
                  <a:moveTo>
                    <a:pt x="1362176" y="1431"/>
                  </a:moveTo>
                  <a:lnTo>
                    <a:pt x="1508201" y="1431"/>
                  </a:lnTo>
                </a:path>
                <a:path w="1776095" h="1904">
                  <a:moveTo>
                    <a:pt x="1702900" y="1431"/>
                  </a:moveTo>
                  <a:lnTo>
                    <a:pt x="1775912" y="1431"/>
                  </a:lnTo>
                </a:path>
                <a:path w="1776095" h="1904">
                  <a:moveTo>
                    <a:pt x="0" y="0"/>
                  </a:moveTo>
                  <a:lnTo>
                    <a:pt x="146024" y="0"/>
                  </a:lnTo>
                </a:path>
                <a:path w="1776095" h="1904">
                  <a:moveTo>
                    <a:pt x="340723" y="0"/>
                  </a:moveTo>
                  <a:lnTo>
                    <a:pt x="486747" y="0"/>
                  </a:lnTo>
                </a:path>
                <a:path w="1776095" h="1904">
                  <a:moveTo>
                    <a:pt x="681446" y="0"/>
                  </a:moveTo>
                  <a:lnTo>
                    <a:pt x="827470" y="0"/>
                  </a:lnTo>
                </a:path>
                <a:path w="1776095" h="1904">
                  <a:moveTo>
                    <a:pt x="1021453" y="0"/>
                  </a:moveTo>
                  <a:lnTo>
                    <a:pt x="1167477" y="0"/>
                  </a:lnTo>
                </a:path>
                <a:path w="1776095" h="1904">
                  <a:moveTo>
                    <a:pt x="1362176" y="0"/>
                  </a:moveTo>
                  <a:lnTo>
                    <a:pt x="1508201" y="0"/>
                  </a:lnTo>
                </a:path>
                <a:path w="1776095" h="1904">
                  <a:moveTo>
                    <a:pt x="1702900" y="0"/>
                  </a:moveTo>
                  <a:lnTo>
                    <a:pt x="1775912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96" name="object 96"/>
            <p:cNvSpPr/>
            <p:nvPr/>
          </p:nvSpPr>
          <p:spPr>
            <a:xfrm>
              <a:off x="780943" y="8753580"/>
              <a:ext cx="2725420" cy="927735"/>
            </a:xfrm>
            <a:custGeom>
              <a:avLst/>
              <a:gdLst/>
              <a:ahLst/>
              <a:cxnLst/>
              <a:rect l="l" t="t" r="r" b="b"/>
              <a:pathLst>
                <a:path w="2725420" h="927734">
                  <a:moveTo>
                    <a:pt x="0" y="927683"/>
                  </a:moveTo>
                  <a:lnTo>
                    <a:pt x="73012" y="927683"/>
                  </a:lnTo>
                </a:path>
                <a:path w="2725420" h="927734">
                  <a:moveTo>
                    <a:pt x="267711" y="927683"/>
                  </a:moveTo>
                  <a:lnTo>
                    <a:pt x="413735" y="927683"/>
                  </a:lnTo>
                </a:path>
                <a:path w="2725420" h="927734">
                  <a:moveTo>
                    <a:pt x="608434" y="927683"/>
                  </a:moveTo>
                  <a:lnTo>
                    <a:pt x="754458" y="927683"/>
                  </a:lnTo>
                </a:path>
                <a:path w="2725420" h="927734">
                  <a:moveTo>
                    <a:pt x="949157" y="927683"/>
                  </a:moveTo>
                  <a:lnTo>
                    <a:pt x="1095181" y="927683"/>
                  </a:lnTo>
                </a:path>
                <a:path w="2725420" h="927734">
                  <a:moveTo>
                    <a:pt x="1289880" y="927683"/>
                  </a:moveTo>
                  <a:lnTo>
                    <a:pt x="1435904" y="927683"/>
                  </a:lnTo>
                </a:path>
                <a:path w="2725420" h="927734">
                  <a:moveTo>
                    <a:pt x="1630603" y="927683"/>
                  </a:moveTo>
                  <a:lnTo>
                    <a:pt x="1776628" y="927683"/>
                  </a:lnTo>
                </a:path>
                <a:path w="2725420" h="927734">
                  <a:moveTo>
                    <a:pt x="1970611" y="927683"/>
                  </a:moveTo>
                  <a:lnTo>
                    <a:pt x="2116635" y="927683"/>
                  </a:lnTo>
                </a:path>
                <a:path w="2725420" h="927734">
                  <a:moveTo>
                    <a:pt x="2311334" y="927683"/>
                  </a:moveTo>
                  <a:lnTo>
                    <a:pt x="2457358" y="927683"/>
                  </a:lnTo>
                </a:path>
                <a:path w="2725420" h="927734">
                  <a:moveTo>
                    <a:pt x="2652057" y="927683"/>
                  </a:moveTo>
                  <a:lnTo>
                    <a:pt x="2725069" y="927683"/>
                  </a:lnTo>
                </a:path>
                <a:path w="2725420" h="927734">
                  <a:moveTo>
                    <a:pt x="0" y="883303"/>
                  </a:moveTo>
                  <a:lnTo>
                    <a:pt x="73012" y="883303"/>
                  </a:lnTo>
                </a:path>
                <a:path w="2725420" h="927734">
                  <a:moveTo>
                    <a:pt x="267711" y="883303"/>
                  </a:moveTo>
                  <a:lnTo>
                    <a:pt x="413735" y="883303"/>
                  </a:lnTo>
                </a:path>
                <a:path w="2725420" h="927734">
                  <a:moveTo>
                    <a:pt x="608434" y="883303"/>
                  </a:moveTo>
                  <a:lnTo>
                    <a:pt x="754458" y="883303"/>
                  </a:lnTo>
                </a:path>
                <a:path w="2725420" h="927734">
                  <a:moveTo>
                    <a:pt x="949157" y="883303"/>
                  </a:moveTo>
                  <a:lnTo>
                    <a:pt x="1095181" y="883303"/>
                  </a:lnTo>
                </a:path>
                <a:path w="2725420" h="927734">
                  <a:moveTo>
                    <a:pt x="1289880" y="883303"/>
                  </a:moveTo>
                  <a:lnTo>
                    <a:pt x="1435904" y="883303"/>
                  </a:lnTo>
                </a:path>
                <a:path w="2725420" h="927734">
                  <a:moveTo>
                    <a:pt x="1630603" y="883303"/>
                  </a:moveTo>
                  <a:lnTo>
                    <a:pt x="1776628" y="883303"/>
                  </a:lnTo>
                </a:path>
                <a:path w="2725420" h="927734">
                  <a:moveTo>
                    <a:pt x="1970611" y="883303"/>
                  </a:moveTo>
                  <a:lnTo>
                    <a:pt x="2116635" y="883303"/>
                  </a:lnTo>
                </a:path>
                <a:path w="2725420" h="927734">
                  <a:moveTo>
                    <a:pt x="2311334" y="883303"/>
                  </a:moveTo>
                  <a:lnTo>
                    <a:pt x="2457358" y="883303"/>
                  </a:lnTo>
                </a:path>
                <a:path w="2725420" h="927734">
                  <a:moveTo>
                    <a:pt x="2652057" y="883303"/>
                  </a:moveTo>
                  <a:lnTo>
                    <a:pt x="2725069" y="883303"/>
                  </a:lnTo>
                </a:path>
                <a:path w="2725420" h="927734">
                  <a:moveTo>
                    <a:pt x="0" y="795259"/>
                  </a:moveTo>
                  <a:lnTo>
                    <a:pt x="73012" y="795259"/>
                  </a:lnTo>
                </a:path>
                <a:path w="2725420" h="927734">
                  <a:moveTo>
                    <a:pt x="267711" y="795259"/>
                  </a:moveTo>
                  <a:lnTo>
                    <a:pt x="413735" y="795259"/>
                  </a:lnTo>
                </a:path>
                <a:path w="2725420" h="927734">
                  <a:moveTo>
                    <a:pt x="608434" y="795259"/>
                  </a:moveTo>
                  <a:lnTo>
                    <a:pt x="754458" y="795259"/>
                  </a:lnTo>
                </a:path>
                <a:path w="2725420" h="927734">
                  <a:moveTo>
                    <a:pt x="949157" y="795259"/>
                  </a:moveTo>
                  <a:lnTo>
                    <a:pt x="1095181" y="795259"/>
                  </a:lnTo>
                </a:path>
                <a:path w="2725420" h="927734">
                  <a:moveTo>
                    <a:pt x="1289880" y="795259"/>
                  </a:moveTo>
                  <a:lnTo>
                    <a:pt x="1435904" y="795259"/>
                  </a:lnTo>
                </a:path>
                <a:path w="2725420" h="927734">
                  <a:moveTo>
                    <a:pt x="1630603" y="795259"/>
                  </a:moveTo>
                  <a:lnTo>
                    <a:pt x="1776628" y="795259"/>
                  </a:lnTo>
                </a:path>
                <a:path w="2725420" h="927734">
                  <a:moveTo>
                    <a:pt x="1970611" y="795259"/>
                  </a:moveTo>
                  <a:lnTo>
                    <a:pt x="2116635" y="795259"/>
                  </a:lnTo>
                </a:path>
                <a:path w="2725420" h="927734">
                  <a:moveTo>
                    <a:pt x="2311334" y="795259"/>
                  </a:moveTo>
                  <a:lnTo>
                    <a:pt x="2457358" y="795259"/>
                  </a:lnTo>
                </a:path>
                <a:path w="2725420" h="927734">
                  <a:moveTo>
                    <a:pt x="2652057" y="795259"/>
                  </a:moveTo>
                  <a:lnTo>
                    <a:pt x="2725069" y="795259"/>
                  </a:lnTo>
                </a:path>
                <a:path w="2725420" h="927734">
                  <a:moveTo>
                    <a:pt x="0" y="750879"/>
                  </a:moveTo>
                  <a:lnTo>
                    <a:pt x="73012" y="750879"/>
                  </a:lnTo>
                </a:path>
                <a:path w="2725420" h="927734">
                  <a:moveTo>
                    <a:pt x="267711" y="750879"/>
                  </a:moveTo>
                  <a:lnTo>
                    <a:pt x="413735" y="750879"/>
                  </a:lnTo>
                </a:path>
                <a:path w="2725420" h="927734">
                  <a:moveTo>
                    <a:pt x="608434" y="750879"/>
                  </a:moveTo>
                  <a:lnTo>
                    <a:pt x="754458" y="750879"/>
                  </a:lnTo>
                </a:path>
                <a:path w="2725420" h="927734">
                  <a:moveTo>
                    <a:pt x="949157" y="750879"/>
                  </a:moveTo>
                  <a:lnTo>
                    <a:pt x="1095181" y="750879"/>
                  </a:lnTo>
                </a:path>
                <a:path w="2725420" h="927734">
                  <a:moveTo>
                    <a:pt x="1289880" y="750879"/>
                  </a:moveTo>
                  <a:lnTo>
                    <a:pt x="1435904" y="750879"/>
                  </a:lnTo>
                </a:path>
                <a:path w="2725420" h="927734">
                  <a:moveTo>
                    <a:pt x="1630603" y="750879"/>
                  </a:moveTo>
                  <a:lnTo>
                    <a:pt x="1776628" y="750879"/>
                  </a:lnTo>
                </a:path>
                <a:path w="2725420" h="927734">
                  <a:moveTo>
                    <a:pt x="1970611" y="750879"/>
                  </a:moveTo>
                  <a:lnTo>
                    <a:pt x="2116635" y="750879"/>
                  </a:lnTo>
                </a:path>
                <a:path w="2725420" h="927734">
                  <a:moveTo>
                    <a:pt x="2311334" y="750879"/>
                  </a:moveTo>
                  <a:lnTo>
                    <a:pt x="2457358" y="750879"/>
                  </a:lnTo>
                </a:path>
                <a:path w="2725420" h="927734">
                  <a:moveTo>
                    <a:pt x="2652057" y="750879"/>
                  </a:moveTo>
                  <a:lnTo>
                    <a:pt x="2725069" y="750879"/>
                  </a:lnTo>
                </a:path>
                <a:path w="2725420" h="927734">
                  <a:moveTo>
                    <a:pt x="0" y="706499"/>
                  </a:moveTo>
                  <a:lnTo>
                    <a:pt x="73012" y="706499"/>
                  </a:lnTo>
                </a:path>
                <a:path w="2725420" h="927734">
                  <a:moveTo>
                    <a:pt x="267711" y="706499"/>
                  </a:moveTo>
                  <a:lnTo>
                    <a:pt x="413735" y="706499"/>
                  </a:lnTo>
                </a:path>
                <a:path w="2725420" h="927734">
                  <a:moveTo>
                    <a:pt x="608434" y="706499"/>
                  </a:moveTo>
                  <a:lnTo>
                    <a:pt x="754458" y="706499"/>
                  </a:lnTo>
                </a:path>
                <a:path w="2725420" h="927734">
                  <a:moveTo>
                    <a:pt x="949157" y="706499"/>
                  </a:moveTo>
                  <a:lnTo>
                    <a:pt x="1095181" y="706499"/>
                  </a:lnTo>
                </a:path>
                <a:path w="2725420" h="927734">
                  <a:moveTo>
                    <a:pt x="1289880" y="706499"/>
                  </a:moveTo>
                  <a:lnTo>
                    <a:pt x="1435904" y="706499"/>
                  </a:lnTo>
                </a:path>
                <a:path w="2725420" h="927734">
                  <a:moveTo>
                    <a:pt x="1630603" y="706499"/>
                  </a:moveTo>
                  <a:lnTo>
                    <a:pt x="1776628" y="706499"/>
                  </a:lnTo>
                </a:path>
                <a:path w="2725420" h="927734">
                  <a:moveTo>
                    <a:pt x="1970611" y="706499"/>
                  </a:moveTo>
                  <a:lnTo>
                    <a:pt x="2116635" y="706499"/>
                  </a:lnTo>
                </a:path>
                <a:path w="2725420" h="927734">
                  <a:moveTo>
                    <a:pt x="2311334" y="706499"/>
                  </a:moveTo>
                  <a:lnTo>
                    <a:pt x="2457358" y="706499"/>
                  </a:lnTo>
                </a:path>
                <a:path w="2725420" h="927734">
                  <a:moveTo>
                    <a:pt x="2652057" y="706499"/>
                  </a:moveTo>
                  <a:lnTo>
                    <a:pt x="2725069" y="706499"/>
                  </a:lnTo>
                </a:path>
                <a:path w="2725420" h="927734">
                  <a:moveTo>
                    <a:pt x="0" y="662119"/>
                  </a:moveTo>
                  <a:lnTo>
                    <a:pt x="73012" y="662119"/>
                  </a:lnTo>
                </a:path>
                <a:path w="2725420" h="927734">
                  <a:moveTo>
                    <a:pt x="267711" y="662119"/>
                  </a:moveTo>
                  <a:lnTo>
                    <a:pt x="413735" y="662119"/>
                  </a:lnTo>
                </a:path>
                <a:path w="2725420" h="927734">
                  <a:moveTo>
                    <a:pt x="608434" y="662119"/>
                  </a:moveTo>
                  <a:lnTo>
                    <a:pt x="754458" y="662119"/>
                  </a:lnTo>
                </a:path>
                <a:path w="2725420" h="927734">
                  <a:moveTo>
                    <a:pt x="949157" y="662119"/>
                  </a:moveTo>
                  <a:lnTo>
                    <a:pt x="1095181" y="662119"/>
                  </a:lnTo>
                </a:path>
                <a:path w="2725420" h="927734">
                  <a:moveTo>
                    <a:pt x="1289880" y="662119"/>
                  </a:moveTo>
                  <a:lnTo>
                    <a:pt x="1435904" y="662119"/>
                  </a:lnTo>
                </a:path>
                <a:path w="2725420" h="927734">
                  <a:moveTo>
                    <a:pt x="1630603" y="662119"/>
                  </a:moveTo>
                  <a:lnTo>
                    <a:pt x="1776628" y="662119"/>
                  </a:lnTo>
                </a:path>
                <a:path w="2725420" h="927734">
                  <a:moveTo>
                    <a:pt x="1970611" y="662119"/>
                  </a:moveTo>
                  <a:lnTo>
                    <a:pt x="2116635" y="662119"/>
                  </a:lnTo>
                </a:path>
                <a:path w="2725420" h="927734">
                  <a:moveTo>
                    <a:pt x="2311334" y="662119"/>
                  </a:moveTo>
                  <a:lnTo>
                    <a:pt x="2457358" y="662119"/>
                  </a:lnTo>
                </a:path>
                <a:path w="2725420" h="927734">
                  <a:moveTo>
                    <a:pt x="2652057" y="662119"/>
                  </a:moveTo>
                  <a:lnTo>
                    <a:pt x="2725069" y="662119"/>
                  </a:lnTo>
                </a:path>
                <a:path w="2725420" h="927734">
                  <a:moveTo>
                    <a:pt x="0" y="574075"/>
                  </a:moveTo>
                  <a:lnTo>
                    <a:pt x="73012" y="574075"/>
                  </a:lnTo>
                </a:path>
                <a:path w="2725420" h="927734">
                  <a:moveTo>
                    <a:pt x="267711" y="574075"/>
                  </a:moveTo>
                  <a:lnTo>
                    <a:pt x="413735" y="574075"/>
                  </a:lnTo>
                </a:path>
                <a:path w="2725420" h="927734">
                  <a:moveTo>
                    <a:pt x="608434" y="574075"/>
                  </a:moveTo>
                  <a:lnTo>
                    <a:pt x="754458" y="574075"/>
                  </a:lnTo>
                </a:path>
                <a:path w="2725420" h="927734">
                  <a:moveTo>
                    <a:pt x="949157" y="574075"/>
                  </a:moveTo>
                  <a:lnTo>
                    <a:pt x="1095181" y="574075"/>
                  </a:lnTo>
                </a:path>
                <a:path w="2725420" h="927734">
                  <a:moveTo>
                    <a:pt x="1289880" y="574075"/>
                  </a:moveTo>
                  <a:lnTo>
                    <a:pt x="1435904" y="574075"/>
                  </a:lnTo>
                </a:path>
                <a:path w="2725420" h="927734">
                  <a:moveTo>
                    <a:pt x="1630603" y="574075"/>
                  </a:moveTo>
                  <a:lnTo>
                    <a:pt x="1776628" y="574075"/>
                  </a:lnTo>
                </a:path>
                <a:path w="2725420" h="927734">
                  <a:moveTo>
                    <a:pt x="1970611" y="574075"/>
                  </a:moveTo>
                  <a:lnTo>
                    <a:pt x="2116635" y="574075"/>
                  </a:lnTo>
                </a:path>
                <a:path w="2725420" h="927734">
                  <a:moveTo>
                    <a:pt x="2311334" y="574075"/>
                  </a:moveTo>
                  <a:lnTo>
                    <a:pt x="2457358" y="574075"/>
                  </a:lnTo>
                </a:path>
                <a:path w="2725420" h="927734">
                  <a:moveTo>
                    <a:pt x="2652057" y="574075"/>
                  </a:moveTo>
                  <a:lnTo>
                    <a:pt x="2725069" y="574075"/>
                  </a:lnTo>
                </a:path>
                <a:path w="2725420" h="927734">
                  <a:moveTo>
                    <a:pt x="0" y="529695"/>
                  </a:moveTo>
                  <a:lnTo>
                    <a:pt x="73012" y="529695"/>
                  </a:lnTo>
                </a:path>
                <a:path w="2725420" h="927734">
                  <a:moveTo>
                    <a:pt x="267711" y="529695"/>
                  </a:moveTo>
                  <a:lnTo>
                    <a:pt x="413735" y="529695"/>
                  </a:lnTo>
                </a:path>
                <a:path w="2725420" h="927734">
                  <a:moveTo>
                    <a:pt x="608434" y="529695"/>
                  </a:moveTo>
                  <a:lnTo>
                    <a:pt x="754458" y="529695"/>
                  </a:lnTo>
                </a:path>
                <a:path w="2725420" h="927734">
                  <a:moveTo>
                    <a:pt x="949157" y="529695"/>
                  </a:moveTo>
                  <a:lnTo>
                    <a:pt x="1095181" y="529695"/>
                  </a:lnTo>
                </a:path>
                <a:path w="2725420" h="927734">
                  <a:moveTo>
                    <a:pt x="1289880" y="529695"/>
                  </a:moveTo>
                  <a:lnTo>
                    <a:pt x="1435904" y="529695"/>
                  </a:lnTo>
                </a:path>
                <a:path w="2725420" h="927734">
                  <a:moveTo>
                    <a:pt x="1630603" y="529695"/>
                  </a:moveTo>
                  <a:lnTo>
                    <a:pt x="1776628" y="529695"/>
                  </a:lnTo>
                </a:path>
                <a:path w="2725420" h="927734">
                  <a:moveTo>
                    <a:pt x="1970611" y="529695"/>
                  </a:moveTo>
                  <a:lnTo>
                    <a:pt x="2116635" y="529695"/>
                  </a:lnTo>
                </a:path>
                <a:path w="2725420" h="927734">
                  <a:moveTo>
                    <a:pt x="2311334" y="529695"/>
                  </a:moveTo>
                  <a:lnTo>
                    <a:pt x="2457358" y="529695"/>
                  </a:lnTo>
                </a:path>
                <a:path w="2725420" h="927734">
                  <a:moveTo>
                    <a:pt x="2652057" y="529695"/>
                  </a:moveTo>
                  <a:lnTo>
                    <a:pt x="2725069" y="529695"/>
                  </a:lnTo>
                </a:path>
                <a:path w="2725420" h="927734">
                  <a:moveTo>
                    <a:pt x="0" y="486031"/>
                  </a:moveTo>
                  <a:lnTo>
                    <a:pt x="73012" y="486031"/>
                  </a:lnTo>
                </a:path>
                <a:path w="2725420" h="927734">
                  <a:moveTo>
                    <a:pt x="267711" y="486031"/>
                  </a:moveTo>
                  <a:lnTo>
                    <a:pt x="413735" y="486031"/>
                  </a:lnTo>
                </a:path>
                <a:path w="2725420" h="927734">
                  <a:moveTo>
                    <a:pt x="608434" y="486031"/>
                  </a:moveTo>
                  <a:lnTo>
                    <a:pt x="754458" y="486031"/>
                  </a:lnTo>
                </a:path>
                <a:path w="2725420" h="927734">
                  <a:moveTo>
                    <a:pt x="949157" y="486031"/>
                  </a:moveTo>
                  <a:lnTo>
                    <a:pt x="1095181" y="486031"/>
                  </a:lnTo>
                </a:path>
                <a:path w="2725420" h="927734">
                  <a:moveTo>
                    <a:pt x="1289880" y="486031"/>
                  </a:moveTo>
                  <a:lnTo>
                    <a:pt x="1435904" y="486031"/>
                  </a:lnTo>
                </a:path>
                <a:path w="2725420" h="927734">
                  <a:moveTo>
                    <a:pt x="1630603" y="486031"/>
                  </a:moveTo>
                  <a:lnTo>
                    <a:pt x="1776628" y="486031"/>
                  </a:lnTo>
                </a:path>
                <a:path w="2725420" h="927734">
                  <a:moveTo>
                    <a:pt x="1970611" y="486031"/>
                  </a:moveTo>
                  <a:lnTo>
                    <a:pt x="2116635" y="486031"/>
                  </a:lnTo>
                </a:path>
                <a:path w="2725420" h="927734">
                  <a:moveTo>
                    <a:pt x="2311334" y="486031"/>
                  </a:moveTo>
                  <a:lnTo>
                    <a:pt x="2457358" y="486031"/>
                  </a:lnTo>
                </a:path>
                <a:path w="2725420" h="927734">
                  <a:moveTo>
                    <a:pt x="2652057" y="486031"/>
                  </a:moveTo>
                  <a:lnTo>
                    <a:pt x="2725069" y="486031"/>
                  </a:lnTo>
                </a:path>
                <a:path w="2725420" h="927734">
                  <a:moveTo>
                    <a:pt x="0" y="441651"/>
                  </a:moveTo>
                  <a:lnTo>
                    <a:pt x="73012" y="441651"/>
                  </a:lnTo>
                </a:path>
                <a:path w="2725420" h="927734">
                  <a:moveTo>
                    <a:pt x="267711" y="441651"/>
                  </a:moveTo>
                  <a:lnTo>
                    <a:pt x="413735" y="441651"/>
                  </a:lnTo>
                </a:path>
                <a:path w="2725420" h="927734">
                  <a:moveTo>
                    <a:pt x="608434" y="441651"/>
                  </a:moveTo>
                  <a:lnTo>
                    <a:pt x="754458" y="441651"/>
                  </a:lnTo>
                </a:path>
                <a:path w="2725420" h="927734">
                  <a:moveTo>
                    <a:pt x="949157" y="441651"/>
                  </a:moveTo>
                  <a:lnTo>
                    <a:pt x="1095181" y="441651"/>
                  </a:lnTo>
                </a:path>
                <a:path w="2725420" h="927734">
                  <a:moveTo>
                    <a:pt x="1289880" y="441651"/>
                  </a:moveTo>
                  <a:lnTo>
                    <a:pt x="1435904" y="441651"/>
                  </a:lnTo>
                </a:path>
                <a:path w="2725420" h="927734">
                  <a:moveTo>
                    <a:pt x="1630603" y="441651"/>
                  </a:moveTo>
                  <a:lnTo>
                    <a:pt x="1776628" y="441651"/>
                  </a:lnTo>
                </a:path>
                <a:path w="2725420" h="927734">
                  <a:moveTo>
                    <a:pt x="1970611" y="441651"/>
                  </a:moveTo>
                  <a:lnTo>
                    <a:pt x="2116635" y="441651"/>
                  </a:lnTo>
                </a:path>
                <a:path w="2725420" h="927734">
                  <a:moveTo>
                    <a:pt x="2311334" y="441651"/>
                  </a:moveTo>
                  <a:lnTo>
                    <a:pt x="2457358" y="441651"/>
                  </a:lnTo>
                </a:path>
                <a:path w="2725420" h="927734">
                  <a:moveTo>
                    <a:pt x="2652057" y="441651"/>
                  </a:moveTo>
                  <a:lnTo>
                    <a:pt x="2725069" y="441651"/>
                  </a:lnTo>
                </a:path>
                <a:path w="2725420" h="927734">
                  <a:moveTo>
                    <a:pt x="0" y="352891"/>
                  </a:moveTo>
                  <a:lnTo>
                    <a:pt x="73012" y="352891"/>
                  </a:lnTo>
                </a:path>
                <a:path w="2725420" h="927734">
                  <a:moveTo>
                    <a:pt x="267711" y="352891"/>
                  </a:moveTo>
                  <a:lnTo>
                    <a:pt x="413735" y="352891"/>
                  </a:lnTo>
                </a:path>
                <a:path w="2725420" h="927734">
                  <a:moveTo>
                    <a:pt x="608434" y="352891"/>
                  </a:moveTo>
                  <a:lnTo>
                    <a:pt x="754458" y="352891"/>
                  </a:lnTo>
                </a:path>
                <a:path w="2725420" h="927734">
                  <a:moveTo>
                    <a:pt x="949157" y="352891"/>
                  </a:moveTo>
                  <a:lnTo>
                    <a:pt x="1095181" y="352891"/>
                  </a:lnTo>
                </a:path>
                <a:path w="2725420" h="927734">
                  <a:moveTo>
                    <a:pt x="1289880" y="352891"/>
                  </a:moveTo>
                  <a:lnTo>
                    <a:pt x="1435904" y="352891"/>
                  </a:lnTo>
                </a:path>
                <a:path w="2725420" h="927734">
                  <a:moveTo>
                    <a:pt x="1630603" y="352891"/>
                  </a:moveTo>
                  <a:lnTo>
                    <a:pt x="1776628" y="352891"/>
                  </a:lnTo>
                </a:path>
                <a:path w="2725420" h="927734">
                  <a:moveTo>
                    <a:pt x="1970611" y="352891"/>
                  </a:moveTo>
                  <a:lnTo>
                    <a:pt x="2116635" y="352891"/>
                  </a:lnTo>
                </a:path>
                <a:path w="2725420" h="927734">
                  <a:moveTo>
                    <a:pt x="2311334" y="352891"/>
                  </a:moveTo>
                  <a:lnTo>
                    <a:pt x="2457358" y="352891"/>
                  </a:lnTo>
                </a:path>
                <a:path w="2725420" h="927734">
                  <a:moveTo>
                    <a:pt x="2652057" y="352891"/>
                  </a:moveTo>
                  <a:lnTo>
                    <a:pt x="2725069" y="352891"/>
                  </a:lnTo>
                </a:path>
                <a:path w="2725420" h="927734">
                  <a:moveTo>
                    <a:pt x="0" y="309227"/>
                  </a:moveTo>
                  <a:lnTo>
                    <a:pt x="73012" y="309227"/>
                  </a:lnTo>
                </a:path>
                <a:path w="2725420" h="927734">
                  <a:moveTo>
                    <a:pt x="267711" y="309227"/>
                  </a:moveTo>
                  <a:lnTo>
                    <a:pt x="413735" y="309227"/>
                  </a:lnTo>
                </a:path>
                <a:path w="2725420" h="927734">
                  <a:moveTo>
                    <a:pt x="608434" y="309227"/>
                  </a:moveTo>
                  <a:lnTo>
                    <a:pt x="754458" y="309227"/>
                  </a:lnTo>
                </a:path>
                <a:path w="2725420" h="927734">
                  <a:moveTo>
                    <a:pt x="949157" y="309227"/>
                  </a:moveTo>
                  <a:lnTo>
                    <a:pt x="1095181" y="309227"/>
                  </a:lnTo>
                </a:path>
                <a:path w="2725420" h="927734">
                  <a:moveTo>
                    <a:pt x="1289880" y="309227"/>
                  </a:moveTo>
                  <a:lnTo>
                    <a:pt x="1435904" y="309227"/>
                  </a:lnTo>
                </a:path>
                <a:path w="2725420" h="927734">
                  <a:moveTo>
                    <a:pt x="1630603" y="309227"/>
                  </a:moveTo>
                  <a:lnTo>
                    <a:pt x="1776628" y="309227"/>
                  </a:lnTo>
                </a:path>
                <a:path w="2725420" h="927734">
                  <a:moveTo>
                    <a:pt x="1970611" y="309227"/>
                  </a:moveTo>
                  <a:lnTo>
                    <a:pt x="2116635" y="309227"/>
                  </a:lnTo>
                </a:path>
                <a:path w="2725420" h="927734">
                  <a:moveTo>
                    <a:pt x="2311334" y="309227"/>
                  </a:moveTo>
                  <a:lnTo>
                    <a:pt x="2457358" y="309227"/>
                  </a:lnTo>
                </a:path>
                <a:path w="2725420" h="927734">
                  <a:moveTo>
                    <a:pt x="2652057" y="309227"/>
                  </a:moveTo>
                  <a:lnTo>
                    <a:pt x="2725069" y="309227"/>
                  </a:lnTo>
                </a:path>
                <a:path w="2725420" h="927734">
                  <a:moveTo>
                    <a:pt x="0" y="264847"/>
                  </a:moveTo>
                  <a:lnTo>
                    <a:pt x="73012" y="264847"/>
                  </a:lnTo>
                </a:path>
                <a:path w="2725420" h="927734">
                  <a:moveTo>
                    <a:pt x="267711" y="264847"/>
                  </a:moveTo>
                  <a:lnTo>
                    <a:pt x="413735" y="264847"/>
                  </a:lnTo>
                </a:path>
                <a:path w="2725420" h="927734">
                  <a:moveTo>
                    <a:pt x="608434" y="264847"/>
                  </a:moveTo>
                  <a:lnTo>
                    <a:pt x="754458" y="264847"/>
                  </a:lnTo>
                </a:path>
                <a:path w="2725420" h="927734">
                  <a:moveTo>
                    <a:pt x="949157" y="264847"/>
                  </a:moveTo>
                  <a:lnTo>
                    <a:pt x="1095181" y="264847"/>
                  </a:lnTo>
                </a:path>
                <a:path w="2725420" h="927734">
                  <a:moveTo>
                    <a:pt x="1289880" y="264847"/>
                  </a:moveTo>
                  <a:lnTo>
                    <a:pt x="1435904" y="264847"/>
                  </a:lnTo>
                </a:path>
                <a:path w="2725420" h="927734">
                  <a:moveTo>
                    <a:pt x="1630603" y="264847"/>
                  </a:moveTo>
                  <a:lnTo>
                    <a:pt x="1776628" y="264847"/>
                  </a:lnTo>
                </a:path>
                <a:path w="2725420" h="927734">
                  <a:moveTo>
                    <a:pt x="1970611" y="264847"/>
                  </a:moveTo>
                  <a:lnTo>
                    <a:pt x="2116635" y="264847"/>
                  </a:lnTo>
                </a:path>
                <a:path w="2725420" h="927734">
                  <a:moveTo>
                    <a:pt x="2311334" y="264847"/>
                  </a:moveTo>
                  <a:lnTo>
                    <a:pt x="2457358" y="264847"/>
                  </a:lnTo>
                </a:path>
                <a:path w="2725420" h="927734">
                  <a:moveTo>
                    <a:pt x="2652057" y="264847"/>
                  </a:moveTo>
                  <a:lnTo>
                    <a:pt x="2725069" y="264847"/>
                  </a:lnTo>
                </a:path>
                <a:path w="2725420" h="927734">
                  <a:moveTo>
                    <a:pt x="0" y="220467"/>
                  </a:moveTo>
                  <a:lnTo>
                    <a:pt x="73012" y="220467"/>
                  </a:lnTo>
                </a:path>
                <a:path w="2725420" h="927734">
                  <a:moveTo>
                    <a:pt x="267711" y="220467"/>
                  </a:moveTo>
                  <a:lnTo>
                    <a:pt x="413735" y="220467"/>
                  </a:lnTo>
                </a:path>
                <a:path w="2725420" h="927734">
                  <a:moveTo>
                    <a:pt x="608434" y="220467"/>
                  </a:moveTo>
                  <a:lnTo>
                    <a:pt x="754458" y="220467"/>
                  </a:lnTo>
                </a:path>
                <a:path w="2725420" h="927734">
                  <a:moveTo>
                    <a:pt x="949157" y="220467"/>
                  </a:moveTo>
                  <a:lnTo>
                    <a:pt x="1095181" y="220467"/>
                  </a:lnTo>
                </a:path>
                <a:path w="2725420" h="927734">
                  <a:moveTo>
                    <a:pt x="1289880" y="220467"/>
                  </a:moveTo>
                  <a:lnTo>
                    <a:pt x="1435904" y="220467"/>
                  </a:lnTo>
                </a:path>
                <a:path w="2725420" h="927734">
                  <a:moveTo>
                    <a:pt x="1630603" y="220467"/>
                  </a:moveTo>
                  <a:lnTo>
                    <a:pt x="1776628" y="220467"/>
                  </a:lnTo>
                </a:path>
                <a:path w="2725420" h="927734">
                  <a:moveTo>
                    <a:pt x="1970611" y="220467"/>
                  </a:moveTo>
                  <a:lnTo>
                    <a:pt x="2116635" y="220467"/>
                  </a:lnTo>
                </a:path>
                <a:path w="2725420" h="927734">
                  <a:moveTo>
                    <a:pt x="2311334" y="220467"/>
                  </a:moveTo>
                  <a:lnTo>
                    <a:pt x="2457358" y="220467"/>
                  </a:lnTo>
                </a:path>
                <a:path w="2725420" h="927734">
                  <a:moveTo>
                    <a:pt x="2652057" y="220467"/>
                  </a:moveTo>
                  <a:lnTo>
                    <a:pt x="2725069" y="220467"/>
                  </a:lnTo>
                </a:path>
                <a:path w="2725420" h="927734">
                  <a:moveTo>
                    <a:pt x="0" y="132423"/>
                  </a:moveTo>
                  <a:lnTo>
                    <a:pt x="73012" y="132423"/>
                  </a:lnTo>
                </a:path>
                <a:path w="2725420" h="927734">
                  <a:moveTo>
                    <a:pt x="267711" y="132423"/>
                  </a:moveTo>
                  <a:lnTo>
                    <a:pt x="413735" y="132423"/>
                  </a:lnTo>
                </a:path>
                <a:path w="2725420" h="927734">
                  <a:moveTo>
                    <a:pt x="608434" y="132423"/>
                  </a:moveTo>
                  <a:lnTo>
                    <a:pt x="754458" y="132423"/>
                  </a:lnTo>
                </a:path>
                <a:path w="2725420" h="927734">
                  <a:moveTo>
                    <a:pt x="949157" y="132423"/>
                  </a:moveTo>
                  <a:lnTo>
                    <a:pt x="1095181" y="132423"/>
                  </a:lnTo>
                </a:path>
                <a:path w="2725420" h="927734">
                  <a:moveTo>
                    <a:pt x="1289880" y="132423"/>
                  </a:moveTo>
                  <a:lnTo>
                    <a:pt x="1435904" y="132423"/>
                  </a:lnTo>
                </a:path>
                <a:path w="2725420" h="927734">
                  <a:moveTo>
                    <a:pt x="1630603" y="132423"/>
                  </a:moveTo>
                  <a:lnTo>
                    <a:pt x="1776628" y="132423"/>
                  </a:lnTo>
                </a:path>
                <a:path w="2725420" h="927734">
                  <a:moveTo>
                    <a:pt x="1970611" y="132423"/>
                  </a:moveTo>
                  <a:lnTo>
                    <a:pt x="2116635" y="132423"/>
                  </a:lnTo>
                </a:path>
                <a:path w="2725420" h="927734">
                  <a:moveTo>
                    <a:pt x="2311334" y="132423"/>
                  </a:moveTo>
                  <a:lnTo>
                    <a:pt x="2457358" y="132423"/>
                  </a:lnTo>
                </a:path>
                <a:path w="2725420" h="927734">
                  <a:moveTo>
                    <a:pt x="2652057" y="132423"/>
                  </a:moveTo>
                  <a:lnTo>
                    <a:pt x="2725069" y="132423"/>
                  </a:lnTo>
                </a:path>
                <a:path w="2725420" h="927734">
                  <a:moveTo>
                    <a:pt x="0" y="88044"/>
                  </a:moveTo>
                  <a:lnTo>
                    <a:pt x="73012" y="88044"/>
                  </a:lnTo>
                </a:path>
                <a:path w="2725420" h="927734">
                  <a:moveTo>
                    <a:pt x="267711" y="88044"/>
                  </a:moveTo>
                  <a:lnTo>
                    <a:pt x="413735" y="88044"/>
                  </a:lnTo>
                </a:path>
                <a:path w="2725420" h="927734">
                  <a:moveTo>
                    <a:pt x="608434" y="88044"/>
                  </a:moveTo>
                  <a:lnTo>
                    <a:pt x="754458" y="88044"/>
                  </a:lnTo>
                </a:path>
                <a:path w="2725420" h="927734">
                  <a:moveTo>
                    <a:pt x="949157" y="88044"/>
                  </a:moveTo>
                  <a:lnTo>
                    <a:pt x="1095181" y="88044"/>
                  </a:lnTo>
                </a:path>
                <a:path w="2725420" h="927734">
                  <a:moveTo>
                    <a:pt x="1289880" y="88044"/>
                  </a:moveTo>
                  <a:lnTo>
                    <a:pt x="1435904" y="88044"/>
                  </a:lnTo>
                </a:path>
                <a:path w="2725420" h="927734">
                  <a:moveTo>
                    <a:pt x="1630603" y="88044"/>
                  </a:moveTo>
                  <a:lnTo>
                    <a:pt x="1776628" y="88044"/>
                  </a:lnTo>
                </a:path>
                <a:path w="2725420" h="927734">
                  <a:moveTo>
                    <a:pt x="1970611" y="88044"/>
                  </a:moveTo>
                  <a:lnTo>
                    <a:pt x="2116635" y="88044"/>
                  </a:lnTo>
                </a:path>
                <a:path w="2725420" h="927734">
                  <a:moveTo>
                    <a:pt x="2311334" y="88044"/>
                  </a:moveTo>
                  <a:lnTo>
                    <a:pt x="2457358" y="88044"/>
                  </a:lnTo>
                </a:path>
                <a:path w="2725420" h="927734">
                  <a:moveTo>
                    <a:pt x="2652057" y="88044"/>
                  </a:moveTo>
                  <a:lnTo>
                    <a:pt x="2725069" y="88044"/>
                  </a:lnTo>
                </a:path>
                <a:path w="2725420" h="927734">
                  <a:moveTo>
                    <a:pt x="0" y="43664"/>
                  </a:moveTo>
                  <a:lnTo>
                    <a:pt x="73012" y="43664"/>
                  </a:lnTo>
                </a:path>
                <a:path w="2725420" h="927734">
                  <a:moveTo>
                    <a:pt x="267711" y="43664"/>
                  </a:moveTo>
                  <a:lnTo>
                    <a:pt x="413735" y="43664"/>
                  </a:lnTo>
                </a:path>
                <a:path w="2725420" h="927734">
                  <a:moveTo>
                    <a:pt x="608434" y="43664"/>
                  </a:moveTo>
                  <a:lnTo>
                    <a:pt x="754458" y="43664"/>
                  </a:lnTo>
                </a:path>
                <a:path w="2725420" h="927734">
                  <a:moveTo>
                    <a:pt x="949157" y="43664"/>
                  </a:moveTo>
                  <a:lnTo>
                    <a:pt x="1095181" y="43664"/>
                  </a:lnTo>
                </a:path>
                <a:path w="2725420" h="927734">
                  <a:moveTo>
                    <a:pt x="1289880" y="43664"/>
                  </a:moveTo>
                  <a:lnTo>
                    <a:pt x="1435904" y="43664"/>
                  </a:lnTo>
                </a:path>
                <a:path w="2725420" h="927734">
                  <a:moveTo>
                    <a:pt x="1630603" y="43664"/>
                  </a:moveTo>
                  <a:lnTo>
                    <a:pt x="1776628" y="43664"/>
                  </a:lnTo>
                </a:path>
                <a:path w="2725420" h="927734">
                  <a:moveTo>
                    <a:pt x="1970611" y="43664"/>
                  </a:moveTo>
                  <a:lnTo>
                    <a:pt x="2116635" y="43664"/>
                  </a:lnTo>
                </a:path>
                <a:path w="2725420" h="927734">
                  <a:moveTo>
                    <a:pt x="2311334" y="43664"/>
                  </a:moveTo>
                  <a:lnTo>
                    <a:pt x="2457358" y="43664"/>
                  </a:lnTo>
                </a:path>
                <a:path w="2725420" h="927734">
                  <a:moveTo>
                    <a:pt x="2652057" y="43664"/>
                  </a:moveTo>
                  <a:lnTo>
                    <a:pt x="2725069" y="43664"/>
                  </a:lnTo>
                </a:path>
                <a:path w="2725420" h="927734">
                  <a:moveTo>
                    <a:pt x="0" y="0"/>
                  </a:moveTo>
                  <a:lnTo>
                    <a:pt x="73012" y="0"/>
                  </a:lnTo>
                </a:path>
                <a:path w="2725420" h="927734">
                  <a:moveTo>
                    <a:pt x="267711" y="0"/>
                  </a:moveTo>
                  <a:lnTo>
                    <a:pt x="413735" y="0"/>
                  </a:lnTo>
                </a:path>
                <a:path w="2725420" h="927734">
                  <a:moveTo>
                    <a:pt x="608434" y="0"/>
                  </a:moveTo>
                  <a:lnTo>
                    <a:pt x="754458" y="0"/>
                  </a:lnTo>
                </a:path>
                <a:path w="2725420" h="927734">
                  <a:moveTo>
                    <a:pt x="949157" y="0"/>
                  </a:moveTo>
                  <a:lnTo>
                    <a:pt x="1095181" y="0"/>
                  </a:lnTo>
                </a:path>
                <a:path w="2725420" h="927734">
                  <a:moveTo>
                    <a:pt x="1289880" y="0"/>
                  </a:moveTo>
                  <a:lnTo>
                    <a:pt x="1435904" y="0"/>
                  </a:lnTo>
                </a:path>
                <a:path w="2725420" h="927734">
                  <a:moveTo>
                    <a:pt x="1630603" y="0"/>
                  </a:moveTo>
                  <a:lnTo>
                    <a:pt x="1776628" y="0"/>
                  </a:lnTo>
                </a:path>
                <a:path w="2725420" h="927734">
                  <a:moveTo>
                    <a:pt x="1970611" y="0"/>
                  </a:moveTo>
                  <a:lnTo>
                    <a:pt x="2116635" y="0"/>
                  </a:lnTo>
                </a:path>
                <a:path w="2725420" h="927734">
                  <a:moveTo>
                    <a:pt x="2311334" y="0"/>
                  </a:moveTo>
                  <a:lnTo>
                    <a:pt x="2457358" y="0"/>
                  </a:lnTo>
                </a:path>
                <a:path w="2725420" h="927734">
                  <a:moveTo>
                    <a:pt x="2652057" y="0"/>
                  </a:moveTo>
                  <a:lnTo>
                    <a:pt x="2725069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97" name="object 97"/>
            <p:cNvSpPr/>
            <p:nvPr/>
          </p:nvSpPr>
          <p:spPr>
            <a:xfrm>
              <a:off x="780943" y="8664104"/>
              <a:ext cx="2725420" cy="1905"/>
            </a:xfrm>
            <a:custGeom>
              <a:avLst/>
              <a:gdLst/>
              <a:ahLst/>
              <a:cxnLst/>
              <a:rect l="l" t="t" r="r" b="b"/>
              <a:pathLst>
                <a:path w="2725420" h="1904">
                  <a:moveTo>
                    <a:pt x="0" y="1431"/>
                  </a:moveTo>
                  <a:lnTo>
                    <a:pt x="413735" y="1431"/>
                  </a:lnTo>
                </a:path>
                <a:path w="2725420" h="1904">
                  <a:moveTo>
                    <a:pt x="608434" y="1431"/>
                  </a:moveTo>
                  <a:lnTo>
                    <a:pt x="754458" y="1431"/>
                  </a:lnTo>
                </a:path>
                <a:path w="2725420" h="1904">
                  <a:moveTo>
                    <a:pt x="949157" y="1431"/>
                  </a:moveTo>
                  <a:lnTo>
                    <a:pt x="1095181" y="1431"/>
                  </a:lnTo>
                </a:path>
                <a:path w="2725420" h="1904">
                  <a:moveTo>
                    <a:pt x="1289880" y="1431"/>
                  </a:moveTo>
                  <a:lnTo>
                    <a:pt x="1435904" y="1431"/>
                  </a:lnTo>
                </a:path>
                <a:path w="2725420" h="1904">
                  <a:moveTo>
                    <a:pt x="1630603" y="1431"/>
                  </a:moveTo>
                  <a:lnTo>
                    <a:pt x="1776628" y="1431"/>
                  </a:lnTo>
                </a:path>
                <a:path w="2725420" h="1904">
                  <a:moveTo>
                    <a:pt x="1970611" y="1431"/>
                  </a:moveTo>
                  <a:lnTo>
                    <a:pt x="2116635" y="1431"/>
                  </a:lnTo>
                </a:path>
                <a:path w="2725420" h="1904">
                  <a:moveTo>
                    <a:pt x="2311334" y="1431"/>
                  </a:moveTo>
                  <a:lnTo>
                    <a:pt x="2457358" y="1431"/>
                  </a:lnTo>
                </a:path>
                <a:path w="2725420" h="1904">
                  <a:moveTo>
                    <a:pt x="2652057" y="1431"/>
                  </a:moveTo>
                  <a:lnTo>
                    <a:pt x="2725069" y="1431"/>
                  </a:lnTo>
                </a:path>
                <a:path w="2725420" h="1904">
                  <a:moveTo>
                    <a:pt x="0" y="0"/>
                  </a:moveTo>
                  <a:lnTo>
                    <a:pt x="73012" y="0"/>
                  </a:lnTo>
                </a:path>
                <a:path w="2725420" h="1904">
                  <a:moveTo>
                    <a:pt x="267711" y="0"/>
                  </a:moveTo>
                  <a:lnTo>
                    <a:pt x="413735" y="0"/>
                  </a:lnTo>
                </a:path>
                <a:path w="2725420" h="1904">
                  <a:moveTo>
                    <a:pt x="608434" y="0"/>
                  </a:moveTo>
                  <a:lnTo>
                    <a:pt x="754458" y="0"/>
                  </a:lnTo>
                </a:path>
                <a:path w="2725420" h="1904">
                  <a:moveTo>
                    <a:pt x="949157" y="0"/>
                  </a:moveTo>
                  <a:lnTo>
                    <a:pt x="1095181" y="0"/>
                  </a:lnTo>
                </a:path>
                <a:path w="2725420" h="1904">
                  <a:moveTo>
                    <a:pt x="1289880" y="0"/>
                  </a:moveTo>
                  <a:lnTo>
                    <a:pt x="1435904" y="0"/>
                  </a:lnTo>
                </a:path>
                <a:path w="2725420" h="1904">
                  <a:moveTo>
                    <a:pt x="1630603" y="0"/>
                  </a:moveTo>
                  <a:lnTo>
                    <a:pt x="1776628" y="0"/>
                  </a:lnTo>
                </a:path>
                <a:path w="2725420" h="1904">
                  <a:moveTo>
                    <a:pt x="1970611" y="0"/>
                  </a:moveTo>
                  <a:lnTo>
                    <a:pt x="2116635" y="0"/>
                  </a:lnTo>
                </a:path>
                <a:path w="2725420" h="1904">
                  <a:moveTo>
                    <a:pt x="2311334" y="0"/>
                  </a:moveTo>
                  <a:lnTo>
                    <a:pt x="2457358" y="0"/>
                  </a:lnTo>
                </a:path>
                <a:path w="2725420" h="1904">
                  <a:moveTo>
                    <a:pt x="2652057" y="0"/>
                  </a:moveTo>
                  <a:lnTo>
                    <a:pt x="2725069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98" name="object 98"/>
            <p:cNvSpPr/>
            <p:nvPr/>
          </p:nvSpPr>
          <p:spPr>
            <a:xfrm>
              <a:off x="780943" y="8311212"/>
              <a:ext cx="2725420" cy="310515"/>
            </a:xfrm>
            <a:custGeom>
              <a:avLst/>
              <a:gdLst/>
              <a:ahLst/>
              <a:cxnLst/>
              <a:rect l="l" t="t" r="r" b="b"/>
              <a:pathLst>
                <a:path w="2725420" h="310515">
                  <a:moveTo>
                    <a:pt x="0" y="309943"/>
                  </a:moveTo>
                  <a:lnTo>
                    <a:pt x="73012" y="309943"/>
                  </a:lnTo>
                </a:path>
                <a:path w="2725420" h="310515">
                  <a:moveTo>
                    <a:pt x="267711" y="309943"/>
                  </a:moveTo>
                  <a:lnTo>
                    <a:pt x="413735" y="309943"/>
                  </a:lnTo>
                </a:path>
                <a:path w="2725420" h="310515">
                  <a:moveTo>
                    <a:pt x="608434" y="309943"/>
                  </a:moveTo>
                  <a:lnTo>
                    <a:pt x="754458" y="309943"/>
                  </a:lnTo>
                </a:path>
                <a:path w="2725420" h="310515">
                  <a:moveTo>
                    <a:pt x="949157" y="309943"/>
                  </a:moveTo>
                  <a:lnTo>
                    <a:pt x="1095181" y="309943"/>
                  </a:lnTo>
                </a:path>
                <a:path w="2725420" h="310515">
                  <a:moveTo>
                    <a:pt x="1289880" y="309943"/>
                  </a:moveTo>
                  <a:lnTo>
                    <a:pt x="1435904" y="309943"/>
                  </a:lnTo>
                </a:path>
                <a:path w="2725420" h="310515">
                  <a:moveTo>
                    <a:pt x="1630603" y="309943"/>
                  </a:moveTo>
                  <a:lnTo>
                    <a:pt x="1776628" y="309943"/>
                  </a:lnTo>
                </a:path>
                <a:path w="2725420" h="310515">
                  <a:moveTo>
                    <a:pt x="1970611" y="309943"/>
                  </a:moveTo>
                  <a:lnTo>
                    <a:pt x="2116635" y="309943"/>
                  </a:lnTo>
                </a:path>
                <a:path w="2725420" h="310515">
                  <a:moveTo>
                    <a:pt x="2311334" y="309943"/>
                  </a:moveTo>
                  <a:lnTo>
                    <a:pt x="2457358" y="309943"/>
                  </a:lnTo>
                </a:path>
                <a:path w="2725420" h="310515">
                  <a:moveTo>
                    <a:pt x="2652057" y="309943"/>
                  </a:moveTo>
                  <a:lnTo>
                    <a:pt x="2725069" y="309943"/>
                  </a:lnTo>
                </a:path>
                <a:path w="2725420" h="310515">
                  <a:moveTo>
                    <a:pt x="0" y="265563"/>
                  </a:moveTo>
                  <a:lnTo>
                    <a:pt x="73012" y="265563"/>
                  </a:lnTo>
                </a:path>
                <a:path w="2725420" h="310515">
                  <a:moveTo>
                    <a:pt x="267711" y="265563"/>
                  </a:moveTo>
                  <a:lnTo>
                    <a:pt x="413735" y="265563"/>
                  </a:lnTo>
                </a:path>
                <a:path w="2725420" h="310515">
                  <a:moveTo>
                    <a:pt x="608434" y="265563"/>
                  </a:moveTo>
                  <a:lnTo>
                    <a:pt x="754458" y="265563"/>
                  </a:lnTo>
                </a:path>
                <a:path w="2725420" h="310515">
                  <a:moveTo>
                    <a:pt x="949157" y="265563"/>
                  </a:moveTo>
                  <a:lnTo>
                    <a:pt x="1095181" y="265563"/>
                  </a:lnTo>
                </a:path>
                <a:path w="2725420" h="310515">
                  <a:moveTo>
                    <a:pt x="1289880" y="265563"/>
                  </a:moveTo>
                  <a:lnTo>
                    <a:pt x="1435904" y="265563"/>
                  </a:lnTo>
                </a:path>
                <a:path w="2725420" h="310515">
                  <a:moveTo>
                    <a:pt x="1630603" y="265563"/>
                  </a:moveTo>
                  <a:lnTo>
                    <a:pt x="1776628" y="265563"/>
                  </a:lnTo>
                </a:path>
                <a:path w="2725420" h="310515">
                  <a:moveTo>
                    <a:pt x="1970611" y="265563"/>
                  </a:moveTo>
                  <a:lnTo>
                    <a:pt x="2116635" y="265563"/>
                  </a:lnTo>
                </a:path>
                <a:path w="2725420" h="310515">
                  <a:moveTo>
                    <a:pt x="2311334" y="265563"/>
                  </a:moveTo>
                  <a:lnTo>
                    <a:pt x="2457358" y="265563"/>
                  </a:lnTo>
                </a:path>
                <a:path w="2725420" h="310515">
                  <a:moveTo>
                    <a:pt x="2652057" y="265563"/>
                  </a:moveTo>
                  <a:lnTo>
                    <a:pt x="2725069" y="265563"/>
                  </a:lnTo>
                </a:path>
                <a:path w="2725420" h="310515">
                  <a:moveTo>
                    <a:pt x="0" y="221183"/>
                  </a:moveTo>
                  <a:lnTo>
                    <a:pt x="73012" y="221183"/>
                  </a:lnTo>
                </a:path>
                <a:path w="2725420" h="310515">
                  <a:moveTo>
                    <a:pt x="267711" y="221183"/>
                  </a:moveTo>
                  <a:lnTo>
                    <a:pt x="413735" y="221183"/>
                  </a:lnTo>
                </a:path>
                <a:path w="2725420" h="310515">
                  <a:moveTo>
                    <a:pt x="608434" y="221183"/>
                  </a:moveTo>
                  <a:lnTo>
                    <a:pt x="754458" y="221183"/>
                  </a:lnTo>
                </a:path>
                <a:path w="2725420" h="310515">
                  <a:moveTo>
                    <a:pt x="949157" y="221183"/>
                  </a:moveTo>
                  <a:lnTo>
                    <a:pt x="1095181" y="221183"/>
                  </a:lnTo>
                </a:path>
                <a:path w="2725420" h="310515">
                  <a:moveTo>
                    <a:pt x="1289880" y="221183"/>
                  </a:moveTo>
                  <a:lnTo>
                    <a:pt x="1435904" y="221183"/>
                  </a:lnTo>
                </a:path>
                <a:path w="2725420" h="310515">
                  <a:moveTo>
                    <a:pt x="1630603" y="221183"/>
                  </a:moveTo>
                  <a:lnTo>
                    <a:pt x="1776628" y="221183"/>
                  </a:lnTo>
                </a:path>
                <a:path w="2725420" h="310515">
                  <a:moveTo>
                    <a:pt x="1970611" y="221183"/>
                  </a:moveTo>
                  <a:lnTo>
                    <a:pt x="2116635" y="221183"/>
                  </a:lnTo>
                </a:path>
                <a:path w="2725420" h="310515">
                  <a:moveTo>
                    <a:pt x="2311334" y="221183"/>
                  </a:moveTo>
                  <a:lnTo>
                    <a:pt x="2457358" y="221183"/>
                  </a:lnTo>
                </a:path>
                <a:path w="2725420" h="310515">
                  <a:moveTo>
                    <a:pt x="2652057" y="221183"/>
                  </a:moveTo>
                  <a:lnTo>
                    <a:pt x="2725069" y="221183"/>
                  </a:lnTo>
                </a:path>
                <a:path w="2725420" h="310515">
                  <a:moveTo>
                    <a:pt x="0" y="133139"/>
                  </a:moveTo>
                  <a:lnTo>
                    <a:pt x="73012" y="133139"/>
                  </a:lnTo>
                </a:path>
                <a:path w="2725420" h="310515">
                  <a:moveTo>
                    <a:pt x="267711" y="133139"/>
                  </a:moveTo>
                  <a:lnTo>
                    <a:pt x="413735" y="133139"/>
                  </a:lnTo>
                </a:path>
                <a:path w="2725420" h="310515">
                  <a:moveTo>
                    <a:pt x="608434" y="133139"/>
                  </a:moveTo>
                  <a:lnTo>
                    <a:pt x="754458" y="133139"/>
                  </a:lnTo>
                </a:path>
                <a:path w="2725420" h="310515">
                  <a:moveTo>
                    <a:pt x="949157" y="133139"/>
                  </a:moveTo>
                  <a:lnTo>
                    <a:pt x="1095181" y="133139"/>
                  </a:lnTo>
                </a:path>
                <a:path w="2725420" h="310515">
                  <a:moveTo>
                    <a:pt x="1289880" y="133139"/>
                  </a:moveTo>
                  <a:lnTo>
                    <a:pt x="1435904" y="133139"/>
                  </a:lnTo>
                </a:path>
                <a:path w="2725420" h="310515">
                  <a:moveTo>
                    <a:pt x="1630603" y="133139"/>
                  </a:moveTo>
                  <a:lnTo>
                    <a:pt x="1776628" y="133139"/>
                  </a:lnTo>
                </a:path>
                <a:path w="2725420" h="310515">
                  <a:moveTo>
                    <a:pt x="1970611" y="133139"/>
                  </a:moveTo>
                  <a:lnTo>
                    <a:pt x="2116635" y="133139"/>
                  </a:lnTo>
                </a:path>
                <a:path w="2725420" h="310515">
                  <a:moveTo>
                    <a:pt x="2311334" y="133139"/>
                  </a:moveTo>
                  <a:lnTo>
                    <a:pt x="2457358" y="133139"/>
                  </a:lnTo>
                </a:path>
                <a:path w="2725420" h="310515">
                  <a:moveTo>
                    <a:pt x="2652057" y="133139"/>
                  </a:moveTo>
                  <a:lnTo>
                    <a:pt x="2725069" y="133139"/>
                  </a:lnTo>
                </a:path>
                <a:path w="2725420" h="310515">
                  <a:moveTo>
                    <a:pt x="0" y="88759"/>
                  </a:moveTo>
                  <a:lnTo>
                    <a:pt x="73012" y="88759"/>
                  </a:lnTo>
                </a:path>
                <a:path w="2725420" h="310515">
                  <a:moveTo>
                    <a:pt x="267711" y="88759"/>
                  </a:moveTo>
                  <a:lnTo>
                    <a:pt x="413735" y="88759"/>
                  </a:lnTo>
                </a:path>
                <a:path w="2725420" h="310515">
                  <a:moveTo>
                    <a:pt x="608434" y="88759"/>
                  </a:moveTo>
                  <a:lnTo>
                    <a:pt x="754458" y="88759"/>
                  </a:lnTo>
                </a:path>
                <a:path w="2725420" h="310515">
                  <a:moveTo>
                    <a:pt x="949157" y="88759"/>
                  </a:moveTo>
                  <a:lnTo>
                    <a:pt x="1095181" y="88759"/>
                  </a:lnTo>
                </a:path>
                <a:path w="2725420" h="310515">
                  <a:moveTo>
                    <a:pt x="1289880" y="88759"/>
                  </a:moveTo>
                  <a:lnTo>
                    <a:pt x="1435904" y="88759"/>
                  </a:lnTo>
                </a:path>
                <a:path w="2725420" h="310515">
                  <a:moveTo>
                    <a:pt x="1630603" y="88759"/>
                  </a:moveTo>
                  <a:lnTo>
                    <a:pt x="1776628" y="88759"/>
                  </a:lnTo>
                </a:path>
                <a:path w="2725420" h="310515">
                  <a:moveTo>
                    <a:pt x="1970611" y="88759"/>
                  </a:moveTo>
                  <a:lnTo>
                    <a:pt x="2116635" y="88759"/>
                  </a:lnTo>
                </a:path>
                <a:path w="2725420" h="310515">
                  <a:moveTo>
                    <a:pt x="2311334" y="88759"/>
                  </a:moveTo>
                  <a:lnTo>
                    <a:pt x="2457358" y="88759"/>
                  </a:lnTo>
                </a:path>
                <a:path w="2725420" h="310515">
                  <a:moveTo>
                    <a:pt x="2652057" y="88759"/>
                  </a:moveTo>
                  <a:lnTo>
                    <a:pt x="2725069" y="88759"/>
                  </a:lnTo>
                </a:path>
                <a:path w="2725420" h="310515">
                  <a:moveTo>
                    <a:pt x="0" y="44379"/>
                  </a:moveTo>
                  <a:lnTo>
                    <a:pt x="73012" y="44379"/>
                  </a:lnTo>
                </a:path>
                <a:path w="2725420" h="310515">
                  <a:moveTo>
                    <a:pt x="267711" y="44379"/>
                  </a:moveTo>
                  <a:lnTo>
                    <a:pt x="413735" y="44379"/>
                  </a:lnTo>
                </a:path>
                <a:path w="2725420" h="310515">
                  <a:moveTo>
                    <a:pt x="608434" y="44379"/>
                  </a:moveTo>
                  <a:lnTo>
                    <a:pt x="754458" y="44379"/>
                  </a:lnTo>
                </a:path>
                <a:path w="2725420" h="310515">
                  <a:moveTo>
                    <a:pt x="949157" y="44379"/>
                  </a:moveTo>
                  <a:lnTo>
                    <a:pt x="1095181" y="44379"/>
                  </a:lnTo>
                </a:path>
                <a:path w="2725420" h="310515">
                  <a:moveTo>
                    <a:pt x="1289880" y="44379"/>
                  </a:moveTo>
                  <a:lnTo>
                    <a:pt x="1435904" y="44379"/>
                  </a:lnTo>
                </a:path>
                <a:path w="2725420" h="310515">
                  <a:moveTo>
                    <a:pt x="1630603" y="44379"/>
                  </a:moveTo>
                  <a:lnTo>
                    <a:pt x="1776628" y="44379"/>
                  </a:lnTo>
                </a:path>
                <a:path w="2725420" h="310515">
                  <a:moveTo>
                    <a:pt x="1970611" y="44379"/>
                  </a:moveTo>
                  <a:lnTo>
                    <a:pt x="2116635" y="44379"/>
                  </a:lnTo>
                </a:path>
                <a:path w="2725420" h="310515">
                  <a:moveTo>
                    <a:pt x="2311334" y="44379"/>
                  </a:moveTo>
                  <a:lnTo>
                    <a:pt x="2457358" y="44379"/>
                  </a:lnTo>
                </a:path>
                <a:path w="2725420" h="310515">
                  <a:moveTo>
                    <a:pt x="2652057" y="44379"/>
                  </a:moveTo>
                  <a:lnTo>
                    <a:pt x="2725069" y="44379"/>
                  </a:lnTo>
                </a:path>
                <a:path w="2725420" h="310515">
                  <a:moveTo>
                    <a:pt x="0" y="0"/>
                  </a:moveTo>
                  <a:lnTo>
                    <a:pt x="73012" y="0"/>
                  </a:lnTo>
                </a:path>
                <a:path w="2725420" h="310515">
                  <a:moveTo>
                    <a:pt x="267711" y="0"/>
                  </a:moveTo>
                  <a:lnTo>
                    <a:pt x="413735" y="0"/>
                  </a:lnTo>
                </a:path>
                <a:path w="2725420" h="310515">
                  <a:moveTo>
                    <a:pt x="608434" y="0"/>
                  </a:moveTo>
                  <a:lnTo>
                    <a:pt x="754458" y="0"/>
                  </a:lnTo>
                </a:path>
                <a:path w="2725420" h="310515">
                  <a:moveTo>
                    <a:pt x="949157" y="0"/>
                  </a:moveTo>
                  <a:lnTo>
                    <a:pt x="1095181" y="0"/>
                  </a:lnTo>
                </a:path>
                <a:path w="2725420" h="310515">
                  <a:moveTo>
                    <a:pt x="1289880" y="0"/>
                  </a:moveTo>
                  <a:lnTo>
                    <a:pt x="1435904" y="0"/>
                  </a:lnTo>
                </a:path>
                <a:path w="2725420" h="310515">
                  <a:moveTo>
                    <a:pt x="1630603" y="0"/>
                  </a:moveTo>
                  <a:lnTo>
                    <a:pt x="1776628" y="0"/>
                  </a:lnTo>
                </a:path>
                <a:path w="2725420" h="310515">
                  <a:moveTo>
                    <a:pt x="1970611" y="0"/>
                  </a:moveTo>
                  <a:lnTo>
                    <a:pt x="2116635" y="0"/>
                  </a:lnTo>
                </a:path>
                <a:path w="2725420" h="310515">
                  <a:moveTo>
                    <a:pt x="2311334" y="0"/>
                  </a:moveTo>
                  <a:lnTo>
                    <a:pt x="2457358" y="0"/>
                  </a:lnTo>
                </a:path>
                <a:path w="2725420" h="310515">
                  <a:moveTo>
                    <a:pt x="2652057" y="0"/>
                  </a:moveTo>
                  <a:lnTo>
                    <a:pt x="2725069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99" name="object 99"/>
            <p:cNvSpPr/>
            <p:nvPr/>
          </p:nvSpPr>
          <p:spPr>
            <a:xfrm>
              <a:off x="780943" y="8488016"/>
              <a:ext cx="2725420" cy="1767839"/>
            </a:xfrm>
            <a:custGeom>
              <a:avLst/>
              <a:gdLst/>
              <a:ahLst/>
              <a:cxnLst/>
              <a:rect l="l" t="t" r="r" b="b"/>
              <a:pathLst>
                <a:path w="2725420" h="1767840">
                  <a:moveTo>
                    <a:pt x="0" y="1767322"/>
                  </a:moveTo>
                  <a:lnTo>
                    <a:pt x="73012" y="1767322"/>
                  </a:lnTo>
                </a:path>
                <a:path w="2725420" h="1767840">
                  <a:moveTo>
                    <a:pt x="267711" y="1767322"/>
                  </a:moveTo>
                  <a:lnTo>
                    <a:pt x="413735" y="1767322"/>
                  </a:lnTo>
                </a:path>
                <a:path w="2725420" h="1767840">
                  <a:moveTo>
                    <a:pt x="608434" y="1767322"/>
                  </a:moveTo>
                  <a:lnTo>
                    <a:pt x="754458" y="1767322"/>
                  </a:lnTo>
                </a:path>
                <a:path w="2725420" h="1767840">
                  <a:moveTo>
                    <a:pt x="949157" y="1767322"/>
                  </a:moveTo>
                  <a:lnTo>
                    <a:pt x="1095181" y="1767322"/>
                  </a:lnTo>
                </a:path>
                <a:path w="2725420" h="1767840">
                  <a:moveTo>
                    <a:pt x="1289880" y="1767322"/>
                  </a:moveTo>
                  <a:lnTo>
                    <a:pt x="1435904" y="1767322"/>
                  </a:lnTo>
                </a:path>
                <a:path w="2725420" h="1767840">
                  <a:moveTo>
                    <a:pt x="1630603" y="1767322"/>
                  </a:moveTo>
                  <a:lnTo>
                    <a:pt x="1776628" y="1767322"/>
                  </a:lnTo>
                </a:path>
                <a:path w="2725420" h="1767840">
                  <a:moveTo>
                    <a:pt x="1970611" y="1767322"/>
                  </a:moveTo>
                  <a:lnTo>
                    <a:pt x="2116635" y="1767322"/>
                  </a:lnTo>
                </a:path>
                <a:path w="2725420" h="1767840">
                  <a:moveTo>
                    <a:pt x="2311334" y="1767322"/>
                  </a:moveTo>
                  <a:lnTo>
                    <a:pt x="2457358" y="1767322"/>
                  </a:lnTo>
                </a:path>
                <a:path w="2725420" h="1767840">
                  <a:moveTo>
                    <a:pt x="2652057" y="1767322"/>
                  </a:moveTo>
                  <a:lnTo>
                    <a:pt x="2725069" y="1767322"/>
                  </a:lnTo>
                </a:path>
                <a:path w="2725420" h="1767840">
                  <a:moveTo>
                    <a:pt x="0" y="1546854"/>
                  </a:moveTo>
                  <a:lnTo>
                    <a:pt x="73012" y="1546854"/>
                  </a:lnTo>
                </a:path>
                <a:path w="2725420" h="1767840">
                  <a:moveTo>
                    <a:pt x="267711" y="1546854"/>
                  </a:moveTo>
                  <a:lnTo>
                    <a:pt x="413735" y="1546854"/>
                  </a:lnTo>
                </a:path>
                <a:path w="2725420" h="1767840">
                  <a:moveTo>
                    <a:pt x="608434" y="1546854"/>
                  </a:moveTo>
                  <a:lnTo>
                    <a:pt x="754458" y="1546854"/>
                  </a:lnTo>
                </a:path>
                <a:path w="2725420" h="1767840">
                  <a:moveTo>
                    <a:pt x="949157" y="1546854"/>
                  </a:moveTo>
                  <a:lnTo>
                    <a:pt x="1095181" y="1546854"/>
                  </a:lnTo>
                </a:path>
                <a:path w="2725420" h="1767840">
                  <a:moveTo>
                    <a:pt x="1289880" y="1546854"/>
                  </a:moveTo>
                  <a:lnTo>
                    <a:pt x="1435904" y="1546854"/>
                  </a:lnTo>
                </a:path>
                <a:path w="2725420" h="1767840">
                  <a:moveTo>
                    <a:pt x="1630603" y="1546854"/>
                  </a:moveTo>
                  <a:lnTo>
                    <a:pt x="1776628" y="1546854"/>
                  </a:lnTo>
                </a:path>
                <a:path w="2725420" h="1767840">
                  <a:moveTo>
                    <a:pt x="1970611" y="1546854"/>
                  </a:moveTo>
                  <a:lnTo>
                    <a:pt x="2116635" y="1546854"/>
                  </a:lnTo>
                </a:path>
                <a:path w="2725420" h="1767840">
                  <a:moveTo>
                    <a:pt x="2311334" y="1546854"/>
                  </a:moveTo>
                  <a:lnTo>
                    <a:pt x="2457358" y="1546854"/>
                  </a:lnTo>
                </a:path>
                <a:path w="2725420" h="1767840">
                  <a:moveTo>
                    <a:pt x="2652057" y="1546854"/>
                  </a:moveTo>
                  <a:lnTo>
                    <a:pt x="2725069" y="1546854"/>
                  </a:lnTo>
                </a:path>
                <a:path w="2725420" h="1767840">
                  <a:moveTo>
                    <a:pt x="0" y="1325670"/>
                  </a:moveTo>
                  <a:lnTo>
                    <a:pt x="73012" y="1325670"/>
                  </a:lnTo>
                </a:path>
                <a:path w="2725420" h="1767840">
                  <a:moveTo>
                    <a:pt x="267711" y="1325670"/>
                  </a:moveTo>
                  <a:lnTo>
                    <a:pt x="413735" y="1325670"/>
                  </a:lnTo>
                </a:path>
                <a:path w="2725420" h="1767840">
                  <a:moveTo>
                    <a:pt x="608434" y="1325670"/>
                  </a:moveTo>
                  <a:lnTo>
                    <a:pt x="754458" y="1325670"/>
                  </a:lnTo>
                </a:path>
                <a:path w="2725420" h="1767840">
                  <a:moveTo>
                    <a:pt x="949157" y="1325670"/>
                  </a:moveTo>
                  <a:lnTo>
                    <a:pt x="1095181" y="1325670"/>
                  </a:lnTo>
                </a:path>
                <a:path w="2725420" h="1767840">
                  <a:moveTo>
                    <a:pt x="1289880" y="1325670"/>
                  </a:moveTo>
                  <a:lnTo>
                    <a:pt x="1435904" y="1325670"/>
                  </a:lnTo>
                </a:path>
                <a:path w="2725420" h="1767840">
                  <a:moveTo>
                    <a:pt x="1630603" y="1325670"/>
                  </a:moveTo>
                  <a:lnTo>
                    <a:pt x="1776628" y="1325670"/>
                  </a:lnTo>
                </a:path>
                <a:path w="2725420" h="1767840">
                  <a:moveTo>
                    <a:pt x="1970611" y="1325670"/>
                  </a:moveTo>
                  <a:lnTo>
                    <a:pt x="2116635" y="1325670"/>
                  </a:lnTo>
                </a:path>
                <a:path w="2725420" h="1767840">
                  <a:moveTo>
                    <a:pt x="2311334" y="1325670"/>
                  </a:moveTo>
                  <a:lnTo>
                    <a:pt x="2457358" y="1325670"/>
                  </a:lnTo>
                </a:path>
                <a:path w="2725420" h="1767840">
                  <a:moveTo>
                    <a:pt x="2652057" y="1325670"/>
                  </a:moveTo>
                  <a:lnTo>
                    <a:pt x="2725069" y="1325670"/>
                  </a:lnTo>
                </a:path>
                <a:path w="2725420" h="1767840">
                  <a:moveTo>
                    <a:pt x="0" y="1104487"/>
                  </a:moveTo>
                  <a:lnTo>
                    <a:pt x="73012" y="1104487"/>
                  </a:lnTo>
                </a:path>
                <a:path w="2725420" h="1767840">
                  <a:moveTo>
                    <a:pt x="267711" y="1104487"/>
                  </a:moveTo>
                  <a:lnTo>
                    <a:pt x="413735" y="1104487"/>
                  </a:lnTo>
                </a:path>
                <a:path w="2725420" h="1767840">
                  <a:moveTo>
                    <a:pt x="608434" y="1104487"/>
                  </a:moveTo>
                  <a:lnTo>
                    <a:pt x="754458" y="1104487"/>
                  </a:lnTo>
                </a:path>
                <a:path w="2725420" h="1767840">
                  <a:moveTo>
                    <a:pt x="949157" y="1104487"/>
                  </a:moveTo>
                  <a:lnTo>
                    <a:pt x="1095181" y="1104487"/>
                  </a:lnTo>
                </a:path>
                <a:path w="2725420" h="1767840">
                  <a:moveTo>
                    <a:pt x="1289880" y="1104487"/>
                  </a:moveTo>
                  <a:lnTo>
                    <a:pt x="1435904" y="1104487"/>
                  </a:lnTo>
                </a:path>
                <a:path w="2725420" h="1767840">
                  <a:moveTo>
                    <a:pt x="1630603" y="1104487"/>
                  </a:moveTo>
                  <a:lnTo>
                    <a:pt x="1776628" y="1104487"/>
                  </a:lnTo>
                </a:path>
                <a:path w="2725420" h="1767840">
                  <a:moveTo>
                    <a:pt x="1970611" y="1104487"/>
                  </a:moveTo>
                  <a:lnTo>
                    <a:pt x="2116635" y="1104487"/>
                  </a:lnTo>
                </a:path>
                <a:path w="2725420" h="1767840">
                  <a:moveTo>
                    <a:pt x="2311334" y="1104487"/>
                  </a:moveTo>
                  <a:lnTo>
                    <a:pt x="2457358" y="1104487"/>
                  </a:lnTo>
                </a:path>
                <a:path w="2725420" h="1767840">
                  <a:moveTo>
                    <a:pt x="2652057" y="1104487"/>
                  </a:moveTo>
                  <a:lnTo>
                    <a:pt x="2725069" y="1104487"/>
                  </a:lnTo>
                </a:path>
                <a:path w="2725420" h="1767840">
                  <a:moveTo>
                    <a:pt x="0" y="884019"/>
                  </a:moveTo>
                  <a:lnTo>
                    <a:pt x="73012" y="884019"/>
                  </a:lnTo>
                </a:path>
                <a:path w="2725420" h="1767840">
                  <a:moveTo>
                    <a:pt x="267711" y="884019"/>
                  </a:moveTo>
                  <a:lnTo>
                    <a:pt x="413735" y="884019"/>
                  </a:lnTo>
                </a:path>
                <a:path w="2725420" h="1767840">
                  <a:moveTo>
                    <a:pt x="608434" y="884019"/>
                  </a:moveTo>
                  <a:lnTo>
                    <a:pt x="754458" y="884019"/>
                  </a:lnTo>
                </a:path>
                <a:path w="2725420" h="1767840">
                  <a:moveTo>
                    <a:pt x="949157" y="884019"/>
                  </a:moveTo>
                  <a:lnTo>
                    <a:pt x="1095181" y="884019"/>
                  </a:lnTo>
                </a:path>
                <a:path w="2725420" h="1767840">
                  <a:moveTo>
                    <a:pt x="1289880" y="884019"/>
                  </a:moveTo>
                  <a:lnTo>
                    <a:pt x="1435904" y="884019"/>
                  </a:lnTo>
                </a:path>
                <a:path w="2725420" h="1767840">
                  <a:moveTo>
                    <a:pt x="1630603" y="884019"/>
                  </a:moveTo>
                  <a:lnTo>
                    <a:pt x="1776628" y="884019"/>
                  </a:lnTo>
                </a:path>
                <a:path w="2725420" h="1767840">
                  <a:moveTo>
                    <a:pt x="1970611" y="884019"/>
                  </a:moveTo>
                  <a:lnTo>
                    <a:pt x="2116635" y="884019"/>
                  </a:lnTo>
                </a:path>
                <a:path w="2725420" h="1767840">
                  <a:moveTo>
                    <a:pt x="2311334" y="884019"/>
                  </a:moveTo>
                  <a:lnTo>
                    <a:pt x="2457358" y="884019"/>
                  </a:lnTo>
                </a:path>
                <a:path w="2725420" h="1767840">
                  <a:moveTo>
                    <a:pt x="2652057" y="884019"/>
                  </a:moveTo>
                  <a:lnTo>
                    <a:pt x="2725069" y="884019"/>
                  </a:lnTo>
                </a:path>
                <a:path w="2725420" h="1767840">
                  <a:moveTo>
                    <a:pt x="0" y="662835"/>
                  </a:moveTo>
                  <a:lnTo>
                    <a:pt x="73012" y="662835"/>
                  </a:lnTo>
                </a:path>
                <a:path w="2725420" h="1767840">
                  <a:moveTo>
                    <a:pt x="267711" y="662835"/>
                  </a:moveTo>
                  <a:lnTo>
                    <a:pt x="413735" y="662835"/>
                  </a:lnTo>
                </a:path>
                <a:path w="2725420" h="1767840">
                  <a:moveTo>
                    <a:pt x="608434" y="662835"/>
                  </a:moveTo>
                  <a:lnTo>
                    <a:pt x="754458" y="662835"/>
                  </a:lnTo>
                </a:path>
                <a:path w="2725420" h="1767840">
                  <a:moveTo>
                    <a:pt x="949157" y="662835"/>
                  </a:moveTo>
                  <a:lnTo>
                    <a:pt x="1095181" y="662835"/>
                  </a:lnTo>
                </a:path>
                <a:path w="2725420" h="1767840">
                  <a:moveTo>
                    <a:pt x="1289880" y="662835"/>
                  </a:moveTo>
                  <a:lnTo>
                    <a:pt x="1435904" y="662835"/>
                  </a:lnTo>
                </a:path>
                <a:path w="2725420" h="1767840">
                  <a:moveTo>
                    <a:pt x="1630603" y="662835"/>
                  </a:moveTo>
                  <a:lnTo>
                    <a:pt x="1776628" y="662835"/>
                  </a:lnTo>
                </a:path>
                <a:path w="2725420" h="1767840">
                  <a:moveTo>
                    <a:pt x="1970611" y="662835"/>
                  </a:moveTo>
                  <a:lnTo>
                    <a:pt x="2116635" y="662835"/>
                  </a:lnTo>
                </a:path>
                <a:path w="2725420" h="1767840">
                  <a:moveTo>
                    <a:pt x="2311334" y="662835"/>
                  </a:moveTo>
                  <a:lnTo>
                    <a:pt x="2457358" y="662835"/>
                  </a:lnTo>
                </a:path>
                <a:path w="2725420" h="1767840">
                  <a:moveTo>
                    <a:pt x="2652057" y="662835"/>
                  </a:moveTo>
                  <a:lnTo>
                    <a:pt x="2725069" y="662835"/>
                  </a:lnTo>
                </a:path>
                <a:path w="2725420" h="1767840">
                  <a:moveTo>
                    <a:pt x="0" y="442367"/>
                  </a:moveTo>
                  <a:lnTo>
                    <a:pt x="73012" y="442367"/>
                  </a:lnTo>
                </a:path>
                <a:path w="2725420" h="1767840">
                  <a:moveTo>
                    <a:pt x="267711" y="442367"/>
                  </a:moveTo>
                  <a:lnTo>
                    <a:pt x="413735" y="442367"/>
                  </a:lnTo>
                </a:path>
                <a:path w="2725420" h="1767840">
                  <a:moveTo>
                    <a:pt x="608434" y="442367"/>
                  </a:moveTo>
                  <a:lnTo>
                    <a:pt x="754458" y="442367"/>
                  </a:lnTo>
                </a:path>
                <a:path w="2725420" h="1767840">
                  <a:moveTo>
                    <a:pt x="949157" y="442367"/>
                  </a:moveTo>
                  <a:lnTo>
                    <a:pt x="1095181" y="442367"/>
                  </a:lnTo>
                </a:path>
                <a:path w="2725420" h="1767840">
                  <a:moveTo>
                    <a:pt x="1289880" y="442367"/>
                  </a:moveTo>
                  <a:lnTo>
                    <a:pt x="1435904" y="442367"/>
                  </a:lnTo>
                </a:path>
                <a:path w="2725420" h="1767840">
                  <a:moveTo>
                    <a:pt x="1630603" y="442367"/>
                  </a:moveTo>
                  <a:lnTo>
                    <a:pt x="1776628" y="442367"/>
                  </a:lnTo>
                </a:path>
                <a:path w="2725420" h="1767840">
                  <a:moveTo>
                    <a:pt x="1970611" y="442367"/>
                  </a:moveTo>
                  <a:lnTo>
                    <a:pt x="2116635" y="442367"/>
                  </a:lnTo>
                </a:path>
                <a:path w="2725420" h="1767840">
                  <a:moveTo>
                    <a:pt x="2311334" y="442367"/>
                  </a:moveTo>
                  <a:lnTo>
                    <a:pt x="2457358" y="442367"/>
                  </a:lnTo>
                </a:path>
                <a:path w="2725420" h="1767840">
                  <a:moveTo>
                    <a:pt x="2652057" y="442367"/>
                  </a:moveTo>
                  <a:lnTo>
                    <a:pt x="2725069" y="442367"/>
                  </a:lnTo>
                </a:path>
                <a:path w="2725420" h="1767840">
                  <a:moveTo>
                    <a:pt x="0" y="221183"/>
                  </a:moveTo>
                  <a:lnTo>
                    <a:pt x="73012" y="221183"/>
                  </a:lnTo>
                </a:path>
                <a:path w="2725420" h="1767840">
                  <a:moveTo>
                    <a:pt x="267711" y="221183"/>
                  </a:moveTo>
                  <a:lnTo>
                    <a:pt x="413735" y="221183"/>
                  </a:lnTo>
                </a:path>
                <a:path w="2725420" h="1767840">
                  <a:moveTo>
                    <a:pt x="608434" y="221183"/>
                  </a:moveTo>
                  <a:lnTo>
                    <a:pt x="754458" y="221183"/>
                  </a:lnTo>
                </a:path>
                <a:path w="2725420" h="1767840">
                  <a:moveTo>
                    <a:pt x="949157" y="221183"/>
                  </a:moveTo>
                  <a:lnTo>
                    <a:pt x="1095181" y="221183"/>
                  </a:lnTo>
                </a:path>
                <a:path w="2725420" h="1767840">
                  <a:moveTo>
                    <a:pt x="1289880" y="221183"/>
                  </a:moveTo>
                  <a:lnTo>
                    <a:pt x="1435904" y="221183"/>
                  </a:lnTo>
                </a:path>
                <a:path w="2725420" h="1767840">
                  <a:moveTo>
                    <a:pt x="1630603" y="221183"/>
                  </a:moveTo>
                  <a:lnTo>
                    <a:pt x="1776628" y="221183"/>
                  </a:lnTo>
                </a:path>
                <a:path w="2725420" h="1767840">
                  <a:moveTo>
                    <a:pt x="1970611" y="221183"/>
                  </a:moveTo>
                  <a:lnTo>
                    <a:pt x="2116635" y="221183"/>
                  </a:lnTo>
                </a:path>
                <a:path w="2725420" h="1767840">
                  <a:moveTo>
                    <a:pt x="2311334" y="221183"/>
                  </a:moveTo>
                  <a:lnTo>
                    <a:pt x="2457358" y="221183"/>
                  </a:lnTo>
                </a:path>
                <a:path w="2725420" h="1767840">
                  <a:moveTo>
                    <a:pt x="2652057" y="221183"/>
                  </a:moveTo>
                  <a:lnTo>
                    <a:pt x="2725069" y="221183"/>
                  </a:lnTo>
                </a:path>
                <a:path w="2725420" h="1767840">
                  <a:moveTo>
                    <a:pt x="0" y="0"/>
                  </a:moveTo>
                  <a:lnTo>
                    <a:pt x="73012" y="0"/>
                  </a:lnTo>
                </a:path>
                <a:path w="2725420" h="1767840">
                  <a:moveTo>
                    <a:pt x="267711" y="0"/>
                  </a:moveTo>
                  <a:lnTo>
                    <a:pt x="413735" y="0"/>
                  </a:lnTo>
                </a:path>
                <a:path w="2725420" h="1767840">
                  <a:moveTo>
                    <a:pt x="608434" y="0"/>
                  </a:moveTo>
                  <a:lnTo>
                    <a:pt x="754458" y="0"/>
                  </a:lnTo>
                </a:path>
                <a:path w="2725420" h="1767840">
                  <a:moveTo>
                    <a:pt x="949157" y="0"/>
                  </a:moveTo>
                  <a:lnTo>
                    <a:pt x="1095181" y="0"/>
                  </a:lnTo>
                </a:path>
                <a:path w="2725420" h="1767840">
                  <a:moveTo>
                    <a:pt x="1289880" y="0"/>
                  </a:moveTo>
                  <a:lnTo>
                    <a:pt x="1435904" y="0"/>
                  </a:lnTo>
                </a:path>
                <a:path w="2725420" h="1767840">
                  <a:moveTo>
                    <a:pt x="1630603" y="0"/>
                  </a:moveTo>
                  <a:lnTo>
                    <a:pt x="1776628" y="0"/>
                  </a:lnTo>
                </a:path>
                <a:path w="2725420" h="1767840">
                  <a:moveTo>
                    <a:pt x="1970611" y="0"/>
                  </a:moveTo>
                  <a:lnTo>
                    <a:pt x="2116635" y="0"/>
                  </a:lnTo>
                </a:path>
                <a:path w="2725420" h="1767840">
                  <a:moveTo>
                    <a:pt x="2311334" y="0"/>
                  </a:moveTo>
                  <a:lnTo>
                    <a:pt x="2457358" y="0"/>
                  </a:lnTo>
                </a:path>
                <a:path w="2725420" h="1767840">
                  <a:moveTo>
                    <a:pt x="2652057" y="0"/>
                  </a:moveTo>
                  <a:lnTo>
                    <a:pt x="2725069" y="0"/>
                  </a:lnTo>
                </a:path>
              </a:pathLst>
            </a:custGeom>
            <a:ln w="3175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80943" y="8268264"/>
              <a:ext cx="2725420" cy="0"/>
            </a:xfrm>
            <a:custGeom>
              <a:avLst/>
              <a:gdLst/>
              <a:ahLst/>
              <a:cxnLst/>
              <a:rect l="l" t="t" r="r" b="b"/>
              <a:pathLst>
                <a:path w="2725420">
                  <a:moveTo>
                    <a:pt x="0" y="0"/>
                  </a:moveTo>
                  <a:lnTo>
                    <a:pt x="754458" y="0"/>
                  </a:lnTo>
                </a:path>
                <a:path w="2725420">
                  <a:moveTo>
                    <a:pt x="949157" y="0"/>
                  </a:moveTo>
                  <a:lnTo>
                    <a:pt x="1095181" y="0"/>
                  </a:lnTo>
                </a:path>
                <a:path w="2725420">
                  <a:moveTo>
                    <a:pt x="1289880" y="0"/>
                  </a:moveTo>
                  <a:lnTo>
                    <a:pt x="1435904" y="0"/>
                  </a:lnTo>
                </a:path>
                <a:path w="2725420">
                  <a:moveTo>
                    <a:pt x="1630603" y="0"/>
                  </a:moveTo>
                  <a:lnTo>
                    <a:pt x="1776628" y="0"/>
                  </a:lnTo>
                </a:path>
                <a:path w="2725420">
                  <a:moveTo>
                    <a:pt x="1970611" y="0"/>
                  </a:moveTo>
                  <a:lnTo>
                    <a:pt x="2116635" y="0"/>
                  </a:lnTo>
                </a:path>
                <a:path w="2725420">
                  <a:moveTo>
                    <a:pt x="2311334" y="0"/>
                  </a:moveTo>
                  <a:lnTo>
                    <a:pt x="2457358" y="0"/>
                  </a:lnTo>
                </a:path>
                <a:path w="2725420">
                  <a:moveTo>
                    <a:pt x="2652057" y="0"/>
                  </a:moveTo>
                  <a:lnTo>
                    <a:pt x="2725069" y="0"/>
                  </a:lnTo>
                </a:path>
              </a:pathLst>
            </a:custGeom>
            <a:ln w="3175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80943" y="8266832"/>
              <a:ext cx="2725420" cy="0"/>
            </a:xfrm>
            <a:custGeom>
              <a:avLst/>
              <a:gdLst/>
              <a:ahLst/>
              <a:cxnLst/>
              <a:rect l="l" t="t" r="r" b="b"/>
              <a:pathLst>
                <a:path w="2725420">
                  <a:moveTo>
                    <a:pt x="0" y="0"/>
                  </a:moveTo>
                  <a:lnTo>
                    <a:pt x="2725069" y="0"/>
                  </a:lnTo>
                </a:path>
              </a:pathLst>
            </a:custGeom>
            <a:ln w="3175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53948" y="10440733"/>
              <a:ext cx="2579370" cy="36195"/>
            </a:xfrm>
            <a:custGeom>
              <a:avLst/>
              <a:gdLst/>
              <a:ahLst/>
              <a:cxnLst/>
              <a:rect l="l" t="t" r="r" b="b"/>
              <a:pathLst>
                <a:path w="2579370" h="36195">
                  <a:moveTo>
                    <a:pt x="194703" y="0"/>
                  </a:moveTo>
                  <a:lnTo>
                    <a:pt x="0" y="0"/>
                  </a:lnTo>
                  <a:lnTo>
                    <a:pt x="0" y="35801"/>
                  </a:lnTo>
                  <a:lnTo>
                    <a:pt x="194703" y="35801"/>
                  </a:lnTo>
                  <a:lnTo>
                    <a:pt x="194703" y="0"/>
                  </a:lnTo>
                  <a:close/>
                </a:path>
                <a:path w="2579370" h="36195">
                  <a:moveTo>
                    <a:pt x="535419" y="28638"/>
                  </a:moveTo>
                  <a:lnTo>
                    <a:pt x="340728" y="28638"/>
                  </a:lnTo>
                  <a:lnTo>
                    <a:pt x="340728" y="35801"/>
                  </a:lnTo>
                  <a:lnTo>
                    <a:pt x="535419" y="35801"/>
                  </a:lnTo>
                  <a:lnTo>
                    <a:pt x="535419" y="28638"/>
                  </a:lnTo>
                  <a:close/>
                </a:path>
                <a:path w="2579370" h="36195">
                  <a:moveTo>
                    <a:pt x="1216875" y="17894"/>
                  </a:moveTo>
                  <a:lnTo>
                    <a:pt x="1022172" y="17894"/>
                  </a:lnTo>
                  <a:lnTo>
                    <a:pt x="1022172" y="35801"/>
                  </a:lnTo>
                  <a:lnTo>
                    <a:pt x="1216875" y="35801"/>
                  </a:lnTo>
                  <a:lnTo>
                    <a:pt x="1216875" y="17894"/>
                  </a:lnTo>
                  <a:close/>
                </a:path>
                <a:path w="2579370" h="36195">
                  <a:moveTo>
                    <a:pt x="1557591" y="26492"/>
                  </a:moveTo>
                  <a:lnTo>
                    <a:pt x="1362887" y="26492"/>
                  </a:lnTo>
                  <a:lnTo>
                    <a:pt x="1362887" y="35801"/>
                  </a:lnTo>
                  <a:lnTo>
                    <a:pt x="1557591" y="35801"/>
                  </a:lnTo>
                  <a:lnTo>
                    <a:pt x="1557591" y="26492"/>
                  </a:lnTo>
                  <a:close/>
                </a:path>
                <a:path w="2579370" h="36195">
                  <a:moveTo>
                    <a:pt x="2579052" y="22199"/>
                  </a:moveTo>
                  <a:lnTo>
                    <a:pt x="2384348" y="22199"/>
                  </a:lnTo>
                  <a:lnTo>
                    <a:pt x="2384348" y="35801"/>
                  </a:lnTo>
                  <a:lnTo>
                    <a:pt x="2579052" y="35801"/>
                  </a:lnTo>
                  <a:lnTo>
                    <a:pt x="2579052" y="22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53948" y="10160139"/>
              <a:ext cx="2579370" cy="316865"/>
            </a:xfrm>
            <a:custGeom>
              <a:avLst/>
              <a:gdLst/>
              <a:ahLst/>
              <a:cxnLst/>
              <a:rect l="l" t="t" r="r" b="b"/>
              <a:pathLst>
                <a:path w="2579370" h="316865">
                  <a:moveTo>
                    <a:pt x="194703" y="135293"/>
                  </a:moveTo>
                  <a:lnTo>
                    <a:pt x="0" y="135293"/>
                  </a:lnTo>
                  <a:lnTo>
                    <a:pt x="0" y="280593"/>
                  </a:lnTo>
                  <a:lnTo>
                    <a:pt x="194703" y="280593"/>
                  </a:lnTo>
                  <a:lnTo>
                    <a:pt x="194703" y="135293"/>
                  </a:lnTo>
                  <a:close/>
                </a:path>
                <a:path w="2579370" h="316865">
                  <a:moveTo>
                    <a:pt x="535419" y="24345"/>
                  </a:moveTo>
                  <a:lnTo>
                    <a:pt x="340728" y="24345"/>
                  </a:lnTo>
                  <a:lnTo>
                    <a:pt x="340728" y="309232"/>
                  </a:lnTo>
                  <a:lnTo>
                    <a:pt x="535419" y="309232"/>
                  </a:lnTo>
                  <a:lnTo>
                    <a:pt x="535419" y="24345"/>
                  </a:lnTo>
                  <a:close/>
                </a:path>
                <a:path w="2579370" h="316865">
                  <a:moveTo>
                    <a:pt x="876147" y="0"/>
                  </a:moveTo>
                  <a:lnTo>
                    <a:pt x="681443" y="0"/>
                  </a:lnTo>
                  <a:lnTo>
                    <a:pt x="681443" y="316395"/>
                  </a:lnTo>
                  <a:lnTo>
                    <a:pt x="876147" y="316395"/>
                  </a:lnTo>
                  <a:lnTo>
                    <a:pt x="876147" y="0"/>
                  </a:lnTo>
                  <a:close/>
                </a:path>
                <a:path w="2579370" h="316865">
                  <a:moveTo>
                    <a:pt x="1216875" y="45097"/>
                  </a:moveTo>
                  <a:lnTo>
                    <a:pt x="1022172" y="45097"/>
                  </a:lnTo>
                  <a:lnTo>
                    <a:pt x="1022172" y="298488"/>
                  </a:lnTo>
                  <a:lnTo>
                    <a:pt x="1216875" y="298488"/>
                  </a:lnTo>
                  <a:lnTo>
                    <a:pt x="1216875" y="45097"/>
                  </a:lnTo>
                  <a:close/>
                </a:path>
                <a:path w="2579370" h="316865">
                  <a:moveTo>
                    <a:pt x="1557591" y="115252"/>
                  </a:moveTo>
                  <a:lnTo>
                    <a:pt x="1362887" y="115252"/>
                  </a:lnTo>
                  <a:lnTo>
                    <a:pt x="1362887" y="307086"/>
                  </a:lnTo>
                  <a:lnTo>
                    <a:pt x="1557591" y="307086"/>
                  </a:lnTo>
                  <a:lnTo>
                    <a:pt x="1557591" y="115252"/>
                  </a:lnTo>
                  <a:close/>
                </a:path>
                <a:path w="2579370" h="316865">
                  <a:moveTo>
                    <a:pt x="1897595" y="174663"/>
                  </a:moveTo>
                  <a:lnTo>
                    <a:pt x="1703616" y="174663"/>
                  </a:lnTo>
                  <a:lnTo>
                    <a:pt x="1703616" y="316395"/>
                  </a:lnTo>
                  <a:lnTo>
                    <a:pt x="1897595" y="316395"/>
                  </a:lnTo>
                  <a:lnTo>
                    <a:pt x="1897595" y="174663"/>
                  </a:lnTo>
                  <a:close/>
                </a:path>
                <a:path w="2579370" h="316865">
                  <a:moveTo>
                    <a:pt x="2238324" y="136728"/>
                  </a:moveTo>
                  <a:lnTo>
                    <a:pt x="2043620" y="136728"/>
                  </a:lnTo>
                  <a:lnTo>
                    <a:pt x="2043620" y="316395"/>
                  </a:lnTo>
                  <a:lnTo>
                    <a:pt x="2238324" y="316395"/>
                  </a:lnTo>
                  <a:lnTo>
                    <a:pt x="2238324" y="136728"/>
                  </a:lnTo>
                  <a:close/>
                </a:path>
                <a:path w="2579370" h="316865">
                  <a:moveTo>
                    <a:pt x="2579052" y="84467"/>
                  </a:moveTo>
                  <a:lnTo>
                    <a:pt x="2384348" y="84467"/>
                  </a:lnTo>
                  <a:lnTo>
                    <a:pt x="2384348" y="302793"/>
                  </a:lnTo>
                  <a:lnTo>
                    <a:pt x="2579052" y="302793"/>
                  </a:lnTo>
                  <a:lnTo>
                    <a:pt x="2579052" y="84467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53948" y="9498025"/>
              <a:ext cx="2579370" cy="836930"/>
            </a:xfrm>
            <a:custGeom>
              <a:avLst/>
              <a:gdLst/>
              <a:ahLst/>
              <a:cxnLst/>
              <a:rect l="l" t="t" r="r" b="b"/>
              <a:pathLst>
                <a:path w="2579370" h="836929">
                  <a:moveTo>
                    <a:pt x="194703" y="0"/>
                  </a:moveTo>
                  <a:lnTo>
                    <a:pt x="0" y="0"/>
                  </a:lnTo>
                  <a:lnTo>
                    <a:pt x="0" y="797407"/>
                  </a:lnTo>
                  <a:lnTo>
                    <a:pt x="194703" y="797407"/>
                  </a:lnTo>
                  <a:lnTo>
                    <a:pt x="194703" y="0"/>
                  </a:lnTo>
                  <a:close/>
                </a:path>
                <a:path w="2579370" h="836929">
                  <a:moveTo>
                    <a:pt x="535419" y="284175"/>
                  </a:moveTo>
                  <a:lnTo>
                    <a:pt x="340728" y="284175"/>
                  </a:lnTo>
                  <a:lnTo>
                    <a:pt x="340728" y="686460"/>
                  </a:lnTo>
                  <a:lnTo>
                    <a:pt x="535419" y="686460"/>
                  </a:lnTo>
                  <a:lnTo>
                    <a:pt x="535419" y="284175"/>
                  </a:lnTo>
                  <a:close/>
                </a:path>
                <a:path w="2579370" h="836929">
                  <a:moveTo>
                    <a:pt x="876147" y="146735"/>
                  </a:moveTo>
                  <a:lnTo>
                    <a:pt x="681443" y="146735"/>
                  </a:lnTo>
                  <a:lnTo>
                    <a:pt x="681443" y="662114"/>
                  </a:lnTo>
                  <a:lnTo>
                    <a:pt x="876147" y="662114"/>
                  </a:lnTo>
                  <a:lnTo>
                    <a:pt x="876147" y="146735"/>
                  </a:lnTo>
                  <a:close/>
                </a:path>
                <a:path w="2579370" h="836929">
                  <a:moveTo>
                    <a:pt x="1216875" y="226910"/>
                  </a:moveTo>
                  <a:lnTo>
                    <a:pt x="1022172" y="226910"/>
                  </a:lnTo>
                  <a:lnTo>
                    <a:pt x="1022172" y="707212"/>
                  </a:lnTo>
                  <a:lnTo>
                    <a:pt x="1216875" y="707212"/>
                  </a:lnTo>
                  <a:lnTo>
                    <a:pt x="1216875" y="226910"/>
                  </a:lnTo>
                  <a:close/>
                </a:path>
                <a:path w="2579370" h="836929">
                  <a:moveTo>
                    <a:pt x="1557591" y="287756"/>
                  </a:moveTo>
                  <a:lnTo>
                    <a:pt x="1362887" y="287756"/>
                  </a:lnTo>
                  <a:lnTo>
                    <a:pt x="1362887" y="777367"/>
                  </a:lnTo>
                  <a:lnTo>
                    <a:pt x="1557591" y="777367"/>
                  </a:lnTo>
                  <a:lnTo>
                    <a:pt x="1557591" y="287756"/>
                  </a:lnTo>
                  <a:close/>
                </a:path>
                <a:path w="2579370" h="836929">
                  <a:moveTo>
                    <a:pt x="1897595" y="370065"/>
                  </a:moveTo>
                  <a:lnTo>
                    <a:pt x="1703616" y="370065"/>
                  </a:lnTo>
                  <a:lnTo>
                    <a:pt x="1703616" y="836777"/>
                  </a:lnTo>
                  <a:lnTo>
                    <a:pt x="1897595" y="836777"/>
                  </a:lnTo>
                  <a:lnTo>
                    <a:pt x="1897595" y="370065"/>
                  </a:lnTo>
                  <a:close/>
                </a:path>
                <a:path w="2579370" h="836929">
                  <a:moveTo>
                    <a:pt x="2238324" y="359333"/>
                  </a:moveTo>
                  <a:lnTo>
                    <a:pt x="2043620" y="359333"/>
                  </a:lnTo>
                  <a:lnTo>
                    <a:pt x="2043620" y="798842"/>
                  </a:lnTo>
                  <a:lnTo>
                    <a:pt x="2238324" y="798842"/>
                  </a:lnTo>
                  <a:lnTo>
                    <a:pt x="2238324" y="359333"/>
                  </a:lnTo>
                  <a:close/>
                </a:path>
                <a:path w="2579370" h="836929">
                  <a:moveTo>
                    <a:pt x="2579052" y="284886"/>
                  </a:moveTo>
                  <a:lnTo>
                    <a:pt x="2384348" y="284886"/>
                  </a:lnTo>
                  <a:lnTo>
                    <a:pt x="2384348" y="746582"/>
                  </a:lnTo>
                  <a:lnTo>
                    <a:pt x="2579052" y="746582"/>
                  </a:lnTo>
                  <a:lnTo>
                    <a:pt x="2579052" y="284886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53948" y="9027020"/>
              <a:ext cx="2579370" cy="841375"/>
            </a:xfrm>
            <a:custGeom>
              <a:avLst/>
              <a:gdLst/>
              <a:ahLst/>
              <a:cxnLst/>
              <a:rect l="l" t="t" r="r" b="b"/>
              <a:pathLst>
                <a:path w="2579370" h="841375">
                  <a:moveTo>
                    <a:pt x="194703" y="0"/>
                  </a:moveTo>
                  <a:lnTo>
                    <a:pt x="0" y="0"/>
                  </a:lnTo>
                  <a:lnTo>
                    <a:pt x="0" y="471004"/>
                  </a:lnTo>
                  <a:lnTo>
                    <a:pt x="194703" y="471004"/>
                  </a:lnTo>
                  <a:lnTo>
                    <a:pt x="194703" y="0"/>
                  </a:lnTo>
                  <a:close/>
                </a:path>
                <a:path w="2579370" h="841375">
                  <a:moveTo>
                    <a:pt x="535419" y="279882"/>
                  </a:moveTo>
                  <a:lnTo>
                    <a:pt x="340728" y="279882"/>
                  </a:lnTo>
                  <a:lnTo>
                    <a:pt x="340728" y="755180"/>
                  </a:lnTo>
                  <a:lnTo>
                    <a:pt x="535419" y="755180"/>
                  </a:lnTo>
                  <a:lnTo>
                    <a:pt x="535419" y="279882"/>
                  </a:lnTo>
                  <a:close/>
                </a:path>
                <a:path w="2579370" h="841375">
                  <a:moveTo>
                    <a:pt x="876147" y="80886"/>
                  </a:moveTo>
                  <a:lnTo>
                    <a:pt x="681443" y="80886"/>
                  </a:lnTo>
                  <a:lnTo>
                    <a:pt x="681443" y="617740"/>
                  </a:lnTo>
                  <a:lnTo>
                    <a:pt x="876147" y="617740"/>
                  </a:lnTo>
                  <a:lnTo>
                    <a:pt x="876147" y="80886"/>
                  </a:lnTo>
                  <a:close/>
                </a:path>
                <a:path w="2579370" h="841375">
                  <a:moveTo>
                    <a:pt x="1216875" y="216890"/>
                  </a:moveTo>
                  <a:lnTo>
                    <a:pt x="1022172" y="216890"/>
                  </a:lnTo>
                  <a:lnTo>
                    <a:pt x="1022172" y="697915"/>
                  </a:lnTo>
                  <a:lnTo>
                    <a:pt x="1216875" y="697915"/>
                  </a:lnTo>
                  <a:lnTo>
                    <a:pt x="1216875" y="216890"/>
                  </a:lnTo>
                  <a:close/>
                </a:path>
                <a:path w="2579370" h="841375">
                  <a:moveTo>
                    <a:pt x="1557591" y="162496"/>
                  </a:moveTo>
                  <a:lnTo>
                    <a:pt x="1362887" y="162496"/>
                  </a:lnTo>
                  <a:lnTo>
                    <a:pt x="1362887" y="758761"/>
                  </a:lnTo>
                  <a:lnTo>
                    <a:pt x="1557591" y="758761"/>
                  </a:lnTo>
                  <a:lnTo>
                    <a:pt x="1557591" y="162496"/>
                  </a:lnTo>
                  <a:close/>
                </a:path>
                <a:path w="2579370" h="841375">
                  <a:moveTo>
                    <a:pt x="1897595" y="335000"/>
                  </a:moveTo>
                  <a:lnTo>
                    <a:pt x="1703616" y="335000"/>
                  </a:lnTo>
                  <a:lnTo>
                    <a:pt x="1703616" y="841070"/>
                  </a:lnTo>
                  <a:lnTo>
                    <a:pt x="1897595" y="841070"/>
                  </a:lnTo>
                  <a:lnTo>
                    <a:pt x="1897595" y="335000"/>
                  </a:lnTo>
                  <a:close/>
                </a:path>
                <a:path w="2579370" h="841375">
                  <a:moveTo>
                    <a:pt x="2238324" y="398703"/>
                  </a:moveTo>
                  <a:lnTo>
                    <a:pt x="2043620" y="398703"/>
                  </a:lnTo>
                  <a:lnTo>
                    <a:pt x="2043620" y="830338"/>
                  </a:lnTo>
                  <a:lnTo>
                    <a:pt x="2238324" y="830338"/>
                  </a:lnTo>
                  <a:lnTo>
                    <a:pt x="2238324" y="398703"/>
                  </a:lnTo>
                  <a:close/>
                </a:path>
                <a:path w="2579370" h="841375">
                  <a:moveTo>
                    <a:pt x="2579052" y="190411"/>
                  </a:moveTo>
                  <a:lnTo>
                    <a:pt x="2384348" y="190411"/>
                  </a:lnTo>
                  <a:lnTo>
                    <a:pt x="2384348" y="755891"/>
                  </a:lnTo>
                  <a:lnTo>
                    <a:pt x="2579052" y="755891"/>
                  </a:lnTo>
                  <a:lnTo>
                    <a:pt x="2579052" y="190411"/>
                  </a:lnTo>
                  <a:close/>
                </a:path>
              </a:pathLst>
            </a:custGeom>
            <a:solidFill>
              <a:srgbClr val="FF66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53948" y="8664828"/>
              <a:ext cx="2579370" cy="761365"/>
            </a:xfrm>
            <a:custGeom>
              <a:avLst/>
              <a:gdLst/>
              <a:ahLst/>
              <a:cxnLst/>
              <a:rect l="l" t="t" r="r" b="b"/>
              <a:pathLst>
                <a:path w="2579370" h="761365">
                  <a:moveTo>
                    <a:pt x="194703" y="0"/>
                  </a:moveTo>
                  <a:lnTo>
                    <a:pt x="0" y="0"/>
                  </a:lnTo>
                  <a:lnTo>
                    <a:pt x="0" y="362191"/>
                  </a:lnTo>
                  <a:lnTo>
                    <a:pt x="194703" y="362191"/>
                  </a:lnTo>
                  <a:lnTo>
                    <a:pt x="194703" y="0"/>
                  </a:lnTo>
                  <a:close/>
                </a:path>
                <a:path w="2579370" h="761365">
                  <a:moveTo>
                    <a:pt x="535419" y="137426"/>
                  </a:moveTo>
                  <a:lnTo>
                    <a:pt x="340728" y="137426"/>
                  </a:lnTo>
                  <a:lnTo>
                    <a:pt x="340728" y="642073"/>
                  </a:lnTo>
                  <a:lnTo>
                    <a:pt x="535419" y="642073"/>
                  </a:lnTo>
                  <a:lnTo>
                    <a:pt x="535419" y="137426"/>
                  </a:lnTo>
                  <a:close/>
                </a:path>
                <a:path w="2579370" h="761365">
                  <a:moveTo>
                    <a:pt x="876147" y="69430"/>
                  </a:moveTo>
                  <a:lnTo>
                    <a:pt x="681443" y="69430"/>
                  </a:lnTo>
                  <a:lnTo>
                    <a:pt x="681443" y="443077"/>
                  </a:lnTo>
                  <a:lnTo>
                    <a:pt x="876147" y="443077"/>
                  </a:lnTo>
                  <a:lnTo>
                    <a:pt x="876147" y="69430"/>
                  </a:lnTo>
                  <a:close/>
                </a:path>
                <a:path w="2579370" h="761365">
                  <a:moveTo>
                    <a:pt x="1216875" y="149606"/>
                  </a:moveTo>
                  <a:lnTo>
                    <a:pt x="1022172" y="149606"/>
                  </a:lnTo>
                  <a:lnTo>
                    <a:pt x="1022172" y="579081"/>
                  </a:lnTo>
                  <a:lnTo>
                    <a:pt x="1216875" y="579081"/>
                  </a:lnTo>
                  <a:lnTo>
                    <a:pt x="1216875" y="149606"/>
                  </a:lnTo>
                  <a:close/>
                </a:path>
                <a:path w="2579370" h="761365">
                  <a:moveTo>
                    <a:pt x="1557591" y="120967"/>
                  </a:moveTo>
                  <a:lnTo>
                    <a:pt x="1362887" y="120967"/>
                  </a:lnTo>
                  <a:lnTo>
                    <a:pt x="1362887" y="524687"/>
                  </a:lnTo>
                  <a:lnTo>
                    <a:pt x="1557591" y="524687"/>
                  </a:lnTo>
                  <a:lnTo>
                    <a:pt x="1557591" y="120967"/>
                  </a:lnTo>
                  <a:close/>
                </a:path>
                <a:path w="2579370" h="761365">
                  <a:moveTo>
                    <a:pt x="1897595" y="210439"/>
                  </a:moveTo>
                  <a:lnTo>
                    <a:pt x="1703616" y="210439"/>
                  </a:lnTo>
                  <a:lnTo>
                    <a:pt x="1703616" y="697191"/>
                  </a:lnTo>
                  <a:lnTo>
                    <a:pt x="1897595" y="697191"/>
                  </a:lnTo>
                  <a:lnTo>
                    <a:pt x="1897595" y="210439"/>
                  </a:lnTo>
                  <a:close/>
                </a:path>
                <a:path w="2579370" h="761365">
                  <a:moveTo>
                    <a:pt x="2238324" y="312089"/>
                  </a:moveTo>
                  <a:lnTo>
                    <a:pt x="2043620" y="312089"/>
                  </a:lnTo>
                  <a:lnTo>
                    <a:pt x="2043620" y="760895"/>
                  </a:lnTo>
                  <a:lnTo>
                    <a:pt x="2238324" y="760895"/>
                  </a:lnTo>
                  <a:lnTo>
                    <a:pt x="2238324" y="312089"/>
                  </a:lnTo>
                  <a:close/>
                </a:path>
                <a:path w="2579370" h="761365">
                  <a:moveTo>
                    <a:pt x="2579052" y="178943"/>
                  </a:moveTo>
                  <a:lnTo>
                    <a:pt x="2384348" y="178943"/>
                  </a:lnTo>
                  <a:lnTo>
                    <a:pt x="2384348" y="552602"/>
                  </a:lnTo>
                  <a:lnTo>
                    <a:pt x="2579052" y="552602"/>
                  </a:lnTo>
                  <a:lnTo>
                    <a:pt x="2579052" y="178943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53948" y="8302624"/>
              <a:ext cx="2579370" cy="674370"/>
            </a:xfrm>
            <a:custGeom>
              <a:avLst/>
              <a:gdLst/>
              <a:ahLst/>
              <a:cxnLst/>
              <a:rect l="l" t="t" r="r" b="b"/>
              <a:pathLst>
                <a:path w="2579370" h="674370">
                  <a:moveTo>
                    <a:pt x="194703" y="0"/>
                  </a:moveTo>
                  <a:lnTo>
                    <a:pt x="0" y="0"/>
                  </a:lnTo>
                  <a:lnTo>
                    <a:pt x="0" y="362204"/>
                  </a:lnTo>
                  <a:lnTo>
                    <a:pt x="194703" y="362204"/>
                  </a:lnTo>
                  <a:lnTo>
                    <a:pt x="194703" y="0"/>
                  </a:lnTo>
                  <a:close/>
                </a:path>
                <a:path w="2579370" h="674370">
                  <a:moveTo>
                    <a:pt x="535419" y="103797"/>
                  </a:moveTo>
                  <a:lnTo>
                    <a:pt x="340728" y="103797"/>
                  </a:lnTo>
                  <a:lnTo>
                    <a:pt x="340728" y="499630"/>
                  </a:lnTo>
                  <a:lnTo>
                    <a:pt x="535419" y="499630"/>
                  </a:lnTo>
                  <a:lnTo>
                    <a:pt x="535419" y="103797"/>
                  </a:lnTo>
                  <a:close/>
                </a:path>
                <a:path w="2579370" h="674370">
                  <a:moveTo>
                    <a:pt x="876147" y="103797"/>
                  </a:moveTo>
                  <a:lnTo>
                    <a:pt x="681443" y="103797"/>
                  </a:lnTo>
                  <a:lnTo>
                    <a:pt x="681443" y="431634"/>
                  </a:lnTo>
                  <a:lnTo>
                    <a:pt x="876147" y="431634"/>
                  </a:lnTo>
                  <a:lnTo>
                    <a:pt x="876147" y="103797"/>
                  </a:lnTo>
                  <a:close/>
                </a:path>
                <a:path w="2579370" h="674370">
                  <a:moveTo>
                    <a:pt x="1216875" y="116674"/>
                  </a:moveTo>
                  <a:lnTo>
                    <a:pt x="1022172" y="116674"/>
                  </a:lnTo>
                  <a:lnTo>
                    <a:pt x="1022172" y="511810"/>
                  </a:lnTo>
                  <a:lnTo>
                    <a:pt x="1216875" y="511810"/>
                  </a:lnTo>
                  <a:lnTo>
                    <a:pt x="1216875" y="116674"/>
                  </a:lnTo>
                  <a:close/>
                </a:path>
                <a:path w="2579370" h="674370">
                  <a:moveTo>
                    <a:pt x="1557591" y="99504"/>
                  </a:moveTo>
                  <a:lnTo>
                    <a:pt x="1362887" y="99504"/>
                  </a:lnTo>
                  <a:lnTo>
                    <a:pt x="1362887" y="483171"/>
                  </a:lnTo>
                  <a:lnTo>
                    <a:pt x="1557591" y="483171"/>
                  </a:lnTo>
                  <a:lnTo>
                    <a:pt x="1557591" y="99504"/>
                  </a:lnTo>
                  <a:close/>
                </a:path>
                <a:path w="2579370" h="674370">
                  <a:moveTo>
                    <a:pt x="1897595" y="86614"/>
                  </a:moveTo>
                  <a:lnTo>
                    <a:pt x="1703616" y="86614"/>
                  </a:lnTo>
                  <a:lnTo>
                    <a:pt x="1703616" y="572643"/>
                  </a:lnTo>
                  <a:lnTo>
                    <a:pt x="1897595" y="572643"/>
                  </a:lnTo>
                  <a:lnTo>
                    <a:pt x="1897595" y="86614"/>
                  </a:lnTo>
                  <a:close/>
                </a:path>
                <a:path w="2579370" h="674370">
                  <a:moveTo>
                    <a:pt x="2238324" y="208305"/>
                  </a:moveTo>
                  <a:lnTo>
                    <a:pt x="2043620" y="208305"/>
                  </a:lnTo>
                  <a:lnTo>
                    <a:pt x="2043620" y="674293"/>
                  </a:lnTo>
                  <a:lnTo>
                    <a:pt x="2238324" y="674293"/>
                  </a:lnTo>
                  <a:lnTo>
                    <a:pt x="2238324" y="208305"/>
                  </a:lnTo>
                  <a:close/>
                </a:path>
                <a:path w="2579370" h="674370">
                  <a:moveTo>
                    <a:pt x="2579052" y="79463"/>
                  </a:moveTo>
                  <a:lnTo>
                    <a:pt x="2384348" y="79463"/>
                  </a:lnTo>
                  <a:lnTo>
                    <a:pt x="2384348" y="541147"/>
                  </a:lnTo>
                  <a:lnTo>
                    <a:pt x="2579052" y="541147"/>
                  </a:lnTo>
                  <a:lnTo>
                    <a:pt x="2579052" y="79463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53948" y="8267560"/>
              <a:ext cx="2579370" cy="243840"/>
            </a:xfrm>
            <a:custGeom>
              <a:avLst/>
              <a:gdLst/>
              <a:ahLst/>
              <a:cxnLst/>
              <a:rect l="l" t="t" r="r" b="b"/>
              <a:pathLst>
                <a:path w="2579370" h="243840">
                  <a:moveTo>
                    <a:pt x="194703" y="0"/>
                  </a:moveTo>
                  <a:lnTo>
                    <a:pt x="0" y="0"/>
                  </a:lnTo>
                  <a:lnTo>
                    <a:pt x="0" y="35064"/>
                  </a:lnTo>
                  <a:lnTo>
                    <a:pt x="194703" y="35064"/>
                  </a:lnTo>
                  <a:lnTo>
                    <a:pt x="194703" y="0"/>
                  </a:lnTo>
                  <a:close/>
                </a:path>
                <a:path w="2579370" h="243840">
                  <a:moveTo>
                    <a:pt x="535419" y="0"/>
                  </a:moveTo>
                  <a:lnTo>
                    <a:pt x="340728" y="0"/>
                  </a:lnTo>
                  <a:lnTo>
                    <a:pt x="340728" y="138861"/>
                  </a:lnTo>
                  <a:lnTo>
                    <a:pt x="535419" y="138861"/>
                  </a:lnTo>
                  <a:lnTo>
                    <a:pt x="535419" y="0"/>
                  </a:lnTo>
                  <a:close/>
                </a:path>
                <a:path w="2579370" h="243840">
                  <a:moveTo>
                    <a:pt x="876147" y="0"/>
                  </a:moveTo>
                  <a:lnTo>
                    <a:pt x="681443" y="0"/>
                  </a:lnTo>
                  <a:lnTo>
                    <a:pt x="681443" y="138861"/>
                  </a:lnTo>
                  <a:lnTo>
                    <a:pt x="876147" y="138861"/>
                  </a:lnTo>
                  <a:lnTo>
                    <a:pt x="876147" y="0"/>
                  </a:lnTo>
                  <a:close/>
                </a:path>
                <a:path w="2579370" h="243840">
                  <a:moveTo>
                    <a:pt x="1216875" y="0"/>
                  </a:moveTo>
                  <a:lnTo>
                    <a:pt x="1022172" y="0"/>
                  </a:lnTo>
                  <a:lnTo>
                    <a:pt x="1022172" y="151739"/>
                  </a:lnTo>
                  <a:lnTo>
                    <a:pt x="1216875" y="151739"/>
                  </a:lnTo>
                  <a:lnTo>
                    <a:pt x="1216875" y="0"/>
                  </a:lnTo>
                  <a:close/>
                </a:path>
                <a:path w="2579370" h="243840">
                  <a:moveTo>
                    <a:pt x="1557591" y="0"/>
                  </a:moveTo>
                  <a:lnTo>
                    <a:pt x="1362887" y="0"/>
                  </a:lnTo>
                  <a:lnTo>
                    <a:pt x="1362887" y="134569"/>
                  </a:lnTo>
                  <a:lnTo>
                    <a:pt x="1557591" y="134569"/>
                  </a:lnTo>
                  <a:lnTo>
                    <a:pt x="1557591" y="0"/>
                  </a:lnTo>
                  <a:close/>
                </a:path>
                <a:path w="2579370" h="243840">
                  <a:moveTo>
                    <a:pt x="1897595" y="0"/>
                  </a:moveTo>
                  <a:lnTo>
                    <a:pt x="1703616" y="0"/>
                  </a:lnTo>
                  <a:lnTo>
                    <a:pt x="1703616" y="121678"/>
                  </a:lnTo>
                  <a:lnTo>
                    <a:pt x="1897595" y="121678"/>
                  </a:lnTo>
                  <a:lnTo>
                    <a:pt x="1897595" y="0"/>
                  </a:lnTo>
                  <a:close/>
                </a:path>
                <a:path w="2579370" h="243840">
                  <a:moveTo>
                    <a:pt x="2238324" y="0"/>
                  </a:moveTo>
                  <a:lnTo>
                    <a:pt x="2043620" y="0"/>
                  </a:lnTo>
                  <a:lnTo>
                    <a:pt x="2043620" y="243370"/>
                  </a:lnTo>
                  <a:lnTo>
                    <a:pt x="2238324" y="243370"/>
                  </a:lnTo>
                  <a:lnTo>
                    <a:pt x="2238324" y="0"/>
                  </a:lnTo>
                  <a:close/>
                </a:path>
                <a:path w="2579370" h="243840">
                  <a:moveTo>
                    <a:pt x="2579052" y="0"/>
                  </a:moveTo>
                  <a:lnTo>
                    <a:pt x="2384348" y="0"/>
                  </a:lnTo>
                  <a:lnTo>
                    <a:pt x="2384348" y="114528"/>
                  </a:lnTo>
                  <a:lnTo>
                    <a:pt x="2579052" y="114528"/>
                  </a:lnTo>
                  <a:lnTo>
                    <a:pt x="2579052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62332" y="8267548"/>
              <a:ext cx="2743835" cy="2209165"/>
            </a:xfrm>
            <a:custGeom>
              <a:avLst/>
              <a:gdLst/>
              <a:ahLst/>
              <a:cxnLst/>
              <a:rect l="l" t="t" r="r" b="b"/>
              <a:pathLst>
                <a:path w="2743835" h="2209165">
                  <a:moveTo>
                    <a:pt x="18610" y="2208974"/>
                  </a:moveTo>
                  <a:lnTo>
                    <a:pt x="18610" y="0"/>
                  </a:lnTo>
                </a:path>
                <a:path w="2743835" h="2209165">
                  <a:moveTo>
                    <a:pt x="0" y="2208974"/>
                  </a:moveTo>
                  <a:lnTo>
                    <a:pt x="18610" y="2208974"/>
                  </a:lnTo>
                </a:path>
                <a:path w="2743835" h="2209165">
                  <a:moveTo>
                    <a:pt x="0" y="1987790"/>
                  </a:moveTo>
                  <a:lnTo>
                    <a:pt x="18610" y="1987790"/>
                  </a:lnTo>
                </a:path>
                <a:path w="2743835" h="2209165">
                  <a:moveTo>
                    <a:pt x="0" y="1767322"/>
                  </a:moveTo>
                  <a:lnTo>
                    <a:pt x="18610" y="1767322"/>
                  </a:lnTo>
                </a:path>
                <a:path w="2743835" h="2209165">
                  <a:moveTo>
                    <a:pt x="0" y="1546138"/>
                  </a:moveTo>
                  <a:lnTo>
                    <a:pt x="18610" y="1546138"/>
                  </a:lnTo>
                </a:path>
                <a:path w="2743835" h="2209165">
                  <a:moveTo>
                    <a:pt x="0" y="1324955"/>
                  </a:moveTo>
                  <a:lnTo>
                    <a:pt x="18610" y="1324955"/>
                  </a:lnTo>
                </a:path>
                <a:path w="2743835" h="2209165">
                  <a:moveTo>
                    <a:pt x="0" y="1104487"/>
                  </a:moveTo>
                  <a:lnTo>
                    <a:pt x="18610" y="1104487"/>
                  </a:lnTo>
                </a:path>
                <a:path w="2743835" h="2209165">
                  <a:moveTo>
                    <a:pt x="0" y="883303"/>
                  </a:moveTo>
                  <a:lnTo>
                    <a:pt x="18610" y="883303"/>
                  </a:lnTo>
                </a:path>
                <a:path w="2743835" h="2209165">
                  <a:moveTo>
                    <a:pt x="0" y="662835"/>
                  </a:moveTo>
                  <a:lnTo>
                    <a:pt x="18610" y="662835"/>
                  </a:lnTo>
                </a:path>
                <a:path w="2743835" h="2209165">
                  <a:moveTo>
                    <a:pt x="0" y="441651"/>
                  </a:moveTo>
                  <a:lnTo>
                    <a:pt x="18610" y="441651"/>
                  </a:lnTo>
                </a:path>
                <a:path w="2743835" h="2209165">
                  <a:moveTo>
                    <a:pt x="0" y="220467"/>
                  </a:moveTo>
                  <a:lnTo>
                    <a:pt x="18610" y="220467"/>
                  </a:lnTo>
                </a:path>
                <a:path w="2743835" h="2209165">
                  <a:moveTo>
                    <a:pt x="0" y="0"/>
                  </a:moveTo>
                  <a:lnTo>
                    <a:pt x="18610" y="0"/>
                  </a:lnTo>
                </a:path>
                <a:path w="2743835" h="2209165">
                  <a:moveTo>
                    <a:pt x="18610" y="2208974"/>
                  </a:moveTo>
                  <a:lnTo>
                    <a:pt x="2743680" y="2208974"/>
                  </a:lnTo>
                </a:path>
              </a:pathLst>
            </a:custGeom>
            <a:ln w="3175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24625043" y="16574534"/>
            <a:ext cx="3362072" cy="580186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3610" b="1" dirty="0">
                <a:latin typeface="Calibri" panose="020F0502020204030204"/>
                <a:cs typeface="Calibri" panose="020F0502020204030204"/>
              </a:rPr>
              <a:t>L</a:t>
            </a:r>
            <a:r>
              <a:rPr sz="2865" b="1" dirty="0">
                <a:latin typeface="Calibri" panose="020F0502020204030204"/>
                <a:cs typeface="Calibri" panose="020F0502020204030204"/>
              </a:rPr>
              <a:t>EVEL</a:t>
            </a:r>
            <a:r>
              <a:rPr sz="2865" b="1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spc="-11" dirty="0">
                <a:latin typeface="Calibri" panose="020F0502020204030204"/>
                <a:cs typeface="Calibri" panose="020F0502020204030204"/>
              </a:rPr>
              <a:t>OF</a:t>
            </a:r>
            <a:r>
              <a:rPr sz="2865" b="1" spc="96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spc="-31" dirty="0">
                <a:latin typeface="Calibri" panose="020F0502020204030204"/>
                <a:cs typeface="Calibri" panose="020F0502020204030204"/>
              </a:rPr>
              <a:t>EDUCATION</a:t>
            </a:r>
            <a:endParaRPr sz="286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315311" y="24914995"/>
            <a:ext cx="28106762" cy="91812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45544" rIns="0" bIns="0" rtlCol="0">
            <a:spAutoFit/>
          </a:bodyPr>
          <a:lstStyle/>
          <a:p>
            <a:pPr marL="91440">
              <a:spcBef>
                <a:spcPts val="1930"/>
              </a:spcBef>
            </a:pPr>
            <a:r>
              <a:rPr sz="4355" b="1" spc="-20" dirty="0">
                <a:latin typeface="Calibri" panose="020F0502020204030204"/>
                <a:cs typeface="Calibri" panose="020F0502020204030204"/>
              </a:rPr>
              <a:t>G</a:t>
            </a:r>
            <a:r>
              <a:rPr sz="3505" b="1" spc="-20" dirty="0">
                <a:latin typeface="Calibri" panose="020F0502020204030204"/>
                <a:cs typeface="Calibri" panose="020F0502020204030204"/>
              </a:rPr>
              <a:t>YNECOLOGICAL</a:t>
            </a:r>
            <a:r>
              <a:rPr sz="3505" b="1" spc="161" dirty="0">
                <a:latin typeface="Calibri" panose="020F0502020204030204"/>
                <a:cs typeface="Calibri" panose="020F0502020204030204"/>
              </a:rPr>
              <a:t> </a:t>
            </a:r>
            <a:r>
              <a:rPr sz="3505" b="1" dirty="0">
                <a:latin typeface="Calibri" panose="020F0502020204030204"/>
                <a:cs typeface="Calibri" panose="020F0502020204030204"/>
              </a:rPr>
              <a:t>AND</a:t>
            </a:r>
            <a:r>
              <a:rPr sz="3505" b="1" spc="192" dirty="0">
                <a:latin typeface="Calibri" panose="020F0502020204030204"/>
                <a:cs typeface="Calibri" panose="020F0502020204030204"/>
              </a:rPr>
              <a:t> </a:t>
            </a:r>
            <a:r>
              <a:rPr sz="4355" b="1" spc="-11" dirty="0">
                <a:latin typeface="Calibri" panose="020F0502020204030204"/>
                <a:cs typeface="Calibri" panose="020F0502020204030204"/>
              </a:rPr>
              <a:t>O</a:t>
            </a:r>
            <a:r>
              <a:rPr sz="3505" b="1" spc="-11" dirty="0">
                <a:latin typeface="Calibri" panose="020F0502020204030204"/>
                <a:cs typeface="Calibri" panose="020F0502020204030204"/>
              </a:rPr>
              <a:t>BSTETRICAL</a:t>
            </a:r>
            <a:r>
              <a:rPr sz="3505" b="1" spc="212" dirty="0">
                <a:latin typeface="Calibri" panose="020F0502020204030204"/>
                <a:cs typeface="Calibri" panose="020F0502020204030204"/>
              </a:rPr>
              <a:t> </a:t>
            </a:r>
            <a:r>
              <a:rPr sz="4355" b="1" spc="-11" dirty="0">
                <a:latin typeface="Calibri" panose="020F0502020204030204"/>
                <a:cs typeface="Calibri" panose="020F0502020204030204"/>
              </a:rPr>
              <a:t>C</a:t>
            </a:r>
            <a:r>
              <a:rPr sz="3505" b="1" spc="-11" dirty="0">
                <a:latin typeface="Calibri" panose="020F0502020204030204"/>
                <a:cs typeface="Calibri" panose="020F0502020204030204"/>
              </a:rPr>
              <a:t>HARACTERISTICS</a:t>
            </a:r>
            <a:endParaRPr sz="350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6611877" y="32677137"/>
            <a:ext cx="3150256" cy="787948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 marL="83820">
              <a:lnSpc>
                <a:spcPts val="3250"/>
              </a:lnSpc>
              <a:spcBef>
                <a:spcPts val="245"/>
              </a:spcBef>
            </a:pPr>
            <a:r>
              <a:rPr sz="2765" dirty="0">
                <a:latin typeface="Calibri Light" panose="020F0302020204030204"/>
                <a:cs typeface="Calibri Light" panose="020F0302020204030204"/>
              </a:rPr>
              <a:t>Other</a:t>
            </a:r>
            <a:endParaRPr sz="2765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ts val="2615"/>
              </a:lnSpc>
            </a:pPr>
            <a:r>
              <a:rPr sz="2230" dirty="0">
                <a:latin typeface="Calibri Light" panose="020F0302020204030204"/>
                <a:cs typeface="Calibri Light" panose="020F0302020204030204"/>
              </a:rPr>
              <a:t>(condom,</a:t>
            </a:r>
            <a:r>
              <a:rPr sz="2230" spc="-5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230" spc="-11" dirty="0">
                <a:latin typeface="Calibri Light" panose="020F0302020204030204"/>
                <a:cs typeface="Calibri Light" panose="020F0302020204030204"/>
              </a:rPr>
              <a:t>natural</a:t>
            </a:r>
            <a:r>
              <a:rPr sz="2230" spc="-5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230" spc="-11" dirty="0">
                <a:latin typeface="Calibri Light" panose="020F0302020204030204"/>
                <a:cs typeface="Calibri Light" panose="020F0302020204030204"/>
              </a:rPr>
              <a:t>methods)</a:t>
            </a:r>
            <a:endParaRPr sz="223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315311" y="14678307"/>
            <a:ext cx="28106762" cy="91812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45544" rIns="0" bIns="0" rtlCol="0">
            <a:spAutoFit/>
          </a:bodyPr>
          <a:lstStyle/>
          <a:p>
            <a:pPr marL="91440">
              <a:spcBef>
                <a:spcPts val="1930"/>
              </a:spcBef>
            </a:pPr>
            <a:r>
              <a:rPr sz="4355" b="1" spc="-11" dirty="0">
                <a:latin typeface="Calibri" panose="020F0502020204030204"/>
                <a:cs typeface="Calibri" panose="020F0502020204030204"/>
              </a:rPr>
              <a:t>S</a:t>
            </a:r>
            <a:r>
              <a:rPr sz="3505" b="1" spc="-11" dirty="0">
                <a:latin typeface="Calibri" panose="020F0502020204030204"/>
                <a:cs typeface="Calibri" panose="020F0502020204030204"/>
              </a:rPr>
              <a:t>OCIODEMOGRAPHIC</a:t>
            </a:r>
            <a:r>
              <a:rPr sz="3505" b="1" spc="204" dirty="0">
                <a:latin typeface="Calibri" panose="020F0502020204030204"/>
                <a:cs typeface="Calibri" panose="020F0502020204030204"/>
              </a:rPr>
              <a:t> </a:t>
            </a:r>
            <a:r>
              <a:rPr sz="4355" b="1" spc="-11" dirty="0">
                <a:latin typeface="Calibri" panose="020F0502020204030204"/>
                <a:cs typeface="Calibri" panose="020F0502020204030204"/>
              </a:rPr>
              <a:t>C</a:t>
            </a:r>
            <a:r>
              <a:rPr sz="3505" b="1" spc="-11" dirty="0">
                <a:latin typeface="Calibri" panose="020F0502020204030204"/>
                <a:cs typeface="Calibri" panose="020F0502020204030204"/>
              </a:rPr>
              <a:t>HARACTERISTICS</a:t>
            </a:r>
            <a:endParaRPr sz="350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350293" y="21717339"/>
            <a:ext cx="246893" cy="649001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spc="20" dirty="0">
                <a:latin typeface="Calibri" panose="020F0502020204030204"/>
                <a:cs typeface="Calibri" panose="020F0502020204030204"/>
              </a:rPr>
              <a:t>10%</a:t>
            </a:r>
            <a:endParaRPr sz="955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85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85"/>
              </a:spcBef>
            </a:pPr>
            <a:endParaRPr sz="1170">
              <a:latin typeface="Calibri" panose="020F0502020204030204"/>
              <a:cs typeface="Calibri" panose="020F0502020204030204"/>
            </a:endParaRPr>
          </a:p>
          <a:p>
            <a:pPr marL="63500"/>
            <a:r>
              <a:rPr sz="955" spc="11" dirty="0">
                <a:latin typeface="Calibri" panose="020F0502020204030204"/>
                <a:cs typeface="Calibri" panose="020F0502020204030204"/>
              </a:rPr>
              <a:t>0%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350293" y="21248039"/>
            <a:ext cx="24689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spc="20" dirty="0">
                <a:latin typeface="Calibri" panose="020F0502020204030204"/>
                <a:cs typeface="Calibri" panose="020F0502020204030204"/>
              </a:rPr>
              <a:t>20%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350293" y="20778738"/>
            <a:ext cx="24689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spc="20" dirty="0">
                <a:latin typeface="Calibri" panose="020F0502020204030204"/>
                <a:cs typeface="Calibri" panose="020F0502020204030204"/>
              </a:rPr>
              <a:t>30%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350293" y="20309434"/>
            <a:ext cx="24689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spc="20" dirty="0">
                <a:latin typeface="Calibri" panose="020F0502020204030204"/>
                <a:cs typeface="Calibri" panose="020F0502020204030204"/>
              </a:rPr>
              <a:t>40%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350293" y="19370702"/>
            <a:ext cx="246893" cy="649001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spc="20" dirty="0">
                <a:latin typeface="Calibri" panose="020F0502020204030204"/>
                <a:cs typeface="Calibri" panose="020F0502020204030204"/>
              </a:rPr>
              <a:t>60%</a:t>
            </a:r>
            <a:endParaRPr sz="955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85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85"/>
              </a:spcBef>
            </a:pPr>
            <a:endParaRPr sz="117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955" spc="20" dirty="0">
                <a:latin typeface="Calibri" panose="020F0502020204030204"/>
                <a:cs typeface="Calibri" panose="020F0502020204030204"/>
              </a:rPr>
              <a:t>50%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350293" y="18901400"/>
            <a:ext cx="24689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spc="20" dirty="0">
                <a:latin typeface="Calibri" panose="020F0502020204030204"/>
                <a:cs typeface="Calibri" panose="020F0502020204030204"/>
              </a:rPr>
              <a:t>70%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350293" y="17962801"/>
            <a:ext cx="246893" cy="649001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spc="20" dirty="0">
                <a:latin typeface="Calibri" panose="020F0502020204030204"/>
                <a:cs typeface="Calibri" panose="020F0502020204030204"/>
              </a:rPr>
              <a:t>90%</a:t>
            </a:r>
            <a:endParaRPr sz="955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85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85"/>
              </a:spcBef>
            </a:pPr>
            <a:endParaRPr sz="117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955" spc="20" dirty="0">
                <a:latin typeface="Calibri" panose="020F0502020204030204"/>
                <a:cs typeface="Calibri" panose="020F0502020204030204"/>
              </a:rPr>
              <a:t>80%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791967" y="22425795"/>
            <a:ext cx="5608403" cy="335247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2020" spc="-20" dirty="0">
                <a:latin typeface="Calibri" panose="020F0502020204030204"/>
                <a:cs typeface="Calibri" panose="020F0502020204030204"/>
              </a:rPr>
              <a:t>2007</a:t>
            </a:r>
            <a:r>
              <a:rPr sz="2020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020" spc="-20" dirty="0">
                <a:latin typeface="Calibri" panose="020F0502020204030204"/>
                <a:cs typeface="Calibri" panose="020F0502020204030204"/>
              </a:rPr>
              <a:t>2008</a:t>
            </a:r>
            <a:r>
              <a:rPr sz="2020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020" spc="-20" dirty="0">
                <a:latin typeface="Calibri" panose="020F0502020204030204"/>
                <a:cs typeface="Calibri" panose="020F0502020204030204"/>
              </a:rPr>
              <a:t>2009</a:t>
            </a:r>
            <a:r>
              <a:rPr sz="2020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020" spc="-20" dirty="0">
                <a:latin typeface="Calibri" panose="020F0502020204030204"/>
                <a:cs typeface="Calibri" panose="020F0502020204030204"/>
              </a:rPr>
              <a:t>2010</a:t>
            </a:r>
            <a:r>
              <a:rPr sz="2020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020" spc="-20" dirty="0">
                <a:latin typeface="Calibri" panose="020F0502020204030204"/>
                <a:cs typeface="Calibri" panose="020F0502020204030204"/>
              </a:rPr>
              <a:t>2011</a:t>
            </a:r>
            <a:r>
              <a:rPr sz="2020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020" spc="-20" dirty="0">
                <a:latin typeface="Calibri" panose="020F0502020204030204"/>
                <a:cs typeface="Calibri" panose="020F0502020204030204"/>
              </a:rPr>
              <a:t>2012</a:t>
            </a:r>
            <a:r>
              <a:rPr sz="2020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020" spc="-20" dirty="0">
                <a:latin typeface="Calibri" panose="020F0502020204030204"/>
                <a:cs typeface="Calibri" panose="020F0502020204030204"/>
              </a:rPr>
              <a:t>2013</a:t>
            </a:r>
            <a:r>
              <a:rPr sz="2020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020" spc="-20" dirty="0">
                <a:latin typeface="Calibri" panose="020F0502020204030204"/>
                <a:cs typeface="Calibri" panose="020F0502020204030204"/>
              </a:rPr>
              <a:t>2014</a:t>
            </a:r>
            <a:endParaRPr sz="202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7727121" y="18748038"/>
            <a:ext cx="167292" cy="2829160"/>
            <a:chOff x="3624120" y="8802970"/>
            <a:chExt cx="78740" cy="1331595"/>
          </a:xfrm>
        </p:grpSpPr>
        <p:sp>
          <p:nvSpPr>
            <p:cNvPr id="123" name="object 123"/>
            <p:cNvSpPr/>
            <p:nvPr/>
          </p:nvSpPr>
          <p:spPr>
            <a:xfrm>
              <a:off x="3624120" y="880297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624120" y="9011985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624120" y="9221000"/>
              <a:ext cx="78740" cy="78105"/>
            </a:xfrm>
            <a:custGeom>
              <a:avLst/>
              <a:gdLst/>
              <a:ahLst/>
              <a:cxnLst/>
              <a:rect l="l" t="t" r="r" b="b"/>
              <a:pathLst>
                <a:path w="78739" h="78104">
                  <a:moveTo>
                    <a:pt x="78738" y="0"/>
                  </a:moveTo>
                  <a:lnTo>
                    <a:pt x="0" y="0"/>
                  </a:lnTo>
                  <a:lnTo>
                    <a:pt x="0" y="78022"/>
                  </a:lnTo>
                  <a:lnTo>
                    <a:pt x="78738" y="78022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624120" y="9429299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F66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624120" y="9638314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624120" y="9847329"/>
              <a:ext cx="78740" cy="78105"/>
            </a:xfrm>
            <a:custGeom>
              <a:avLst/>
              <a:gdLst/>
              <a:ahLst/>
              <a:cxnLst/>
              <a:rect l="l" t="t" r="r" b="b"/>
              <a:pathLst>
                <a:path w="78739" h="78104">
                  <a:moveTo>
                    <a:pt x="78738" y="0"/>
                  </a:moveTo>
                  <a:lnTo>
                    <a:pt x="0" y="0"/>
                  </a:lnTo>
                  <a:lnTo>
                    <a:pt x="0" y="78022"/>
                  </a:lnTo>
                  <a:lnTo>
                    <a:pt x="78738" y="78022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624120" y="10055629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7974130" y="18509157"/>
            <a:ext cx="1602785" cy="3167884"/>
          </a:xfrm>
          <a:prstGeom prst="rect">
            <a:avLst/>
          </a:prstGeom>
        </p:spPr>
        <p:txBody>
          <a:bodyPr vert="horz" wrap="square" lIns="0" tIns="111980" rIns="0" bIns="0" rtlCol="0">
            <a:spAutoFit/>
          </a:bodyPr>
          <a:lstStyle/>
          <a:p>
            <a:pPr>
              <a:spcBef>
                <a:spcPts val="885"/>
              </a:spcBef>
            </a:pPr>
            <a:r>
              <a:rPr sz="2335" spc="20" dirty="0">
                <a:latin typeface="Calibri" panose="020F0502020204030204"/>
                <a:cs typeface="Calibri" panose="020F0502020204030204"/>
              </a:rPr>
              <a:t>≥</a:t>
            </a:r>
            <a:r>
              <a:rPr sz="233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40</a:t>
            </a:r>
            <a:r>
              <a:rPr sz="233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11" dirty="0">
                <a:latin typeface="Calibri" panose="020F0502020204030204"/>
                <a:cs typeface="Calibri" panose="020F0502020204030204"/>
              </a:rPr>
              <a:t>years</a:t>
            </a:r>
            <a:endParaRPr sz="2335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695"/>
              </a:spcBef>
            </a:pPr>
            <a:r>
              <a:rPr sz="2335" spc="20" dirty="0">
                <a:latin typeface="Calibri" panose="020F0502020204030204"/>
                <a:cs typeface="Calibri" panose="020F0502020204030204"/>
              </a:rPr>
              <a:t>35</a:t>
            </a:r>
            <a:r>
              <a:rPr sz="2335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11" dirty="0">
                <a:latin typeface="Calibri" panose="020F0502020204030204"/>
                <a:cs typeface="Calibri" panose="020F0502020204030204"/>
              </a:rPr>
              <a:t>-</a:t>
            </a:r>
            <a:r>
              <a:rPr sz="233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39</a:t>
            </a:r>
            <a:r>
              <a:rPr sz="233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years</a:t>
            </a:r>
            <a:endParaRPr sz="2335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695"/>
              </a:spcBef>
            </a:pPr>
            <a:r>
              <a:rPr sz="2335" spc="20" dirty="0">
                <a:latin typeface="Calibri" panose="020F0502020204030204"/>
                <a:cs typeface="Calibri" panose="020F0502020204030204"/>
              </a:rPr>
              <a:t>30</a:t>
            </a:r>
            <a:r>
              <a:rPr sz="2335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11" dirty="0">
                <a:latin typeface="Calibri" panose="020F0502020204030204"/>
                <a:cs typeface="Calibri" panose="020F0502020204030204"/>
              </a:rPr>
              <a:t>-</a:t>
            </a:r>
            <a:r>
              <a:rPr sz="233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34</a:t>
            </a:r>
            <a:r>
              <a:rPr sz="233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years</a:t>
            </a:r>
            <a:endParaRPr sz="2335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695"/>
              </a:spcBef>
            </a:pPr>
            <a:r>
              <a:rPr sz="2335" spc="20" dirty="0">
                <a:latin typeface="Calibri" panose="020F0502020204030204"/>
                <a:cs typeface="Calibri" panose="020F0502020204030204"/>
              </a:rPr>
              <a:t>25</a:t>
            </a:r>
            <a:r>
              <a:rPr sz="2335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11" dirty="0">
                <a:latin typeface="Calibri" panose="020F0502020204030204"/>
                <a:cs typeface="Calibri" panose="020F0502020204030204"/>
              </a:rPr>
              <a:t>-</a:t>
            </a:r>
            <a:r>
              <a:rPr sz="233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29</a:t>
            </a:r>
            <a:r>
              <a:rPr sz="233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years</a:t>
            </a:r>
            <a:endParaRPr sz="2335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695"/>
              </a:spcBef>
            </a:pPr>
            <a:r>
              <a:rPr sz="2335" spc="20" dirty="0">
                <a:latin typeface="Calibri" panose="020F0502020204030204"/>
                <a:cs typeface="Calibri" panose="020F0502020204030204"/>
              </a:rPr>
              <a:t>20</a:t>
            </a:r>
            <a:r>
              <a:rPr sz="2335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11" dirty="0">
                <a:latin typeface="Calibri" panose="020F0502020204030204"/>
                <a:cs typeface="Calibri" panose="020F0502020204030204"/>
              </a:rPr>
              <a:t>-</a:t>
            </a:r>
            <a:r>
              <a:rPr sz="233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24</a:t>
            </a:r>
            <a:r>
              <a:rPr sz="233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years</a:t>
            </a:r>
            <a:endParaRPr sz="2335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695"/>
              </a:spcBef>
            </a:pPr>
            <a:r>
              <a:rPr sz="2335" spc="20" dirty="0">
                <a:latin typeface="Calibri" panose="020F0502020204030204"/>
                <a:cs typeface="Calibri" panose="020F0502020204030204"/>
              </a:rPr>
              <a:t>15</a:t>
            </a:r>
            <a:r>
              <a:rPr sz="2335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11" dirty="0">
                <a:latin typeface="Calibri" panose="020F0502020204030204"/>
                <a:cs typeface="Calibri" panose="020F0502020204030204"/>
              </a:rPr>
              <a:t>-</a:t>
            </a:r>
            <a:r>
              <a:rPr sz="233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19</a:t>
            </a:r>
            <a:r>
              <a:rPr sz="2335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years</a:t>
            </a:r>
            <a:endParaRPr sz="2335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680"/>
              </a:spcBef>
            </a:pPr>
            <a:r>
              <a:rPr sz="2335" spc="20" dirty="0">
                <a:latin typeface="Calibri" panose="020F0502020204030204"/>
                <a:cs typeface="Calibri" panose="020F0502020204030204"/>
              </a:rPr>
              <a:t>&lt;</a:t>
            </a:r>
            <a:r>
              <a:rPr sz="233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15</a:t>
            </a:r>
            <a:r>
              <a:rPr sz="233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335" spc="20" dirty="0">
                <a:latin typeface="Calibri" panose="020F0502020204030204"/>
                <a:cs typeface="Calibri" panose="020F0502020204030204"/>
              </a:rPr>
              <a:t>years</a:t>
            </a:r>
            <a:endParaRPr sz="23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285806" y="15815982"/>
            <a:ext cx="6007748" cy="1873139"/>
          </a:xfrm>
          <a:prstGeom prst="rect">
            <a:avLst/>
          </a:prstGeom>
        </p:spPr>
        <p:txBody>
          <a:bodyPr vert="horz" wrap="square" lIns="0" tIns="273874" rIns="0" bIns="0" rtlCol="0">
            <a:spAutoFit/>
          </a:bodyPr>
          <a:lstStyle/>
          <a:p>
            <a:pPr marL="198120">
              <a:spcBef>
                <a:spcPts val="2155"/>
              </a:spcBef>
              <a:tabLst>
                <a:tab pos="1835785" algn="l"/>
              </a:tabLst>
            </a:pP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33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</a:t>
            </a:r>
            <a:r>
              <a:rPr sz="2335" b="1" spc="13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2975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yr	</a:t>
            </a:r>
            <a:r>
              <a:rPr sz="2765" spc="11" dirty="0">
                <a:latin typeface="Calibri" panose="020F0502020204030204"/>
                <a:cs typeface="Calibri" panose="020F0502020204030204"/>
              </a:rPr>
              <a:t>28.7</a:t>
            </a:r>
            <a:r>
              <a:rPr sz="276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765" spc="11" dirty="0">
                <a:latin typeface="Calibri" panose="020F0502020204030204"/>
                <a:cs typeface="Calibri" panose="020F0502020204030204"/>
              </a:rPr>
              <a:t>±</a:t>
            </a:r>
            <a:r>
              <a:rPr sz="276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2765" spc="11" dirty="0">
                <a:latin typeface="Calibri" panose="020F0502020204030204"/>
                <a:cs typeface="Calibri" panose="020F0502020204030204"/>
              </a:rPr>
              <a:t>7.11</a:t>
            </a:r>
            <a:endParaRPr sz="2765">
              <a:latin typeface="Calibri" panose="020F0502020204030204"/>
              <a:cs typeface="Calibri" panose="020F0502020204030204"/>
            </a:endParaRPr>
          </a:p>
          <a:p>
            <a:pPr marL="255270">
              <a:spcBef>
                <a:spcPts val="2325"/>
              </a:spcBef>
            </a:pPr>
            <a:r>
              <a:rPr sz="3610" b="1" spc="-20" dirty="0">
                <a:latin typeface="Calibri" panose="020F0502020204030204"/>
                <a:cs typeface="Calibri" panose="020F0502020204030204"/>
              </a:rPr>
              <a:t>A</a:t>
            </a:r>
            <a:r>
              <a:rPr sz="2865" b="1" spc="-20" dirty="0">
                <a:latin typeface="Calibri" panose="020F0502020204030204"/>
                <a:cs typeface="Calibri" panose="020F0502020204030204"/>
              </a:rPr>
              <a:t>GE</a:t>
            </a:r>
            <a:r>
              <a:rPr sz="2865" b="1" spc="139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spc="-11" dirty="0">
                <a:latin typeface="Calibri" panose="020F0502020204030204"/>
                <a:cs typeface="Calibri" panose="020F0502020204030204"/>
              </a:rPr>
              <a:t>GROUPS</a:t>
            </a:r>
            <a:r>
              <a:rPr sz="2865" b="1" spc="139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spc="-51" dirty="0">
                <a:latin typeface="Calibri" panose="020F0502020204030204"/>
                <a:cs typeface="Calibri" panose="020F0502020204030204"/>
              </a:rPr>
              <a:t>VARIATION</a:t>
            </a:r>
            <a:r>
              <a:rPr sz="2865" b="1" spc="161" dirty="0">
                <a:latin typeface="Calibri" panose="020F0502020204030204"/>
                <a:cs typeface="Calibri" panose="020F0502020204030204"/>
              </a:rPr>
              <a:t> </a:t>
            </a:r>
            <a:r>
              <a:rPr sz="3185" b="1" spc="-11" dirty="0">
                <a:latin typeface="Calibri" panose="020F0502020204030204"/>
                <a:cs typeface="Calibri" panose="020F0502020204030204"/>
              </a:rPr>
              <a:t>2007-2014</a:t>
            </a:r>
            <a:endParaRPr sz="3185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1075"/>
              </a:spcBef>
            </a:pPr>
            <a:r>
              <a:rPr sz="955" spc="20" dirty="0">
                <a:latin typeface="Calibri" panose="020F0502020204030204"/>
                <a:cs typeface="Calibri" panose="020F0502020204030204"/>
              </a:rPr>
              <a:t>100%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10546407" y="27258261"/>
            <a:ext cx="6405748" cy="5987511"/>
            <a:chOff x="4951067" y="12808459"/>
            <a:chExt cx="3014980" cy="2818130"/>
          </a:xfrm>
        </p:grpSpPr>
        <p:sp>
          <p:nvSpPr>
            <p:cNvPr id="133" name="object 133"/>
            <p:cNvSpPr/>
            <p:nvPr/>
          </p:nvSpPr>
          <p:spPr>
            <a:xfrm>
              <a:off x="4971981" y="13365511"/>
              <a:ext cx="2992120" cy="1943735"/>
            </a:xfrm>
            <a:custGeom>
              <a:avLst/>
              <a:gdLst/>
              <a:ahLst/>
              <a:cxnLst/>
              <a:rect l="l" t="t" r="r" b="b"/>
              <a:pathLst>
                <a:path w="2992120" h="1943734">
                  <a:moveTo>
                    <a:pt x="0" y="1943410"/>
                  </a:moveTo>
                  <a:lnTo>
                    <a:pt x="186825" y="1943410"/>
                  </a:lnTo>
                </a:path>
                <a:path w="2992120" h="1943734">
                  <a:moveTo>
                    <a:pt x="560475" y="1943410"/>
                  </a:moveTo>
                  <a:lnTo>
                    <a:pt x="934841" y="1943410"/>
                  </a:lnTo>
                </a:path>
                <a:path w="2992120" h="1943734">
                  <a:moveTo>
                    <a:pt x="1309207" y="1943410"/>
                  </a:moveTo>
                  <a:lnTo>
                    <a:pt x="2992064" y="1943410"/>
                  </a:lnTo>
                </a:path>
                <a:path w="2992120" h="1943734">
                  <a:moveTo>
                    <a:pt x="0" y="1665678"/>
                  </a:moveTo>
                  <a:lnTo>
                    <a:pt x="186825" y="1665678"/>
                  </a:lnTo>
                </a:path>
                <a:path w="2992120" h="1943734">
                  <a:moveTo>
                    <a:pt x="560475" y="1665678"/>
                  </a:moveTo>
                  <a:lnTo>
                    <a:pt x="2992064" y="1665678"/>
                  </a:lnTo>
                </a:path>
                <a:path w="2992120" h="1943734">
                  <a:moveTo>
                    <a:pt x="0" y="1387945"/>
                  </a:moveTo>
                  <a:lnTo>
                    <a:pt x="186825" y="1387945"/>
                  </a:lnTo>
                </a:path>
                <a:path w="2992120" h="1943734">
                  <a:moveTo>
                    <a:pt x="560475" y="1387945"/>
                  </a:moveTo>
                  <a:lnTo>
                    <a:pt x="2992064" y="1387945"/>
                  </a:lnTo>
                </a:path>
                <a:path w="2992120" h="1943734">
                  <a:moveTo>
                    <a:pt x="0" y="1110929"/>
                  </a:moveTo>
                  <a:lnTo>
                    <a:pt x="186825" y="1110929"/>
                  </a:lnTo>
                </a:path>
                <a:path w="2992120" h="1943734">
                  <a:moveTo>
                    <a:pt x="560475" y="1110929"/>
                  </a:moveTo>
                  <a:lnTo>
                    <a:pt x="2992064" y="1110929"/>
                  </a:lnTo>
                </a:path>
                <a:path w="2992120" h="1943734">
                  <a:moveTo>
                    <a:pt x="0" y="833197"/>
                  </a:moveTo>
                  <a:lnTo>
                    <a:pt x="186825" y="833197"/>
                  </a:lnTo>
                </a:path>
                <a:path w="2992120" h="1943734">
                  <a:moveTo>
                    <a:pt x="560475" y="833197"/>
                  </a:moveTo>
                  <a:lnTo>
                    <a:pt x="2992064" y="833197"/>
                  </a:lnTo>
                </a:path>
                <a:path w="2992120" h="1943734">
                  <a:moveTo>
                    <a:pt x="0" y="555464"/>
                  </a:moveTo>
                  <a:lnTo>
                    <a:pt x="186825" y="555464"/>
                  </a:lnTo>
                </a:path>
                <a:path w="2992120" h="1943734">
                  <a:moveTo>
                    <a:pt x="560475" y="555464"/>
                  </a:moveTo>
                  <a:lnTo>
                    <a:pt x="2992064" y="555464"/>
                  </a:lnTo>
                </a:path>
                <a:path w="2992120" h="1943734">
                  <a:moveTo>
                    <a:pt x="0" y="277732"/>
                  </a:moveTo>
                  <a:lnTo>
                    <a:pt x="186825" y="277732"/>
                  </a:lnTo>
                </a:path>
                <a:path w="2992120" h="1943734">
                  <a:moveTo>
                    <a:pt x="560475" y="277732"/>
                  </a:moveTo>
                  <a:lnTo>
                    <a:pt x="2992064" y="277732"/>
                  </a:lnTo>
                </a:path>
                <a:path w="2992120" h="1943734">
                  <a:moveTo>
                    <a:pt x="0" y="0"/>
                  </a:moveTo>
                  <a:lnTo>
                    <a:pt x="186825" y="0"/>
                  </a:lnTo>
                </a:path>
                <a:path w="2992120" h="1943734">
                  <a:moveTo>
                    <a:pt x="560475" y="0"/>
                  </a:moveTo>
                  <a:lnTo>
                    <a:pt x="2992064" y="0"/>
                  </a:lnTo>
                </a:path>
              </a:pathLst>
            </a:custGeom>
            <a:ln w="317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971981" y="12810046"/>
              <a:ext cx="2992120" cy="278130"/>
            </a:xfrm>
            <a:custGeom>
              <a:avLst/>
              <a:gdLst/>
              <a:ahLst/>
              <a:cxnLst/>
              <a:rect l="l" t="t" r="r" b="b"/>
              <a:pathLst>
                <a:path w="2992120" h="278130">
                  <a:moveTo>
                    <a:pt x="0" y="277732"/>
                  </a:moveTo>
                  <a:lnTo>
                    <a:pt x="2992064" y="277732"/>
                  </a:lnTo>
                </a:path>
                <a:path w="2992120" h="278130">
                  <a:moveTo>
                    <a:pt x="0" y="0"/>
                  </a:moveTo>
                  <a:lnTo>
                    <a:pt x="2992064" y="0"/>
                  </a:lnTo>
                </a:path>
              </a:pathLst>
            </a:custGeom>
            <a:ln w="317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158806" y="13201592"/>
              <a:ext cx="374015" cy="2385060"/>
            </a:xfrm>
            <a:custGeom>
              <a:avLst/>
              <a:gdLst/>
              <a:ahLst/>
              <a:cxnLst/>
              <a:rect l="l" t="t" r="r" b="b"/>
              <a:pathLst>
                <a:path w="374014" h="2385059">
                  <a:moveTo>
                    <a:pt x="373650" y="0"/>
                  </a:moveTo>
                  <a:lnTo>
                    <a:pt x="0" y="0"/>
                  </a:lnTo>
                  <a:lnTo>
                    <a:pt x="0" y="2385062"/>
                  </a:lnTo>
                  <a:lnTo>
                    <a:pt x="373650" y="2385062"/>
                  </a:lnTo>
                  <a:lnTo>
                    <a:pt x="373650" y="0"/>
                  </a:lnTo>
                  <a:close/>
                </a:path>
              </a:pathLst>
            </a:custGeom>
            <a:solidFill>
              <a:srgbClr val="FF66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906822" y="15258815"/>
              <a:ext cx="374650" cy="328295"/>
            </a:xfrm>
            <a:custGeom>
              <a:avLst/>
              <a:gdLst/>
              <a:ahLst/>
              <a:cxnLst/>
              <a:rect l="l" t="t" r="r" b="b"/>
              <a:pathLst>
                <a:path w="374650" h="328294">
                  <a:moveTo>
                    <a:pt x="374366" y="0"/>
                  </a:moveTo>
                  <a:lnTo>
                    <a:pt x="0" y="0"/>
                  </a:lnTo>
                  <a:lnTo>
                    <a:pt x="0" y="327838"/>
                  </a:lnTo>
                  <a:lnTo>
                    <a:pt x="374366" y="327838"/>
                  </a:lnTo>
                  <a:lnTo>
                    <a:pt x="374366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54838" y="15530821"/>
              <a:ext cx="374650" cy="55880"/>
            </a:xfrm>
            <a:custGeom>
              <a:avLst/>
              <a:gdLst/>
              <a:ahLst/>
              <a:cxnLst/>
              <a:rect l="l" t="t" r="r" b="b"/>
              <a:pathLst>
                <a:path w="374650" h="55880">
                  <a:moveTo>
                    <a:pt x="374366" y="0"/>
                  </a:moveTo>
                  <a:lnTo>
                    <a:pt x="0" y="0"/>
                  </a:lnTo>
                  <a:lnTo>
                    <a:pt x="0" y="55833"/>
                  </a:lnTo>
                  <a:lnTo>
                    <a:pt x="374366" y="55833"/>
                  </a:lnTo>
                  <a:lnTo>
                    <a:pt x="374366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402855" y="15578065"/>
              <a:ext cx="374650" cy="8890"/>
            </a:xfrm>
            <a:custGeom>
              <a:avLst/>
              <a:gdLst/>
              <a:ahLst/>
              <a:cxnLst/>
              <a:rect l="l" t="t" r="r" b="b"/>
              <a:pathLst>
                <a:path w="374650" h="8890">
                  <a:moveTo>
                    <a:pt x="374366" y="0"/>
                  </a:moveTo>
                  <a:lnTo>
                    <a:pt x="0" y="0"/>
                  </a:lnTo>
                  <a:lnTo>
                    <a:pt x="0" y="8589"/>
                  </a:lnTo>
                  <a:lnTo>
                    <a:pt x="374366" y="8589"/>
                  </a:lnTo>
                  <a:lnTo>
                    <a:pt x="374366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952654" y="12810046"/>
              <a:ext cx="3011805" cy="2814955"/>
            </a:xfrm>
            <a:custGeom>
              <a:avLst/>
              <a:gdLst/>
              <a:ahLst/>
              <a:cxnLst/>
              <a:rect l="l" t="t" r="r" b="b"/>
              <a:pathLst>
                <a:path w="3011804" h="2814955">
                  <a:moveTo>
                    <a:pt x="19326" y="2776607"/>
                  </a:moveTo>
                  <a:lnTo>
                    <a:pt x="19326" y="0"/>
                  </a:lnTo>
                </a:path>
                <a:path w="3011804" h="2814955">
                  <a:moveTo>
                    <a:pt x="0" y="2776607"/>
                  </a:moveTo>
                  <a:lnTo>
                    <a:pt x="19326" y="2776607"/>
                  </a:lnTo>
                </a:path>
                <a:path w="3011804" h="2814955">
                  <a:moveTo>
                    <a:pt x="0" y="2498875"/>
                  </a:moveTo>
                  <a:lnTo>
                    <a:pt x="19326" y="2498875"/>
                  </a:lnTo>
                </a:path>
                <a:path w="3011804" h="2814955">
                  <a:moveTo>
                    <a:pt x="0" y="2221142"/>
                  </a:moveTo>
                  <a:lnTo>
                    <a:pt x="19326" y="2221142"/>
                  </a:lnTo>
                </a:path>
                <a:path w="3011804" h="2814955">
                  <a:moveTo>
                    <a:pt x="0" y="1943410"/>
                  </a:moveTo>
                  <a:lnTo>
                    <a:pt x="19326" y="1943410"/>
                  </a:lnTo>
                </a:path>
                <a:path w="3011804" h="2814955">
                  <a:moveTo>
                    <a:pt x="0" y="1666394"/>
                  </a:moveTo>
                  <a:lnTo>
                    <a:pt x="19326" y="1666394"/>
                  </a:lnTo>
                </a:path>
                <a:path w="3011804" h="2814955">
                  <a:moveTo>
                    <a:pt x="0" y="1388661"/>
                  </a:moveTo>
                  <a:lnTo>
                    <a:pt x="19326" y="1388661"/>
                  </a:lnTo>
                </a:path>
                <a:path w="3011804" h="2814955">
                  <a:moveTo>
                    <a:pt x="0" y="1110929"/>
                  </a:moveTo>
                  <a:lnTo>
                    <a:pt x="19326" y="1110929"/>
                  </a:lnTo>
                </a:path>
                <a:path w="3011804" h="2814955">
                  <a:moveTo>
                    <a:pt x="0" y="833197"/>
                  </a:moveTo>
                  <a:lnTo>
                    <a:pt x="19326" y="833197"/>
                  </a:lnTo>
                </a:path>
                <a:path w="3011804" h="2814955">
                  <a:moveTo>
                    <a:pt x="0" y="555464"/>
                  </a:moveTo>
                  <a:lnTo>
                    <a:pt x="19326" y="555464"/>
                  </a:lnTo>
                </a:path>
                <a:path w="3011804" h="2814955">
                  <a:moveTo>
                    <a:pt x="0" y="277732"/>
                  </a:moveTo>
                  <a:lnTo>
                    <a:pt x="19326" y="277732"/>
                  </a:lnTo>
                </a:path>
                <a:path w="3011804" h="2814955">
                  <a:moveTo>
                    <a:pt x="0" y="0"/>
                  </a:moveTo>
                  <a:lnTo>
                    <a:pt x="19326" y="0"/>
                  </a:lnTo>
                </a:path>
                <a:path w="3011804" h="2814955">
                  <a:moveTo>
                    <a:pt x="19326" y="2776607"/>
                  </a:moveTo>
                  <a:lnTo>
                    <a:pt x="3011391" y="2776607"/>
                  </a:lnTo>
                </a:path>
                <a:path w="3011804" h="2814955">
                  <a:moveTo>
                    <a:pt x="19326" y="2776607"/>
                  </a:moveTo>
                  <a:lnTo>
                    <a:pt x="19326" y="2814545"/>
                  </a:lnTo>
                </a:path>
                <a:path w="3011804" h="2814955">
                  <a:moveTo>
                    <a:pt x="767342" y="2776607"/>
                  </a:moveTo>
                  <a:lnTo>
                    <a:pt x="767342" y="2814545"/>
                  </a:lnTo>
                </a:path>
                <a:path w="3011804" h="2814955">
                  <a:moveTo>
                    <a:pt x="1515359" y="2776607"/>
                  </a:moveTo>
                  <a:lnTo>
                    <a:pt x="1515359" y="2814545"/>
                  </a:lnTo>
                </a:path>
                <a:path w="3011804" h="2814955">
                  <a:moveTo>
                    <a:pt x="2263375" y="2776607"/>
                  </a:moveTo>
                  <a:lnTo>
                    <a:pt x="2263375" y="2814545"/>
                  </a:lnTo>
                </a:path>
                <a:path w="3011804" h="2814955">
                  <a:moveTo>
                    <a:pt x="3011391" y="2776607"/>
                  </a:moveTo>
                  <a:lnTo>
                    <a:pt x="3011391" y="2814545"/>
                  </a:lnTo>
                </a:path>
              </a:pathLst>
            </a:custGeom>
            <a:ln w="3175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487320" y="15417008"/>
              <a:ext cx="103505" cy="161290"/>
            </a:xfrm>
            <a:custGeom>
              <a:avLst/>
              <a:gdLst/>
              <a:ahLst/>
              <a:cxnLst/>
              <a:rect l="l" t="t" r="r" b="b"/>
              <a:pathLst>
                <a:path w="103504" h="161290">
                  <a:moveTo>
                    <a:pt x="103075" y="1610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141" name="object 141"/>
          <p:cNvSpPr txBox="1"/>
          <p:nvPr/>
        </p:nvSpPr>
        <p:spPr>
          <a:xfrm>
            <a:off x="10954951" y="27548195"/>
            <a:ext cx="893137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20" dirty="0">
                <a:latin typeface="Calibri Light" panose="020F0302020204030204"/>
                <a:cs typeface="Calibri Light" panose="020F0302020204030204"/>
              </a:rPr>
              <a:t>85.9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2541430" y="31932234"/>
            <a:ext cx="89718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11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8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4219281" y="32510153"/>
            <a:ext cx="720444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2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0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5590436" y="32305978"/>
            <a:ext cx="720444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0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11" dirty="0">
                <a:latin typeface="Calibri Light" panose="020F0302020204030204"/>
                <a:cs typeface="Calibri Light" panose="020F0302020204030204"/>
              </a:rPr>
              <a:t>3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0408595" y="33044846"/>
            <a:ext cx="91740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spc="11" dirty="0">
                <a:latin typeface="Calibri" panose="020F0502020204030204"/>
                <a:cs typeface="Calibri" panose="020F0502020204030204"/>
              </a:rPr>
              <a:t>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0344464" y="32454763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10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0344464" y="31864937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20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0344464" y="31275234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30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0344464" y="30685156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40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0344464" y="29505246"/>
            <a:ext cx="155153" cy="767110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60</a:t>
            </a:r>
            <a:endParaRPr sz="955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85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85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17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955" dirty="0">
                <a:latin typeface="Calibri" panose="020F0502020204030204"/>
                <a:cs typeface="Calibri" panose="020F0502020204030204"/>
              </a:rPr>
              <a:t>50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0344464" y="28915421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70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10344464" y="28325719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80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0344464" y="27735637"/>
            <a:ext cx="155153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dirty="0">
                <a:latin typeface="Calibri" panose="020F0502020204030204"/>
                <a:cs typeface="Calibri" panose="020F0502020204030204"/>
              </a:rPr>
              <a:t>90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0280336" y="27145809"/>
            <a:ext cx="221257" cy="178423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955" spc="11" dirty="0">
                <a:latin typeface="Calibri" panose="020F0502020204030204"/>
                <a:cs typeface="Calibri" panose="020F0502020204030204"/>
              </a:rPr>
              <a:t>100</a:t>
            </a:r>
            <a:endParaRPr sz="9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21091" y="33283870"/>
            <a:ext cx="156502" cy="335247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2020" b="1" spc="-11" dirty="0">
                <a:latin typeface="Calibri" panose="020F0502020204030204"/>
                <a:cs typeface="Calibri" panose="020F0502020204030204"/>
              </a:rPr>
              <a:t>0</a:t>
            </a:r>
            <a:endParaRPr sz="202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910739" y="33283870"/>
            <a:ext cx="156502" cy="335247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2020" b="1" spc="-11" dirty="0">
                <a:latin typeface="Calibri" panose="020F0502020204030204"/>
                <a:cs typeface="Calibri" panose="020F0502020204030204"/>
              </a:rPr>
              <a:t>1</a:t>
            </a:r>
            <a:endParaRPr sz="202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4500253" y="33283870"/>
            <a:ext cx="156502" cy="335247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2020" b="1" spc="-11" dirty="0">
                <a:latin typeface="Calibri" panose="020F0502020204030204"/>
                <a:cs typeface="Calibri" panose="020F0502020204030204"/>
              </a:rPr>
              <a:t>2</a:t>
            </a:r>
            <a:endParaRPr sz="202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6025387" y="33283872"/>
            <a:ext cx="281973" cy="335247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2020" b="1" spc="-20" dirty="0">
                <a:latin typeface="Calibri" panose="020F0502020204030204"/>
                <a:cs typeface="Calibri" panose="020F0502020204030204"/>
              </a:rPr>
              <a:t>≥3</a:t>
            </a:r>
            <a:endParaRPr sz="202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89695" y="26563964"/>
            <a:ext cx="4533129" cy="580186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3610" b="1" dirty="0">
                <a:latin typeface="Calibri" panose="020F0502020204030204"/>
                <a:cs typeface="Calibri" panose="020F0502020204030204"/>
              </a:rPr>
              <a:t>N</a:t>
            </a:r>
            <a:r>
              <a:rPr sz="2865" b="1" dirty="0">
                <a:latin typeface="Calibri" panose="020F0502020204030204"/>
                <a:cs typeface="Calibri" panose="020F0502020204030204"/>
              </a:rPr>
              <a:t>UMBER</a:t>
            </a:r>
            <a:r>
              <a:rPr sz="2865" b="1" spc="96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spc="-11" dirty="0">
                <a:latin typeface="Calibri" panose="020F0502020204030204"/>
                <a:cs typeface="Calibri" panose="020F0502020204030204"/>
              </a:rPr>
              <a:t>OF</a:t>
            </a:r>
            <a:r>
              <a:rPr sz="2865" b="1" spc="107" dirty="0">
                <a:latin typeface="Calibri" panose="020F0502020204030204"/>
                <a:cs typeface="Calibri" panose="020F0502020204030204"/>
              </a:rPr>
              <a:t> </a:t>
            </a:r>
            <a:r>
              <a:rPr sz="3610" b="1" dirty="0">
                <a:latin typeface="Calibri" panose="020F0502020204030204"/>
                <a:cs typeface="Calibri" panose="020F0502020204030204"/>
              </a:rPr>
              <a:t>P</a:t>
            </a:r>
            <a:r>
              <a:rPr sz="2865" b="1" dirty="0">
                <a:latin typeface="Calibri" panose="020F0502020204030204"/>
                <a:cs typeface="Calibri" panose="020F0502020204030204"/>
              </a:rPr>
              <a:t>REVIOUS</a:t>
            </a:r>
            <a:r>
              <a:rPr sz="2865" b="1" spc="96" dirty="0">
                <a:latin typeface="Calibri" panose="020F0502020204030204"/>
                <a:cs typeface="Calibri" panose="020F0502020204030204"/>
              </a:rPr>
              <a:t> </a:t>
            </a:r>
            <a:r>
              <a:rPr sz="3610" b="1" spc="-20" dirty="0">
                <a:latin typeface="Calibri" panose="020F0502020204030204"/>
                <a:cs typeface="Calibri" panose="020F0502020204030204"/>
              </a:rPr>
              <a:t>VTP</a:t>
            </a:r>
            <a:endParaRPr sz="361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17198838" y="29669105"/>
            <a:ext cx="167292" cy="611164"/>
            <a:chOff x="8082154" y="13943165"/>
            <a:chExt cx="78740" cy="287655"/>
          </a:xfrm>
        </p:grpSpPr>
        <p:sp>
          <p:nvSpPr>
            <p:cNvPr id="161" name="object 161"/>
            <p:cNvSpPr/>
            <p:nvPr/>
          </p:nvSpPr>
          <p:spPr>
            <a:xfrm>
              <a:off x="8082154" y="13943165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F66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82154" y="14151465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17446102" y="29429714"/>
            <a:ext cx="182137" cy="923119"/>
          </a:xfrm>
          <a:prstGeom prst="rect">
            <a:avLst/>
          </a:prstGeom>
        </p:spPr>
        <p:txBody>
          <a:bodyPr vert="horz" wrap="square" lIns="0" tIns="113329" rIns="0" bIns="0" rtlCol="0">
            <a:spAutoFit/>
          </a:bodyPr>
          <a:lstStyle/>
          <a:p>
            <a:pPr>
              <a:spcBef>
                <a:spcPts val="890"/>
              </a:spcBef>
            </a:pPr>
            <a:r>
              <a:rPr sz="2335" spc="20" dirty="0">
                <a:latin typeface="Calibri Light" panose="020F0302020204030204"/>
                <a:cs typeface="Calibri Light" panose="020F0302020204030204"/>
              </a:rPr>
              <a:t>0</a:t>
            </a:r>
            <a:endParaRPr sz="2335">
              <a:latin typeface="Calibri Light" panose="020F0302020204030204"/>
              <a:cs typeface="Calibri Light" panose="020F0302020204030204"/>
            </a:endParaRPr>
          </a:p>
          <a:p>
            <a:pPr>
              <a:spcBef>
                <a:spcPts val="695"/>
              </a:spcBef>
            </a:pPr>
            <a:r>
              <a:rPr sz="2335" spc="20" dirty="0">
                <a:latin typeface="Calibri Light" panose="020F0302020204030204"/>
                <a:cs typeface="Calibri Light" panose="020F0302020204030204"/>
              </a:rPr>
              <a:t>1</a:t>
            </a:r>
            <a:endParaRPr sz="2335">
              <a:latin typeface="Calibri Light" panose="020F0302020204030204"/>
              <a:cs typeface="Calibri Light" panose="020F0302020204030204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17198838" y="30555750"/>
            <a:ext cx="167292" cy="612510"/>
            <a:chOff x="8082154" y="14360480"/>
            <a:chExt cx="78740" cy="288290"/>
          </a:xfrm>
        </p:grpSpPr>
        <p:sp>
          <p:nvSpPr>
            <p:cNvPr id="165" name="object 165"/>
            <p:cNvSpPr/>
            <p:nvPr/>
          </p:nvSpPr>
          <p:spPr>
            <a:xfrm>
              <a:off x="8082154" y="1436048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082154" y="14569495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17446102" y="30316988"/>
            <a:ext cx="334587" cy="923119"/>
          </a:xfrm>
          <a:prstGeom prst="rect">
            <a:avLst/>
          </a:prstGeom>
        </p:spPr>
        <p:txBody>
          <a:bodyPr vert="horz" wrap="square" lIns="0" tIns="113329" rIns="0" bIns="0" rtlCol="0">
            <a:spAutoFit/>
          </a:bodyPr>
          <a:lstStyle/>
          <a:p>
            <a:pPr>
              <a:spcBef>
                <a:spcPts val="890"/>
              </a:spcBef>
            </a:pPr>
            <a:r>
              <a:rPr sz="2335" spc="20" dirty="0">
                <a:latin typeface="Calibri Light" panose="020F0302020204030204"/>
                <a:cs typeface="Calibri Light" panose="020F0302020204030204"/>
              </a:rPr>
              <a:t>2</a:t>
            </a:r>
            <a:endParaRPr sz="2335">
              <a:latin typeface="Calibri Light" panose="020F0302020204030204"/>
              <a:cs typeface="Calibri Light" panose="020F0302020204030204"/>
            </a:endParaRPr>
          </a:p>
          <a:p>
            <a:pPr>
              <a:spcBef>
                <a:spcPts val="695"/>
              </a:spcBef>
            </a:pPr>
            <a:r>
              <a:rPr sz="2335" spc="20" dirty="0">
                <a:latin typeface="Calibri Light" panose="020F0302020204030204"/>
                <a:cs typeface="Calibri Light" panose="020F0302020204030204"/>
              </a:rPr>
              <a:t>≥3</a:t>
            </a:r>
            <a:endParaRPr sz="2335">
              <a:latin typeface="Calibri Light" panose="020F0302020204030204"/>
              <a:cs typeface="Calibri Light" panose="020F0302020204030204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2400609" y="28181739"/>
            <a:ext cx="4654554" cy="4654554"/>
            <a:chOff x="1117100" y="13243109"/>
            <a:chExt cx="2190750" cy="2190750"/>
          </a:xfrm>
        </p:grpSpPr>
        <p:sp>
          <p:nvSpPr>
            <p:cNvPr id="169" name="object 169"/>
            <p:cNvSpPr/>
            <p:nvPr/>
          </p:nvSpPr>
          <p:spPr>
            <a:xfrm>
              <a:off x="1160618" y="13243109"/>
              <a:ext cx="2147570" cy="2190750"/>
            </a:xfrm>
            <a:custGeom>
              <a:avLst/>
              <a:gdLst/>
              <a:ahLst/>
              <a:cxnLst/>
              <a:rect l="l" t="t" r="r" b="b"/>
              <a:pathLst>
                <a:path w="2147570" h="2190750">
                  <a:moveTo>
                    <a:pt x="1051815" y="0"/>
                  </a:moveTo>
                  <a:lnTo>
                    <a:pt x="1051815" y="1095300"/>
                  </a:lnTo>
                  <a:lnTo>
                    <a:pt x="0" y="1400890"/>
                  </a:lnTo>
                  <a:lnTo>
                    <a:pt x="14561" y="1447186"/>
                  </a:lnTo>
                  <a:lnTo>
                    <a:pt x="31022" y="1492469"/>
                  </a:lnTo>
                  <a:lnTo>
                    <a:pt x="49330" y="1536701"/>
                  </a:lnTo>
                  <a:lnTo>
                    <a:pt x="69433" y="1579841"/>
                  </a:lnTo>
                  <a:lnTo>
                    <a:pt x="91279" y="1621851"/>
                  </a:lnTo>
                  <a:lnTo>
                    <a:pt x="114817" y="1662692"/>
                  </a:lnTo>
                  <a:lnTo>
                    <a:pt x="139994" y="1702325"/>
                  </a:lnTo>
                  <a:lnTo>
                    <a:pt x="166758" y="1740711"/>
                  </a:lnTo>
                  <a:lnTo>
                    <a:pt x="195057" y="1777810"/>
                  </a:lnTo>
                  <a:lnTo>
                    <a:pt x="224840" y="1813584"/>
                  </a:lnTo>
                  <a:lnTo>
                    <a:pt x="256053" y="1847994"/>
                  </a:lnTo>
                  <a:lnTo>
                    <a:pt x="288645" y="1881000"/>
                  </a:lnTo>
                  <a:lnTo>
                    <a:pt x="322565" y="1912564"/>
                  </a:lnTo>
                  <a:lnTo>
                    <a:pt x="357759" y="1942646"/>
                  </a:lnTo>
                  <a:lnTo>
                    <a:pt x="394177" y="1971207"/>
                  </a:lnTo>
                  <a:lnTo>
                    <a:pt x="431765" y="1998209"/>
                  </a:lnTo>
                  <a:lnTo>
                    <a:pt x="470473" y="2023612"/>
                  </a:lnTo>
                  <a:lnTo>
                    <a:pt x="510247" y="2047377"/>
                  </a:lnTo>
                  <a:lnTo>
                    <a:pt x="551036" y="2069466"/>
                  </a:lnTo>
                  <a:lnTo>
                    <a:pt x="592788" y="2089839"/>
                  </a:lnTo>
                  <a:lnTo>
                    <a:pt x="635450" y="2108456"/>
                  </a:lnTo>
                  <a:lnTo>
                    <a:pt x="678972" y="2125280"/>
                  </a:lnTo>
                  <a:lnTo>
                    <a:pt x="723300" y="2140271"/>
                  </a:lnTo>
                  <a:lnTo>
                    <a:pt x="768383" y="2153390"/>
                  </a:lnTo>
                  <a:lnTo>
                    <a:pt x="814168" y="2164597"/>
                  </a:lnTo>
                  <a:lnTo>
                    <a:pt x="860605" y="2173855"/>
                  </a:lnTo>
                  <a:lnTo>
                    <a:pt x="907639" y="2181123"/>
                  </a:lnTo>
                  <a:lnTo>
                    <a:pt x="955221" y="2186363"/>
                  </a:lnTo>
                  <a:lnTo>
                    <a:pt x="1003297" y="2189535"/>
                  </a:lnTo>
                  <a:lnTo>
                    <a:pt x="1051815" y="2190601"/>
                  </a:lnTo>
                  <a:lnTo>
                    <a:pt x="1100604" y="2189534"/>
                  </a:lnTo>
                  <a:lnTo>
                    <a:pt x="1148846" y="2186362"/>
                  </a:lnTo>
                  <a:lnTo>
                    <a:pt x="1196498" y="2181130"/>
                  </a:lnTo>
                  <a:lnTo>
                    <a:pt x="1243513" y="2173882"/>
                  </a:lnTo>
                  <a:lnTo>
                    <a:pt x="1289849" y="2164663"/>
                  </a:lnTo>
                  <a:lnTo>
                    <a:pt x="1335460" y="2153518"/>
                  </a:lnTo>
                  <a:lnTo>
                    <a:pt x="1380302" y="2140490"/>
                  </a:lnTo>
                  <a:lnTo>
                    <a:pt x="1424331" y="2125625"/>
                  </a:lnTo>
                  <a:lnTo>
                    <a:pt x="1467501" y="2108966"/>
                  </a:lnTo>
                  <a:lnTo>
                    <a:pt x="1509769" y="2090559"/>
                  </a:lnTo>
                  <a:lnTo>
                    <a:pt x="1551090" y="2070448"/>
                  </a:lnTo>
                  <a:lnTo>
                    <a:pt x="1591418" y="2048678"/>
                  </a:lnTo>
                  <a:lnTo>
                    <a:pt x="1630711" y="2025292"/>
                  </a:lnTo>
                  <a:lnTo>
                    <a:pt x="1668923" y="2000337"/>
                  </a:lnTo>
                  <a:lnTo>
                    <a:pt x="1706010" y="1973855"/>
                  </a:lnTo>
                  <a:lnTo>
                    <a:pt x="1741927" y="1945891"/>
                  </a:lnTo>
                  <a:lnTo>
                    <a:pt x="1776629" y="1916491"/>
                  </a:lnTo>
                  <a:lnTo>
                    <a:pt x="1810073" y="1885699"/>
                  </a:lnTo>
                  <a:lnTo>
                    <a:pt x="1842213" y="1853558"/>
                  </a:lnTo>
                  <a:lnTo>
                    <a:pt x="1873006" y="1820114"/>
                  </a:lnTo>
                  <a:lnTo>
                    <a:pt x="1902406" y="1785412"/>
                  </a:lnTo>
                  <a:lnTo>
                    <a:pt x="1930370" y="1749495"/>
                  </a:lnTo>
                  <a:lnTo>
                    <a:pt x="1956851" y="1712408"/>
                  </a:lnTo>
                  <a:lnTo>
                    <a:pt x="1981807" y="1674196"/>
                  </a:lnTo>
                  <a:lnTo>
                    <a:pt x="2005193" y="1634904"/>
                  </a:lnTo>
                  <a:lnTo>
                    <a:pt x="2026963" y="1594575"/>
                  </a:lnTo>
                  <a:lnTo>
                    <a:pt x="2047074" y="1553254"/>
                  </a:lnTo>
                  <a:lnTo>
                    <a:pt x="2065481" y="1510986"/>
                  </a:lnTo>
                  <a:lnTo>
                    <a:pt x="2082140" y="1467816"/>
                  </a:lnTo>
                  <a:lnTo>
                    <a:pt x="2097005" y="1423788"/>
                  </a:lnTo>
                  <a:lnTo>
                    <a:pt x="2110033" y="1378945"/>
                  </a:lnTo>
                  <a:lnTo>
                    <a:pt x="2121178" y="1333334"/>
                  </a:lnTo>
                  <a:lnTo>
                    <a:pt x="2130397" y="1286999"/>
                  </a:lnTo>
                  <a:lnTo>
                    <a:pt x="2137645" y="1239983"/>
                  </a:lnTo>
                  <a:lnTo>
                    <a:pt x="2142877" y="1192332"/>
                  </a:lnTo>
                  <a:lnTo>
                    <a:pt x="2146049" y="1144089"/>
                  </a:lnTo>
                  <a:lnTo>
                    <a:pt x="2147116" y="1095300"/>
                  </a:lnTo>
                  <a:lnTo>
                    <a:pt x="2146049" y="1046512"/>
                  </a:lnTo>
                  <a:lnTo>
                    <a:pt x="2142877" y="998269"/>
                  </a:lnTo>
                  <a:lnTo>
                    <a:pt x="2137645" y="950618"/>
                  </a:lnTo>
                  <a:lnTo>
                    <a:pt x="2130397" y="903602"/>
                  </a:lnTo>
                  <a:lnTo>
                    <a:pt x="2121178" y="857267"/>
                  </a:lnTo>
                  <a:lnTo>
                    <a:pt x="2110033" y="811655"/>
                  </a:lnTo>
                  <a:lnTo>
                    <a:pt x="2097005" y="766813"/>
                  </a:lnTo>
                  <a:lnTo>
                    <a:pt x="2082140" y="722785"/>
                  </a:lnTo>
                  <a:lnTo>
                    <a:pt x="2065481" y="679615"/>
                  </a:lnTo>
                  <a:lnTo>
                    <a:pt x="2047074" y="637347"/>
                  </a:lnTo>
                  <a:lnTo>
                    <a:pt x="2026963" y="596026"/>
                  </a:lnTo>
                  <a:lnTo>
                    <a:pt x="2005193" y="555697"/>
                  </a:lnTo>
                  <a:lnTo>
                    <a:pt x="1981807" y="516405"/>
                  </a:lnTo>
                  <a:lnTo>
                    <a:pt x="1956851" y="478193"/>
                  </a:lnTo>
                  <a:lnTo>
                    <a:pt x="1930370" y="441106"/>
                  </a:lnTo>
                  <a:lnTo>
                    <a:pt x="1902406" y="405189"/>
                  </a:lnTo>
                  <a:lnTo>
                    <a:pt x="1873006" y="370487"/>
                  </a:lnTo>
                  <a:lnTo>
                    <a:pt x="1842213" y="337043"/>
                  </a:lnTo>
                  <a:lnTo>
                    <a:pt x="1810073" y="304902"/>
                  </a:lnTo>
                  <a:lnTo>
                    <a:pt x="1776629" y="274110"/>
                  </a:lnTo>
                  <a:lnTo>
                    <a:pt x="1741927" y="244710"/>
                  </a:lnTo>
                  <a:lnTo>
                    <a:pt x="1706010" y="216746"/>
                  </a:lnTo>
                  <a:lnTo>
                    <a:pt x="1668923" y="190264"/>
                  </a:lnTo>
                  <a:lnTo>
                    <a:pt x="1630711" y="165308"/>
                  </a:lnTo>
                  <a:lnTo>
                    <a:pt x="1591418" y="141923"/>
                  </a:lnTo>
                  <a:lnTo>
                    <a:pt x="1551090" y="120152"/>
                  </a:lnTo>
                  <a:lnTo>
                    <a:pt x="1509769" y="100042"/>
                  </a:lnTo>
                  <a:lnTo>
                    <a:pt x="1467501" y="81635"/>
                  </a:lnTo>
                  <a:lnTo>
                    <a:pt x="1424331" y="64976"/>
                  </a:lnTo>
                  <a:lnTo>
                    <a:pt x="1380302" y="50111"/>
                  </a:lnTo>
                  <a:lnTo>
                    <a:pt x="1335460" y="37083"/>
                  </a:lnTo>
                  <a:lnTo>
                    <a:pt x="1289849" y="25938"/>
                  </a:lnTo>
                  <a:lnTo>
                    <a:pt x="1243513" y="16719"/>
                  </a:lnTo>
                  <a:lnTo>
                    <a:pt x="1196498" y="9471"/>
                  </a:lnTo>
                  <a:lnTo>
                    <a:pt x="1148846" y="4239"/>
                  </a:lnTo>
                  <a:lnTo>
                    <a:pt x="1100604" y="1067"/>
                  </a:lnTo>
                  <a:lnTo>
                    <a:pt x="1051815" y="0"/>
                  </a:lnTo>
                  <a:close/>
                </a:path>
              </a:pathLst>
            </a:custGeom>
            <a:solidFill>
              <a:srgbClr val="FF66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17100" y="13243109"/>
              <a:ext cx="1095375" cy="1401445"/>
            </a:xfrm>
            <a:custGeom>
              <a:avLst/>
              <a:gdLst/>
              <a:ahLst/>
              <a:cxnLst/>
              <a:rect l="l" t="t" r="r" b="b"/>
              <a:pathLst>
                <a:path w="1095375" h="1401444">
                  <a:moveTo>
                    <a:pt x="1095332" y="0"/>
                  </a:moveTo>
                  <a:lnTo>
                    <a:pt x="1043700" y="1216"/>
                  </a:lnTo>
                  <a:lnTo>
                    <a:pt x="992232" y="4858"/>
                  </a:lnTo>
                  <a:lnTo>
                    <a:pt x="941017" y="10916"/>
                  </a:lnTo>
                  <a:lnTo>
                    <a:pt x="890139" y="19379"/>
                  </a:lnTo>
                  <a:lnTo>
                    <a:pt x="839686" y="30239"/>
                  </a:lnTo>
                  <a:lnTo>
                    <a:pt x="789743" y="43485"/>
                  </a:lnTo>
                  <a:lnTo>
                    <a:pt x="743191" y="58120"/>
                  </a:lnTo>
                  <a:lnTo>
                    <a:pt x="697751" y="74624"/>
                  </a:lnTo>
                  <a:lnTo>
                    <a:pt x="653453" y="92941"/>
                  </a:lnTo>
                  <a:lnTo>
                    <a:pt x="610327" y="113017"/>
                  </a:lnTo>
                  <a:lnTo>
                    <a:pt x="568405" y="134796"/>
                  </a:lnTo>
                  <a:lnTo>
                    <a:pt x="527715" y="158224"/>
                  </a:lnTo>
                  <a:lnTo>
                    <a:pt x="488289" y="183244"/>
                  </a:lnTo>
                  <a:lnTo>
                    <a:pt x="450157" y="209801"/>
                  </a:lnTo>
                  <a:lnTo>
                    <a:pt x="413349" y="237842"/>
                  </a:lnTo>
                  <a:lnTo>
                    <a:pt x="377896" y="267309"/>
                  </a:lnTo>
                  <a:lnTo>
                    <a:pt x="343828" y="298149"/>
                  </a:lnTo>
                  <a:lnTo>
                    <a:pt x="311175" y="330306"/>
                  </a:lnTo>
                  <a:lnTo>
                    <a:pt x="279967" y="363725"/>
                  </a:lnTo>
                  <a:lnTo>
                    <a:pt x="250235" y="398350"/>
                  </a:lnTo>
                  <a:lnTo>
                    <a:pt x="222010" y="434127"/>
                  </a:lnTo>
                  <a:lnTo>
                    <a:pt x="195321" y="471000"/>
                  </a:lnTo>
                  <a:lnTo>
                    <a:pt x="170199" y="508915"/>
                  </a:lnTo>
                  <a:lnTo>
                    <a:pt x="146674" y="547815"/>
                  </a:lnTo>
                  <a:lnTo>
                    <a:pt x="124777" y="587647"/>
                  </a:lnTo>
                  <a:lnTo>
                    <a:pt x="104537" y="628353"/>
                  </a:lnTo>
                  <a:lnTo>
                    <a:pt x="85986" y="669881"/>
                  </a:lnTo>
                  <a:lnTo>
                    <a:pt x="69153" y="712174"/>
                  </a:lnTo>
                  <a:lnTo>
                    <a:pt x="54070" y="755177"/>
                  </a:lnTo>
                  <a:lnTo>
                    <a:pt x="40765" y="798835"/>
                  </a:lnTo>
                  <a:lnTo>
                    <a:pt x="29270" y="843092"/>
                  </a:lnTo>
                  <a:lnTo>
                    <a:pt x="19615" y="887895"/>
                  </a:lnTo>
                  <a:lnTo>
                    <a:pt x="11830" y="933187"/>
                  </a:lnTo>
                  <a:lnTo>
                    <a:pt x="5946" y="978913"/>
                  </a:lnTo>
                  <a:lnTo>
                    <a:pt x="1992" y="1025018"/>
                  </a:lnTo>
                  <a:lnTo>
                    <a:pt x="0" y="1071447"/>
                  </a:lnTo>
                  <a:lnTo>
                    <a:pt x="0" y="1118146"/>
                  </a:lnTo>
                  <a:lnTo>
                    <a:pt x="2021" y="1165057"/>
                  </a:lnTo>
                  <a:lnTo>
                    <a:pt x="6094" y="1212127"/>
                  </a:lnTo>
                  <a:lnTo>
                    <a:pt x="12250" y="1259301"/>
                  </a:lnTo>
                  <a:lnTo>
                    <a:pt x="20519" y="1306523"/>
                  </a:lnTo>
                  <a:lnTo>
                    <a:pt x="30931" y="1353737"/>
                  </a:lnTo>
                  <a:lnTo>
                    <a:pt x="43517" y="1400890"/>
                  </a:lnTo>
                  <a:lnTo>
                    <a:pt x="1095332" y="1095300"/>
                  </a:lnTo>
                  <a:lnTo>
                    <a:pt x="1095332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5470213" y="30509878"/>
            <a:ext cx="89718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70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5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3303031" y="29508544"/>
            <a:ext cx="897183" cy="455153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2765" spc="-11" dirty="0">
                <a:latin typeface="Calibri Light" panose="020F0302020204030204"/>
                <a:cs typeface="Calibri Light" panose="020F0302020204030204"/>
              </a:rPr>
              <a:t>29</a:t>
            </a:r>
            <a:r>
              <a:rPr sz="27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2765" spc="-20" dirty="0">
                <a:latin typeface="Calibri Light" panose="020F0302020204030204"/>
                <a:cs typeface="Calibri Light" panose="020F0302020204030204"/>
              </a:rPr>
              <a:t>5</a:t>
            </a:r>
            <a:r>
              <a:rPr sz="2765" spc="11" dirty="0">
                <a:latin typeface="Calibri Light" panose="020F0302020204030204"/>
                <a:cs typeface="Calibri Light" panose="020F0302020204030204"/>
              </a:rPr>
              <a:t>%</a:t>
            </a:r>
            <a:endParaRPr sz="276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683609" y="26507958"/>
            <a:ext cx="5851247" cy="1122178"/>
          </a:xfrm>
          <a:prstGeom prst="rect">
            <a:avLst/>
          </a:prstGeom>
        </p:spPr>
        <p:txBody>
          <a:bodyPr vert="horz" wrap="square" lIns="0" tIns="17537" rIns="0" bIns="0" rtlCol="0">
            <a:spAutoFit/>
          </a:bodyPr>
          <a:lstStyle/>
          <a:p>
            <a:pPr marL="179705" marR="10795" indent="-180975">
              <a:lnSpc>
                <a:spcPct val="101000"/>
              </a:lnSpc>
              <a:spcBef>
                <a:spcPts val="140"/>
              </a:spcBef>
            </a:pPr>
            <a:r>
              <a:rPr sz="3610" b="1" spc="-85" dirty="0">
                <a:latin typeface="Calibri" panose="020F0502020204030204"/>
                <a:cs typeface="Calibri" panose="020F0502020204030204"/>
              </a:rPr>
              <a:t>F</a:t>
            </a:r>
            <a:r>
              <a:rPr sz="2865" b="1" spc="-85" dirty="0">
                <a:latin typeface="Calibri" panose="020F0502020204030204"/>
                <a:cs typeface="Calibri" panose="020F0502020204030204"/>
              </a:rPr>
              <a:t>AMILY</a:t>
            </a:r>
            <a:r>
              <a:rPr sz="2865" b="1" spc="181" dirty="0">
                <a:latin typeface="Calibri" panose="020F0502020204030204"/>
                <a:cs typeface="Calibri" panose="020F0502020204030204"/>
              </a:rPr>
              <a:t> </a:t>
            </a:r>
            <a:r>
              <a:rPr sz="3610" b="1" spc="-11" dirty="0">
                <a:latin typeface="Calibri" panose="020F0502020204030204"/>
                <a:cs typeface="Calibri" panose="020F0502020204030204"/>
              </a:rPr>
              <a:t>P</a:t>
            </a:r>
            <a:r>
              <a:rPr sz="2865" b="1" spc="-11" dirty="0">
                <a:latin typeface="Calibri" panose="020F0502020204030204"/>
                <a:cs typeface="Calibri" panose="020F0502020204030204"/>
              </a:rPr>
              <a:t>LANNING</a:t>
            </a:r>
            <a:r>
              <a:rPr sz="2865" b="1" spc="172" dirty="0">
                <a:latin typeface="Calibri" panose="020F0502020204030204"/>
                <a:cs typeface="Calibri" panose="020F0502020204030204"/>
              </a:rPr>
              <a:t> </a:t>
            </a:r>
            <a:r>
              <a:rPr sz="3610" b="1" spc="-76" dirty="0">
                <a:latin typeface="Calibri" panose="020F0502020204030204"/>
                <a:cs typeface="Calibri" panose="020F0502020204030204"/>
              </a:rPr>
              <a:t>C</a:t>
            </a:r>
            <a:r>
              <a:rPr sz="2865" b="1" spc="-76" dirty="0">
                <a:latin typeface="Calibri" panose="020F0502020204030204"/>
                <a:cs typeface="Calibri" panose="020F0502020204030204"/>
              </a:rPr>
              <a:t>ONSULTATION</a:t>
            </a:r>
            <a:r>
              <a:rPr sz="2865" b="1" spc="204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dirty="0">
                <a:latin typeface="Calibri" panose="020F0502020204030204"/>
                <a:cs typeface="Calibri" panose="020F0502020204030204"/>
              </a:rPr>
              <a:t>IN </a:t>
            </a:r>
            <a:r>
              <a:rPr sz="2865" b="1" spc="-616" dirty="0">
                <a:latin typeface="Calibri" panose="020F0502020204030204"/>
                <a:cs typeface="Calibri" panose="020F0502020204030204"/>
              </a:rPr>
              <a:t> </a:t>
            </a:r>
            <a:r>
              <a:rPr sz="2865" b="1" spc="-11" dirty="0">
                <a:latin typeface="Calibri" panose="020F0502020204030204"/>
                <a:cs typeface="Calibri" panose="020F0502020204030204"/>
              </a:rPr>
              <a:t>THE</a:t>
            </a:r>
            <a:r>
              <a:rPr sz="2865" b="1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3610" b="1" spc="-11" dirty="0">
                <a:latin typeface="Calibri" panose="020F0502020204030204"/>
                <a:cs typeface="Calibri" panose="020F0502020204030204"/>
              </a:rPr>
              <a:t>12</a:t>
            </a:r>
            <a:r>
              <a:rPr sz="361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610" b="1" spc="-11" dirty="0">
                <a:latin typeface="Calibri" panose="020F0502020204030204"/>
                <a:cs typeface="Calibri" panose="020F0502020204030204"/>
              </a:rPr>
              <a:t>M</a:t>
            </a:r>
            <a:r>
              <a:rPr sz="2865" b="1" spc="-11" dirty="0">
                <a:latin typeface="Calibri" panose="020F0502020204030204"/>
                <a:cs typeface="Calibri" panose="020F0502020204030204"/>
              </a:rPr>
              <a:t>ONTHS</a:t>
            </a:r>
            <a:r>
              <a:rPr sz="2865" b="1" spc="139" dirty="0">
                <a:latin typeface="Calibri" panose="020F0502020204030204"/>
                <a:cs typeface="Calibri" panose="020F0502020204030204"/>
              </a:rPr>
              <a:t> </a:t>
            </a:r>
            <a:r>
              <a:rPr sz="3610" b="1" spc="-11" dirty="0">
                <a:latin typeface="Calibri" panose="020F0502020204030204"/>
                <a:cs typeface="Calibri" panose="020F0502020204030204"/>
              </a:rPr>
              <a:t>P</a:t>
            </a:r>
            <a:r>
              <a:rPr sz="2865" b="1" spc="-11" dirty="0">
                <a:latin typeface="Calibri" panose="020F0502020204030204"/>
                <a:cs typeface="Calibri" panose="020F0502020204030204"/>
              </a:rPr>
              <a:t>RECEDING</a:t>
            </a:r>
            <a:r>
              <a:rPr sz="2865" b="1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3610" b="1" spc="-20" dirty="0">
                <a:latin typeface="Calibri" panose="020F0502020204030204"/>
                <a:cs typeface="Calibri" panose="020F0502020204030204"/>
              </a:rPr>
              <a:t>VTP</a:t>
            </a:r>
            <a:endParaRPr sz="361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74" name="object 174"/>
          <p:cNvGrpSpPr/>
          <p:nvPr/>
        </p:nvGrpSpPr>
        <p:grpSpPr>
          <a:xfrm>
            <a:off x="8332413" y="30202919"/>
            <a:ext cx="167292" cy="612510"/>
            <a:chOff x="3909011" y="14194414"/>
            <a:chExt cx="78740" cy="288290"/>
          </a:xfrm>
        </p:grpSpPr>
        <p:sp>
          <p:nvSpPr>
            <p:cNvPr id="175" name="object 175"/>
            <p:cNvSpPr/>
            <p:nvPr/>
          </p:nvSpPr>
          <p:spPr>
            <a:xfrm>
              <a:off x="3909011" y="14194414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FF6699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909011" y="14403429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40">
                  <a:moveTo>
                    <a:pt x="78738" y="0"/>
                  </a:moveTo>
                  <a:lnTo>
                    <a:pt x="0" y="0"/>
                  </a:lnTo>
                  <a:lnTo>
                    <a:pt x="0" y="78738"/>
                  </a:lnTo>
                  <a:lnTo>
                    <a:pt x="78738" y="78738"/>
                  </a:lnTo>
                  <a:lnTo>
                    <a:pt x="78738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177" name="object 177"/>
          <p:cNvSpPr txBox="1"/>
          <p:nvPr/>
        </p:nvSpPr>
        <p:spPr>
          <a:xfrm>
            <a:off x="8578791" y="29965173"/>
            <a:ext cx="438474" cy="891379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R="10795">
              <a:lnSpc>
                <a:spcPct val="125000"/>
              </a:lnSpc>
              <a:spcBef>
                <a:spcPts val="205"/>
              </a:spcBef>
            </a:pPr>
            <a:r>
              <a:rPr sz="2335" spc="31" dirty="0">
                <a:latin typeface="Calibri Light" panose="020F0302020204030204"/>
                <a:cs typeface="Calibri Light" panose="020F0302020204030204"/>
              </a:rPr>
              <a:t>No </a:t>
            </a:r>
            <a:r>
              <a:rPr sz="2335" spc="-5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Yes</a:t>
            </a:r>
            <a:endParaRPr sz="2335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27175" y="33966964"/>
            <a:ext cx="806792" cy="1077966"/>
          </a:xfrm>
          <a:custGeom>
            <a:avLst/>
            <a:gdLst/>
            <a:ahLst/>
            <a:cxnLst/>
            <a:rect l="l" t="t" r="r" b="b"/>
            <a:pathLst>
              <a:path w="379730" h="507365">
                <a:moveTo>
                  <a:pt x="379376" y="0"/>
                </a:moveTo>
                <a:lnTo>
                  <a:pt x="0" y="0"/>
                </a:lnTo>
                <a:lnTo>
                  <a:pt x="0" y="506789"/>
                </a:lnTo>
                <a:lnTo>
                  <a:pt x="379376" y="506789"/>
                </a:lnTo>
                <a:lnTo>
                  <a:pt x="37937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79" name="object 179"/>
          <p:cNvSpPr txBox="1"/>
          <p:nvPr/>
        </p:nvSpPr>
        <p:spPr>
          <a:xfrm>
            <a:off x="898607" y="40159777"/>
            <a:ext cx="28927045" cy="1309473"/>
          </a:xfrm>
          <a:prstGeom prst="rect">
            <a:avLst/>
          </a:prstGeom>
          <a:ln w="5726">
            <a:solidFill>
              <a:srgbClr val="7E7E7E"/>
            </a:solidFill>
          </a:ln>
        </p:spPr>
        <p:txBody>
          <a:bodyPr vert="horz" wrap="square" lIns="0" tIns="219912" rIns="0" bIns="0" rtlCol="0">
            <a:spAutoFit/>
          </a:bodyPr>
          <a:lstStyle/>
          <a:p>
            <a:pPr marL="222885" marR="203835">
              <a:lnSpc>
                <a:spcPct val="102000"/>
              </a:lnSpc>
              <a:spcBef>
                <a:spcPts val="1730"/>
              </a:spcBef>
            </a:pPr>
            <a:r>
              <a:rPr sz="2335" spc="11" dirty="0">
                <a:latin typeface="Calibri Light" panose="020F0302020204030204"/>
                <a:cs typeface="Calibri Light" panose="020F0302020204030204"/>
              </a:rPr>
              <a:t>Comissão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Regional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da</a:t>
            </a:r>
            <a:r>
              <a:rPr sz="2335" spc="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Saúde da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-11" dirty="0">
                <a:latin typeface="Calibri Light" panose="020F0302020204030204"/>
                <a:cs typeface="Calibri Light" panose="020F0302020204030204"/>
              </a:rPr>
              <a:t>Mulher,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da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Criança,</a:t>
            </a:r>
            <a:r>
              <a:rPr sz="2335" spc="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do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Adolescente</a:t>
            </a:r>
            <a:r>
              <a:rPr sz="2335" spc="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da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Região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Norte.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Planeamento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Familiar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Interrupção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Voluntária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da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Gravidez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(IVG)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-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Estratégias/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Sugestões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para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uma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boa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prática..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Administração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Regional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de</a:t>
            </a:r>
            <a:r>
              <a:rPr sz="2335" spc="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Saúde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do 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Norte,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Circular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Informativa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nº</a:t>
            </a:r>
            <a:r>
              <a:rPr sz="2335" spc="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02/2011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|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Abortamento seguro: orientação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técnica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de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políticas para sistemas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de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saúde.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Organização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Mundial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de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Saúde,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2ª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edição,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2013 |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Relatório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dos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registos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das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interrupções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da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gravidez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-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Dados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de </a:t>
            </a:r>
            <a:r>
              <a:rPr sz="2335" spc="3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2014.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Direção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Geral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de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Saúde,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2015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|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Lei</a:t>
            </a:r>
            <a:r>
              <a:rPr sz="233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n.º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16/2007,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Diário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da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República,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1ª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série</a:t>
            </a:r>
            <a:r>
              <a:rPr sz="233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45" dirty="0">
                <a:latin typeface="Calibri Light" panose="020F0302020204030204"/>
                <a:cs typeface="Calibri Light" panose="020F0302020204030204"/>
              </a:rPr>
              <a:t>—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Nº 75</a:t>
            </a:r>
            <a:r>
              <a:rPr sz="23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45" dirty="0">
                <a:latin typeface="Calibri Light" panose="020F0302020204030204"/>
                <a:cs typeface="Calibri Light" panose="020F0302020204030204"/>
              </a:rPr>
              <a:t>—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17</a:t>
            </a:r>
            <a:r>
              <a:rPr sz="233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de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 Abril</a:t>
            </a:r>
            <a:r>
              <a:rPr sz="2335" spc="-11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2335" spc="20" dirty="0">
                <a:latin typeface="Calibri Light" panose="020F0302020204030204"/>
                <a:cs typeface="Calibri Light" panose="020F0302020204030204"/>
              </a:rPr>
              <a:t>de </a:t>
            </a:r>
            <a:r>
              <a:rPr sz="2335" spc="11" dirty="0">
                <a:latin typeface="Calibri Light" panose="020F0302020204030204"/>
                <a:cs typeface="Calibri Light" panose="020F0302020204030204"/>
              </a:rPr>
              <a:t>2007.</a:t>
            </a:r>
            <a:endParaRPr sz="2335">
              <a:latin typeface="Calibri Light" panose="020F0302020204030204"/>
              <a:cs typeface="Calibri Light" panose="020F0302020204030204"/>
            </a:endParaRPr>
          </a:p>
        </p:txBody>
      </p:sp>
      <p:pic>
        <p:nvPicPr>
          <p:cNvPr id="180" name="object 18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532267" y="668438"/>
            <a:ext cx="5335730" cy="2755737"/>
          </a:xfrm>
          <a:prstGeom prst="rect">
            <a:avLst/>
          </a:prstGeom>
        </p:spPr>
      </p:pic>
      <p:sp>
        <p:nvSpPr>
          <p:cNvPr id="181" name="bg object 16"/>
          <p:cNvSpPr/>
          <p:nvPr/>
        </p:nvSpPr>
        <p:spPr>
          <a:xfrm>
            <a:off x="19150060" y="32347276"/>
            <a:ext cx="2765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60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82" name="bg object 17"/>
          <p:cNvSpPr/>
          <p:nvPr/>
        </p:nvSpPr>
        <p:spPr>
          <a:xfrm>
            <a:off x="19974348" y="32347276"/>
            <a:ext cx="547754" cy="0"/>
          </a:xfrm>
          <a:custGeom>
            <a:avLst/>
            <a:gdLst/>
            <a:ahLst/>
            <a:cxnLst/>
            <a:rect l="l" t="t" r="r" b="b"/>
            <a:pathLst>
              <a:path w="257809">
                <a:moveTo>
                  <a:pt x="0" y="0"/>
                </a:moveTo>
                <a:lnTo>
                  <a:pt x="257689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83" name="bg object 18"/>
          <p:cNvSpPr/>
          <p:nvPr/>
        </p:nvSpPr>
        <p:spPr>
          <a:xfrm>
            <a:off x="21070864" y="32347276"/>
            <a:ext cx="549103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405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84" name="bg object 19"/>
          <p:cNvSpPr/>
          <p:nvPr/>
        </p:nvSpPr>
        <p:spPr>
          <a:xfrm>
            <a:off x="22168899" y="32347276"/>
            <a:ext cx="547754" cy="0"/>
          </a:xfrm>
          <a:custGeom>
            <a:avLst/>
            <a:gdLst/>
            <a:ahLst/>
            <a:cxnLst/>
            <a:rect l="l" t="t" r="r" b="b"/>
            <a:pathLst>
              <a:path w="257809">
                <a:moveTo>
                  <a:pt x="0" y="0"/>
                </a:moveTo>
                <a:lnTo>
                  <a:pt x="257689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85" name="bg object 20"/>
          <p:cNvSpPr/>
          <p:nvPr/>
        </p:nvSpPr>
        <p:spPr>
          <a:xfrm>
            <a:off x="23265417" y="32347276"/>
            <a:ext cx="2468935" cy="0"/>
          </a:xfrm>
          <a:custGeom>
            <a:avLst/>
            <a:gdLst/>
            <a:ahLst/>
            <a:cxnLst/>
            <a:rect l="l" t="t" r="r" b="b"/>
            <a:pathLst>
              <a:path w="1162050">
                <a:moveTo>
                  <a:pt x="0" y="0"/>
                </a:moveTo>
                <a:lnTo>
                  <a:pt x="1161751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86" name="bg object 21"/>
          <p:cNvSpPr/>
          <p:nvPr/>
        </p:nvSpPr>
        <p:spPr>
          <a:xfrm>
            <a:off x="19150060" y="31550366"/>
            <a:ext cx="2765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60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87" name="bg object 22"/>
          <p:cNvSpPr/>
          <p:nvPr/>
        </p:nvSpPr>
        <p:spPr>
          <a:xfrm>
            <a:off x="19974348" y="31550366"/>
            <a:ext cx="547754" cy="0"/>
          </a:xfrm>
          <a:custGeom>
            <a:avLst/>
            <a:gdLst/>
            <a:ahLst/>
            <a:cxnLst/>
            <a:rect l="l" t="t" r="r" b="b"/>
            <a:pathLst>
              <a:path w="257809">
                <a:moveTo>
                  <a:pt x="0" y="0"/>
                </a:moveTo>
                <a:lnTo>
                  <a:pt x="257689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88" name="bg object 23"/>
          <p:cNvSpPr/>
          <p:nvPr/>
        </p:nvSpPr>
        <p:spPr>
          <a:xfrm>
            <a:off x="21070864" y="31550366"/>
            <a:ext cx="549103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405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89" name="bg object 24"/>
          <p:cNvSpPr/>
          <p:nvPr/>
        </p:nvSpPr>
        <p:spPr>
          <a:xfrm>
            <a:off x="22168896" y="31550366"/>
            <a:ext cx="3565795" cy="0"/>
          </a:xfrm>
          <a:custGeom>
            <a:avLst/>
            <a:gdLst/>
            <a:ahLst/>
            <a:cxnLst/>
            <a:rect l="l" t="t" r="r" b="b"/>
            <a:pathLst>
              <a:path w="1678304">
                <a:moveTo>
                  <a:pt x="0" y="0"/>
                </a:moveTo>
                <a:lnTo>
                  <a:pt x="1677846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90" name="bg object 25"/>
          <p:cNvSpPr/>
          <p:nvPr/>
        </p:nvSpPr>
        <p:spPr>
          <a:xfrm>
            <a:off x="19150060" y="30754973"/>
            <a:ext cx="2765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60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91" name="bg object 26"/>
          <p:cNvSpPr/>
          <p:nvPr/>
        </p:nvSpPr>
        <p:spPr>
          <a:xfrm>
            <a:off x="19974348" y="30754973"/>
            <a:ext cx="547754" cy="0"/>
          </a:xfrm>
          <a:custGeom>
            <a:avLst/>
            <a:gdLst/>
            <a:ahLst/>
            <a:cxnLst/>
            <a:rect l="l" t="t" r="r" b="b"/>
            <a:pathLst>
              <a:path w="257809">
                <a:moveTo>
                  <a:pt x="0" y="0"/>
                </a:moveTo>
                <a:lnTo>
                  <a:pt x="257689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92" name="bg object 27"/>
          <p:cNvSpPr/>
          <p:nvPr/>
        </p:nvSpPr>
        <p:spPr>
          <a:xfrm>
            <a:off x="21070864" y="30754973"/>
            <a:ext cx="549103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405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93" name="bg object 28"/>
          <p:cNvSpPr/>
          <p:nvPr/>
        </p:nvSpPr>
        <p:spPr>
          <a:xfrm>
            <a:off x="22168896" y="30754973"/>
            <a:ext cx="3565795" cy="0"/>
          </a:xfrm>
          <a:custGeom>
            <a:avLst/>
            <a:gdLst/>
            <a:ahLst/>
            <a:cxnLst/>
            <a:rect l="l" t="t" r="r" b="b"/>
            <a:pathLst>
              <a:path w="1678304">
                <a:moveTo>
                  <a:pt x="0" y="0"/>
                </a:moveTo>
                <a:lnTo>
                  <a:pt x="1677846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94" name="bg object 29"/>
          <p:cNvSpPr/>
          <p:nvPr/>
        </p:nvSpPr>
        <p:spPr>
          <a:xfrm>
            <a:off x="19150060" y="29958052"/>
            <a:ext cx="2765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60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95" name="bg object 30"/>
          <p:cNvSpPr/>
          <p:nvPr/>
        </p:nvSpPr>
        <p:spPr>
          <a:xfrm>
            <a:off x="19974348" y="29958052"/>
            <a:ext cx="547754" cy="0"/>
          </a:xfrm>
          <a:custGeom>
            <a:avLst/>
            <a:gdLst/>
            <a:ahLst/>
            <a:cxnLst/>
            <a:rect l="l" t="t" r="r" b="b"/>
            <a:pathLst>
              <a:path w="257809">
                <a:moveTo>
                  <a:pt x="0" y="0"/>
                </a:moveTo>
                <a:lnTo>
                  <a:pt x="257689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96" name="bg object 31"/>
          <p:cNvSpPr/>
          <p:nvPr/>
        </p:nvSpPr>
        <p:spPr>
          <a:xfrm>
            <a:off x="21070864" y="29958052"/>
            <a:ext cx="549103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405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97" name="bg object 32"/>
          <p:cNvSpPr/>
          <p:nvPr/>
        </p:nvSpPr>
        <p:spPr>
          <a:xfrm>
            <a:off x="22168896" y="29958052"/>
            <a:ext cx="3565795" cy="0"/>
          </a:xfrm>
          <a:custGeom>
            <a:avLst/>
            <a:gdLst/>
            <a:ahLst/>
            <a:cxnLst/>
            <a:rect l="l" t="t" r="r" b="b"/>
            <a:pathLst>
              <a:path w="1678304">
                <a:moveTo>
                  <a:pt x="0" y="0"/>
                </a:moveTo>
                <a:lnTo>
                  <a:pt x="1677846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98" name="bg object 33"/>
          <p:cNvSpPr/>
          <p:nvPr/>
        </p:nvSpPr>
        <p:spPr>
          <a:xfrm>
            <a:off x="19150060" y="29162667"/>
            <a:ext cx="2765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60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99" name="bg object 34"/>
          <p:cNvSpPr/>
          <p:nvPr/>
        </p:nvSpPr>
        <p:spPr>
          <a:xfrm>
            <a:off x="19974348" y="29162667"/>
            <a:ext cx="547754" cy="0"/>
          </a:xfrm>
          <a:custGeom>
            <a:avLst/>
            <a:gdLst/>
            <a:ahLst/>
            <a:cxnLst/>
            <a:rect l="l" t="t" r="r" b="b"/>
            <a:pathLst>
              <a:path w="257809">
                <a:moveTo>
                  <a:pt x="0" y="0"/>
                </a:moveTo>
                <a:lnTo>
                  <a:pt x="257689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00" name="bg object 35"/>
          <p:cNvSpPr/>
          <p:nvPr/>
        </p:nvSpPr>
        <p:spPr>
          <a:xfrm>
            <a:off x="21070864" y="29162667"/>
            <a:ext cx="549103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405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01" name="bg object 36"/>
          <p:cNvSpPr/>
          <p:nvPr/>
        </p:nvSpPr>
        <p:spPr>
          <a:xfrm>
            <a:off x="22168896" y="29162667"/>
            <a:ext cx="3565795" cy="0"/>
          </a:xfrm>
          <a:custGeom>
            <a:avLst/>
            <a:gdLst/>
            <a:ahLst/>
            <a:cxnLst/>
            <a:rect l="l" t="t" r="r" b="b"/>
            <a:pathLst>
              <a:path w="1678304">
                <a:moveTo>
                  <a:pt x="0" y="0"/>
                </a:moveTo>
                <a:lnTo>
                  <a:pt x="1677846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02" name="bg object 37"/>
          <p:cNvSpPr/>
          <p:nvPr/>
        </p:nvSpPr>
        <p:spPr>
          <a:xfrm>
            <a:off x="19150056" y="28365752"/>
            <a:ext cx="2470286" cy="0"/>
          </a:xfrm>
          <a:custGeom>
            <a:avLst/>
            <a:gdLst/>
            <a:ahLst/>
            <a:cxnLst/>
            <a:rect l="l" t="t" r="r" b="b"/>
            <a:pathLst>
              <a:path w="1162684">
                <a:moveTo>
                  <a:pt x="0" y="0"/>
                </a:moveTo>
                <a:lnTo>
                  <a:pt x="1162467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03" name="bg object 38"/>
          <p:cNvSpPr/>
          <p:nvPr/>
        </p:nvSpPr>
        <p:spPr>
          <a:xfrm>
            <a:off x="22168896" y="28365752"/>
            <a:ext cx="3565795" cy="0"/>
          </a:xfrm>
          <a:custGeom>
            <a:avLst/>
            <a:gdLst/>
            <a:ahLst/>
            <a:cxnLst/>
            <a:rect l="l" t="t" r="r" b="b"/>
            <a:pathLst>
              <a:path w="1678304">
                <a:moveTo>
                  <a:pt x="0" y="0"/>
                </a:moveTo>
                <a:lnTo>
                  <a:pt x="1677846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04" name="bg object 39"/>
          <p:cNvSpPr/>
          <p:nvPr/>
        </p:nvSpPr>
        <p:spPr>
          <a:xfrm>
            <a:off x="19150057" y="27570358"/>
            <a:ext cx="6583833" cy="0"/>
          </a:xfrm>
          <a:custGeom>
            <a:avLst/>
            <a:gdLst/>
            <a:ahLst/>
            <a:cxnLst/>
            <a:rect l="l" t="t" r="r" b="b"/>
            <a:pathLst>
              <a:path w="3098800">
                <a:moveTo>
                  <a:pt x="0" y="0"/>
                </a:moveTo>
                <a:lnTo>
                  <a:pt x="3098719" y="0"/>
                </a:lnTo>
              </a:path>
            </a:pathLst>
          </a:custGeom>
          <a:ln w="31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05" name="bg object 40"/>
          <p:cNvSpPr/>
          <p:nvPr/>
        </p:nvSpPr>
        <p:spPr>
          <a:xfrm>
            <a:off x="19425331" y="28510234"/>
            <a:ext cx="549103" cy="4632968"/>
          </a:xfrm>
          <a:custGeom>
            <a:avLst/>
            <a:gdLst/>
            <a:ahLst/>
            <a:cxnLst/>
            <a:rect l="l" t="t" r="r" b="b"/>
            <a:pathLst>
              <a:path w="258445" h="2180590">
                <a:moveTo>
                  <a:pt x="258405" y="0"/>
                </a:moveTo>
                <a:lnTo>
                  <a:pt x="0" y="0"/>
                </a:lnTo>
                <a:lnTo>
                  <a:pt x="0" y="2180342"/>
                </a:lnTo>
                <a:lnTo>
                  <a:pt x="258405" y="2180342"/>
                </a:lnTo>
                <a:lnTo>
                  <a:pt x="258405" y="0"/>
                </a:lnTo>
                <a:close/>
              </a:path>
            </a:pathLst>
          </a:custGeom>
          <a:solidFill>
            <a:srgbClr val="FF6699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06" name="bg object 41"/>
          <p:cNvSpPr/>
          <p:nvPr/>
        </p:nvSpPr>
        <p:spPr>
          <a:xfrm>
            <a:off x="20521846" y="28382483"/>
            <a:ext cx="549103" cy="4761136"/>
          </a:xfrm>
          <a:custGeom>
            <a:avLst/>
            <a:gdLst/>
            <a:ahLst/>
            <a:cxnLst/>
            <a:rect l="l" t="t" r="r" b="b"/>
            <a:pathLst>
              <a:path w="258445" h="2240915">
                <a:moveTo>
                  <a:pt x="258405" y="0"/>
                </a:moveTo>
                <a:lnTo>
                  <a:pt x="0" y="0"/>
                </a:lnTo>
                <a:lnTo>
                  <a:pt x="0" y="2240469"/>
                </a:lnTo>
                <a:lnTo>
                  <a:pt x="258405" y="2240469"/>
                </a:lnTo>
                <a:lnTo>
                  <a:pt x="258405" y="0"/>
                </a:lnTo>
                <a:close/>
              </a:path>
            </a:pathLst>
          </a:custGeom>
          <a:solidFill>
            <a:srgbClr val="CC0066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07" name="bg object 42"/>
          <p:cNvSpPr/>
          <p:nvPr/>
        </p:nvSpPr>
        <p:spPr>
          <a:xfrm>
            <a:off x="21619885" y="28111773"/>
            <a:ext cx="549103" cy="5030967"/>
          </a:xfrm>
          <a:custGeom>
            <a:avLst/>
            <a:gdLst/>
            <a:ahLst/>
            <a:cxnLst/>
            <a:rect l="l" t="t" r="r" b="b"/>
            <a:pathLst>
              <a:path w="258445" h="2367915">
                <a:moveTo>
                  <a:pt x="258405" y="0"/>
                </a:moveTo>
                <a:lnTo>
                  <a:pt x="0" y="0"/>
                </a:lnTo>
                <a:lnTo>
                  <a:pt x="0" y="2367882"/>
                </a:lnTo>
                <a:lnTo>
                  <a:pt x="258405" y="2367882"/>
                </a:lnTo>
                <a:lnTo>
                  <a:pt x="258405" y="0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08" name="bg object 43"/>
          <p:cNvSpPr/>
          <p:nvPr/>
        </p:nvSpPr>
        <p:spPr>
          <a:xfrm>
            <a:off x="22716400" y="32330550"/>
            <a:ext cx="549103" cy="812184"/>
          </a:xfrm>
          <a:custGeom>
            <a:avLst/>
            <a:gdLst/>
            <a:ahLst/>
            <a:cxnLst/>
            <a:rect l="l" t="t" r="r" b="b"/>
            <a:pathLst>
              <a:path w="258445" h="382269">
                <a:moveTo>
                  <a:pt x="258405" y="0"/>
                </a:moveTo>
                <a:lnTo>
                  <a:pt x="0" y="0"/>
                </a:lnTo>
                <a:lnTo>
                  <a:pt x="0" y="382239"/>
                </a:lnTo>
                <a:lnTo>
                  <a:pt x="258405" y="382239"/>
                </a:lnTo>
                <a:lnTo>
                  <a:pt x="258405" y="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09" name="bg object 44"/>
          <p:cNvSpPr/>
          <p:nvPr/>
        </p:nvSpPr>
        <p:spPr>
          <a:xfrm>
            <a:off x="23814440" y="33063598"/>
            <a:ext cx="549103" cy="79601"/>
          </a:xfrm>
          <a:custGeom>
            <a:avLst/>
            <a:gdLst/>
            <a:ahLst/>
            <a:cxnLst/>
            <a:rect l="l" t="t" r="r" b="b"/>
            <a:pathLst>
              <a:path w="258445" h="37465">
                <a:moveTo>
                  <a:pt x="258405" y="0"/>
                </a:moveTo>
                <a:lnTo>
                  <a:pt x="0" y="0"/>
                </a:lnTo>
                <a:lnTo>
                  <a:pt x="0" y="37221"/>
                </a:lnTo>
                <a:lnTo>
                  <a:pt x="258405" y="37221"/>
                </a:lnTo>
                <a:lnTo>
                  <a:pt x="2584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10" name="bg object 45"/>
          <p:cNvSpPr/>
          <p:nvPr/>
        </p:nvSpPr>
        <p:spPr>
          <a:xfrm>
            <a:off x="24910955" y="32522175"/>
            <a:ext cx="549103" cy="620608"/>
          </a:xfrm>
          <a:custGeom>
            <a:avLst/>
            <a:gdLst/>
            <a:ahLst/>
            <a:cxnLst/>
            <a:rect l="l" t="t" r="r" b="b"/>
            <a:pathLst>
              <a:path w="258445" h="292100">
                <a:moveTo>
                  <a:pt x="258405" y="0"/>
                </a:moveTo>
                <a:lnTo>
                  <a:pt x="0" y="0"/>
                </a:lnTo>
                <a:lnTo>
                  <a:pt x="0" y="292048"/>
                </a:lnTo>
                <a:lnTo>
                  <a:pt x="258405" y="292048"/>
                </a:lnTo>
                <a:lnTo>
                  <a:pt x="258405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11" name="bg object 46"/>
          <p:cNvSpPr/>
          <p:nvPr/>
        </p:nvSpPr>
        <p:spPr>
          <a:xfrm>
            <a:off x="19110518" y="27570355"/>
            <a:ext cx="6624308" cy="5621894"/>
          </a:xfrm>
          <a:custGeom>
            <a:avLst/>
            <a:gdLst/>
            <a:ahLst/>
            <a:cxnLst/>
            <a:rect l="l" t="t" r="r" b="b"/>
            <a:pathLst>
              <a:path w="3117850" h="2646044">
                <a:moveTo>
                  <a:pt x="18610" y="2622709"/>
                </a:moveTo>
                <a:lnTo>
                  <a:pt x="18610" y="0"/>
                </a:lnTo>
              </a:path>
              <a:path w="3117850" h="2646044">
                <a:moveTo>
                  <a:pt x="0" y="2622709"/>
                </a:moveTo>
                <a:lnTo>
                  <a:pt x="18610" y="2622709"/>
                </a:lnTo>
              </a:path>
              <a:path w="3117850" h="2646044">
                <a:moveTo>
                  <a:pt x="0" y="2248343"/>
                </a:moveTo>
                <a:lnTo>
                  <a:pt x="18610" y="2248343"/>
                </a:lnTo>
              </a:path>
              <a:path w="3117850" h="2646044">
                <a:moveTo>
                  <a:pt x="0" y="1873261"/>
                </a:moveTo>
                <a:lnTo>
                  <a:pt x="18610" y="1873261"/>
                </a:lnTo>
              </a:path>
              <a:path w="3117850" h="2646044">
                <a:moveTo>
                  <a:pt x="0" y="1498895"/>
                </a:moveTo>
                <a:lnTo>
                  <a:pt x="18610" y="1498895"/>
                </a:lnTo>
              </a:path>
              <a:path w="3117850" h="2646044">
                <a:moveTo>
                  <a:pt x="0" y="1123813"/>
                </a:moveTo>
                <a:lnTo>
                  <a:pt x="18610" y="1123813"/>
                </a:lnTo>
              </a:path>
              <a:path w="3117850" h="2646044">
                <a:moveTo>
                  <a:pt x="0" y="749447"/>
                </a:moveTo>
                <a:lnTo>
                  <a:pt x="18610" y="749447"/>
                </a:lnTo>
              </a:path>
              <a:path w="3117850" h="2646044">
                <a:moveTo>
                  <a:pt x="0" y="374366"/>
                </a:moveTo>
                <a:lnTo>
                  <a:pt x="18610" y="374366"/>
                </a:lnTo>
              </a:path>
              <a:path w="3117850" h="2646044">
                <a:moveTo>
                  <a:pt x="0" y="0"/>
                </a:moveTo>
                <a:lnTo>
                  <a:pt x="18610" y="0"/>
                </a:lnTo>
              </a:path>
              <a:path w="3117850" h="2646044">
                <a:moveTo>
                  <a:pt x="18610" y="2622709"/>
                </a:moveTo>
                <a:lnTo>
                  <a:pt x="3117330" y="2622709"/>
                </a:lnTo>
              </a:path>
              <a:path w="3117850" h="2646044">
                <a:moveTo>
                  <a:pt x="18610" y="2622709"/>
                </a:moveTo>
                <a:lnTo>
                  <a:pt x="18610" y="2645615"/>
                </a:lnTo>
              </a:path>
              <a:path w="3117850" h="2646044">
                <a:moveTo>
                  <a:pt x="535422" y="2622709"/>
                </a:moveTo>
                <a:lnTo>
                  <a:pt x="535422" y="2645615"/>
                </a:lnTo>
              </a:path>
              <a:path w="3117850" h="2646044">
                <a:moveTo>
                  <a:pt x="1051517" y="2622709"/>
                </a:moveTo>
                <a:lnTo>
                  <a:pt x="1051517" y="2645615"/>
                </a:lnTo>
              </a:path>
              <a:path w="3117850" h="2646044">
                <a:moveTo>
                  <a:pt x="1568328" y="2622709"/>
                </a:moveTo>
                <a:lnTo>
                  <a:pt x="1568328" y="2645615"/>
                </a:lnTo>
              </a:path>
              <a:path w="3117850" h="2646044">
                <a:moveTo>
                  <a:pt x="2084424" y="2622709"/>
                </a:moveTo>
                <a:lnTo>
                  <a:pt x="2084424" y="2645615"/>
                </a:lnTo>
              </a:path>
              <a:path w="3117850" h="2646044">
                <a:moveTo>
                  <a:pt x="2601235" y="2622709"/>
                </a:moveTo>
                <a:lnTo>
                  <a:pt x="2601235" y="2645615"/>
                </a:lnTo>
              </a:path>
              <a:path w="3117850" h="2646044">
                <a:moveTo>
                  <a:pt x="3117330" y="2622709"/>
                </a:moveTo>
                <a:lnTo>
                  <a:pt x="3117330" y="2645615"/>
                </a:lnTo>
              </a:path>
            </a:pathLst>
          </a:custGeom>
          <a:ln w="3175">
            <a:solidFill>
              <a:srgbClr val="888888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12" name="bg object 47"/>
          <p:cNvSpPr/>
          <p:nvPr/>
        </p:nvSpPr>
        <p:spPr>
          <a:xfrm>
            <a:off x="22991669" y="32259076"/>
            <a:ext cx="63410" cy="71505"/>
          </a:xfrm>
          <a:custGeom>
            <a:avLst/>
            <a:gdLst/>
            <a:ahLst/>
            <a:cxnLst/>
            <a:rect l="l" t="t" r="r" b="b"/>
            <a:pathLst>
              <a:path w="29845" h="33655">
                <a:moveTo>
                  <a:pt x="0" y="33642"/>
                </a:moveTo>
                <a:lnTo>
                  <a:pt x="2934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g object 16"/>
          <p:cNvSpPr/>
          <p:nvPr/>
        </p:nvSpPr>
        <p:spPr>
          <a:xfrm>
            <a:off x="22582169" y="9213972"/>
            <a:ext cx="177709" cy="4150817"/>
          </a:xfrm>
          <a:custGeom>
            <a:avLst/>
            <a:gdLst/>
            <a:ahLst/>
            <a:cxnLst/>
            <a:rect l="l" t="t" r="r" b="b"/>
            <a:pathLst>
              <a:path w="44450" h="1038225">
                <a:moveTo>
                  <a:pt x="21916" y="1012444"/>
                </a:moveTo>
                <a:lnTo>
                  <a:pt x="16764" y="999328"/>
                </a:lnTo>
                <a:lnTo>
                  <a:pt x="16764" y="0"/>
                </a:lnTo>
                <a:lnTo>
                  <a:pt x="25908" y="0"/>
                </a:lnTo>
                <a:lnTo>
                  <a:pt x="27391" y="997113"/>
                </a:lnTo>
                <a:lnTo>
                  <a:pt x="21916" y="1012444"/>
                </a:lnTo>
                <a:close/>
              </a:path>
              <a:path w="44450" h="1038225">
                <a:moveTo>
                  <a:pt x="16764" y="1022168"/>
                </a:moveTo>
                <a:lnTo>
                  <a:pt x="1524" y="982980"/>
                </a:lnTo>
                <a:lnTo>
                  <a:pt x="0" y="979932"/>
                </a:lnTo>
                <a:lnTo>
                  <a:pt x="3048" y="976884"/>
                </a:lnTo>
                <a:lnTo>
                  <a:pt x="6096" y="975360"/>
                </a:lnTo>
                <a:lnTo>
                  <a:pt x="9144" y="976884"/>
                </a:lnTo>
                <a:lnTo>
                  <a:pt x="9144" y="979932"/>
                </a:lnTo>
                <a:lnTo>
                  <a:pt x="16764" y="999328"/>
                </a:lnTo>
                <a:lnTo>
                  <a:pt x="16764" y="1022168"/>
                </a:lnTo>
                <a:close/>
              </a:path>
              <a:path w="44450" h="1038225">
                <a:moveTo>
                  <a:pt x="27813" y="1024128"/>
                </a:moveTo>
                <a:lnTo>
                  <a:pt x="27432" y="1024128"/>
                </a:lnTo>
                <a:lnTo>
                  <a:pt x="27391" y="997113"/>
                </a:lnTo>
                <a:lnTo>
                  <a:pt x="33528" y="979932"/>
                </a:lnTo>
                <a:lnTo>
                  <a:pt x="35052" y="976884"/>
                </a:lnTo>
                <a:lnTo>
                  <a:pt x="38100" y="975360"/>
                </a:lnTo>
                <a:lnTo>
                  <a:pt x="41148" y="976884"/>
                </a:lnTo>
                <a:lnTo>
                  <a:pt x="44196" y="979932"/>
                </a:lnTo>
                <a:lnTo>
                  <a:pt x="42672" y="982980"/>
                </a:lnTo>
                <a:lnTo>
                  <a:pt x="27813" y="1024128"/>
                </a:lnTo>
                <a:close/>
              </a:path>
              <a:path w="44450" h="1038225">
                <a:moveTo>
                  <a:pt x="27429" y="1022604"/>
                </a:moveTo>
                <a:lnTo>
                  <a:pt x="25908" y="1022604"/>
                </a:lnTo>
                <a:lnTo>
                  <a:pt x="21916" y="1012444"/>
                </a:lnTo>
                <a:lnTo>
                  <a:pt x="27391" y="997113"/>
                </a:lnTo>
                <a:lnTo>
                  <a:pt x="27429" y="1022604"/>
                </a:lnTo>
                <a:close/>
              </a:path>
              <a:path w="44450" h="1038225">
                <a:moveTo>
                  <a:pt x="22860" y="1037844"/>
                </a:moveTo>
                <a:lnTo>
                  <a:pt x="16764" y="1022168"/>
                </a:lnTo>
                <a:lnTo>
                  <a:pt x="16764" y="999328"/>
                </a:lnTo>
                <a:lnTo>
                  <a:pt x="21916" y="1012444"/>
                </a:lnTo>
                <a:lnTo>
                  <a:pt x="18288" y="1022604"/>
                </a:lnTo>
                <a:lnTo>
                  <a:pt x="27429" y="1022604"/>
                </a:lnTo>
                <a:lnTo>
                  <a:pt x="27432" y="1024128"/>
                </a:lnTo>
                <a:lnTo>
                  <a:pt x="27813" y="1024128"/>
                </a:lnTo>
                <a:lnTo>
                  <a:pt x="22860" y="1037844"/>
                </a:lnTo>
                <a:close/>
              </a:path>
              <a:path w="44450" h="1038225">
                <a:moveTo>
                  <a:pt x="25908" y="1022604"/>
                </a:moveTo>
                <a:lnTo>
                  <a:pt x="18288" y="1022604"/>
                </a:lnTo>
                <a:lnTo>
                  <a:pt x="21916" y="1012444"/>
                </a:lnTo>
                <a:lnTo>
                  <a:pt x="25908" y="1022604"/>
                </a:lnTo>
                <a:close/>
              </a:path>
              <a:path w="44450" h="1038225">
                <a:moveTo>
                  <a:pt x="17525" y="1024128"/>
                </a:moveTo>
                <a:lnTo>
                  <a:pt x="16764" y="1024128"/>
                </a:lnTo>
                <a:lnTo>
                  <a:pt x="16764" y="1022168"/>
                </a:lnTo>
                <a:lnTo>
                  <a:pt x="17525" y="1024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52" name="bg object 17"/>
          <p:cNvSpPr/>
          <p:nvPr/>
        </p:nvSpPr>
        <p:spPr>
          <a:xfrm>
            <a:off x="10317074" y="25244491"/>
            <a:ext cx="9347589" cy="17085626"/>
          </a:xfrm>
          <a:custGeom>
            <a:avLst/>
            <a:gdLst/>
            <a:ahLst/>
            <a:cxnLst/>
            <a:rect l="l" t="t" r="r" b="b"/>
            <a:pathLst>
              <a:path w="2338070" h="4273550">
                <a:moveTo>
                  <a:pt x="2337816" y="4273296"/>
                </a:moveTo>
                <a:lnTo>
                  <a:pt x="0" y="4273296"/>
                </a:lnTo>
                <a:lnTo>
                  <a:pt x="0" y="0"/>
                </a:lnTo>
                <a:lnTo>
                  <a:pt x="2337816" y="0"/>
                </a:lnTo>
                <a:lnTo>
                  <a:pt x="2337816" y="4273296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53" name="bg object 18"/>
          <p:cNvSpPr/>
          <p:nvPr/>
        </p:nvSpPr>
        <p:spPr>
          <a:xfrm>
            <a:off x="10256149" y="25183573"/>
            <a:ext cx="9469449" cy="17207484"/>
          </a:xfrm>
          <a:custGeom>
            <a:avLst/>
            <a:gdLst/>
            <a:ahLst/>
            <a:cxnLst/>
            <a:rect l="l" t="t" r="r" b="b"/>
            <a:pathLst>
              <a:path w="2368550" h="4304030">
                <a:moveTo>
                  <a:pt x="2362200" y="4303776"/>
                </a:moveTo>
                <a:lnTo>
                  <a:pt x="7620" y="4303776"/>
                </a:lnTo>
                <a:lnTo>
                  <a:pt x="0" y="4297680"/>
                </a:lnTo>
                <a:lnTo>
                  <a:pt x="0" y="6096"/>
                </a:lnTo>
                <a:lnTo>
                  <a:pt x="7620" y="0"/>
                </a:lnTo>
                <a:lnTo>
                  <a:pt x="2362200" y="0"/>
                </a:lnTo>
                <a:lnTo>
                  <a:pt x="2368296" y="6096"/>
                </a:lnTo>
                <a:lnTo>
                  <a:pt x="2368296" y="15240"/>
                </a:lnTo>
                <a:lnTo>
                  <a:pt x="32004" y="15240"/>
                </a:lnTo>
                <a:lnTo>
                  <a:pt x="15240" y="30480"/>
                </a:lnTo>
                <a:lnTo>
                  <a:pt x="32004" y="30480"/>
                </a:lnTo>
                <a:lnTo>
                  <a:pt x="32004" y="4271772"/>
                </a:lnTo>
                <a:lnTo>
                  <a:pt x="15240" y="4271772"/>
                </a:lnTo>
                <a:lnTo>
                  <a:pt x="32004" y="4288536"/>
                </a:lnTo>
                <a:lnTo>
                  <a:pt x="2368296" y="4288536"/>
                </a:lnTo>
                <a:lnTo>
                  <a:pt x="2368296" y="4297680"/>
                </a:lnTo>
                <a:lnTo>
                  <a:pt x="2362200" y="4303776"/>
                </a:lnTo>
                <a:close/>
              </a:path>
              <a:path w="2368550" h="4304030">
                <a:moveTo>
                  <a:pt x="32004" y="30480"/>
                </a:moveTo>
                <a:lnTo>
                  <a:pt x="15240" y="30480"/>
                </a:lnTo>
                <a:lnTo>
                  <a:pt x="32004" y="15240"/>
                </a:lnTo>
                <a:lnTo>
                  <a:pt x="32004" y="30480"/>
                </a:lnTo>
                <a:close/>
              </a:path>
              <a:path w="2368550" h="4304030">
                <a:moveTo>
                  <a:pt x="2336292" y="30480"/>
                </a:moveTo>
                <a:lnTo>
                  <a:pt x="32004" y="30480"/>
                </a:lnTo>
                <a:lnTo>
                  <a:pt x="32004" y="15240"/>
                </a:lnTo>
                <a:lnTo>
                  <a:pt x="2336292" y="15240"/>
                </a:lnTo>
                <a:lnTo>
                  <a:pt x="2336292" y="30480"/>
                </a:lnTo>
                <a:close/>
              </a:path>
              <a:path w="2368550" h="4304030">
                <a:moveTo>
                  <a:pt x="2336292" y="4288536"/>
                </a:moveTo>
                <a:lnTo>
                  <a:pt x="2336292" y="15240"/>
                </a:lnTo>
                <a:lnTo>
                  <a:pt x="2353056" y="30480"/>
                </a:lnTo>
                <a:lnTo>
                  <a:pt x="2368296" y="30480"/>
                </a:lnTo>
                <a:lnTo>
                  <a:pt x="2368296" y="4271772"/>
                </a:lnTo>
                <a:lnTo>
                  <a:pt x="2353056" y="4271772"/>
                </a:lnTo>
                <a:lnTo>
                  <a:pt x="2336292" y="4288536"/>
                </a:lnTo>
                <a:close/>
              </a:path>
              <a:path w="2368550" h="4304030">
                <a:moveTo>
                  <a:pt x="2368296" y="30480"/>
                </a:moveTo>
                <a:lnTo>
                  <a:pt x="2353056" y="30480"/>
                </a:lnTo>
                <a:lnTo>
                  <a:pt x="2336292" y="15240"/>
                </a:lnTo>
                <a:lnTo>
                  <a:pt x="2368296" y="15240"/>
                </a:lnTo>
                <a:lnTo>
                  <a:pt x="2368296" y="30480"/>
                </a:lnTo>
                <a:close/>
              </a:path>
              <a:path w="2368550" h="4304030">
                <a:moveTo>
                  <a:pt x="32004" y="4288536"/>
                </a:moveTo>
                <a:lnTo>
                  <a:pt x="15240" y="4271772"/>
                </a:lnTo>
                <a:lnTo>
                  <a:pt x="32004" y="4271772"/>
                </a:lnTo>
                <a:lnTo>
                  <a:pt x="32004" y="4288536"/>
                </a:lnTo>
                <a:close/>
              </a:path>
              <a:path w="2368550" h="4304030">
                <a:moveTo>
                  <a:pt x="2336292" y="4288536"/>
                </a:moveTo>
                <a:lnTo>
                  <a:pt x="32004" y="4288536"/>
                </a:lnTo>
                <a:lnTo>
                  <a:pt x="32004" y="4271772"/>
                </a:lnTo>
                <a:lnTo>
                  <a:pt x="2336292" y="4271772"/>
                </a:lnTo>
                <a:lnTo>
                  <a:pt x="2336292" y="4288536"/>
                </a:lnTo>
                <a:close/>
              </a:path>
              <a:path w="2368550" h="4304030">
                <a:moveTo>
                  <a:pt x="2368296" y="4288536"/>
                </a:moveTo>
                <a:lnTo>
                  <a:pt x="2336292" y="4288536"/>
                </a:lnTo>
                <a:lnTo>
                  <a:pt x="2353056" y="4271772"/>
                </a:lnTo>
                <a:lnTo>
                  <a:pt x="2368296" y="4271772"/>
                </a:lnTo>
                <a:lnTo>
                  <a:pt x="2368296" y="4288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pic>
        <p:nvPicPr>
          <p:cNvPr id="54" name="bg object 1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8" y="1951189"/>
            <a:ext cx="30227080" cy="3978685"/>
          </a:xfrm>
          <a:prstGeom prst="rect">
            <a:avLst/>
          </a:prstGeom>
        </p:spPr>
      </p:pic>
      <p:sp>
        <p:nvSpPr>
          <p:cNvPr id="55" name="Holder 4"/>
          <p:cNvSpPr>
            <a:spLocks noGrp="1"/>
          </p:cNvSpPr>
          <p:nvPr>
            <p:ph type="ftr" sz="quarter" idx="5"/>
          </p:nvPr>
        </p:nvSpPr>
        <p:spPr>
          <a:xfrm>
            <a:off x="10312506" y="39785304"/>
            <a:ext cx="9675593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6" name="Holder 5"/>
          <p:cNvSpPr>
            <a:spLocks noGrp="1"/>
          </p:cNvSpPr>
          <p:nvPr>
            <p:ph type="dt" sz="half" idx="6"/>
          </p:nvPr>
        </p:nvSpPr>
        <p:spPr>
          <a:xfrm>
            <a:off x="1544001" y="39785304"/>
            <a:ext cx="6954330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7" name="Holder 6"/>
          <p:cNvSpPr>
            <a:spLocks noGrp="1"/>
          </p:cNvSpPr>
          <p:nvPr>
            <p:ph type="sldNum" sz="quarter" idx="7"/>
          </p:nvPr>
        </p:nvSpPr>
        <p:spPr>
          <a:xfrm>
            <a:off x="21802273" y="39785304"/>
            <a:ext cx="6954330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474330" y="1470813"/>
            <a:ext cx="27405546" cy="3338144"/>
          </a:xfrm>
          <a:prstGeom prst="rect">
            <a:avLst/>
          </a:prstGeom>
        </p:spPr>
        <p:txBody>
          <a:bodyPr vert="horz" wrap="square" lIns="0" tIns="533132" rIns="0" bIns="0" rtlCol="0">
            <a:spAutoFit/>
          </a:bodyPr>
          <a:lstStyle/>
          <a:p>
            <a:pPr algn="ctr">
              <a:spcBef>
                <a:spcPts val="4200"/>
              </a:spcBef>
            </a:pPr>
            <a:r>
              <a:rPr sz="6200" b="1" i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6200" b="1" i="1" spc="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200" b="1" i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6200" b="1" i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200" b="1" i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Pseudomonas</a:t>
            </a:r>
            <a:r>
              <a:rPr sz="6200" b="1" i="1" spc="-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200" b="1" i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serum antibodies</a:t>
            </a:r>
            <a:r>
              <a:rPr sz="6200" b="1" i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200" b="1" i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6200" b="1" i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200" b="1" i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6200" b="1" i="1" spc="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200" b="1" i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tertiary</a:t>
            </a:r>
            <a:r>
              <a:rPr sz="6200" b="1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cystic</a:t>
            </a:r>
            <a:r>
              <a:rPr sz="6200" b="1" i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200" b="1" i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fibrosis</a:t>
            </a:r>
            <a:r>
              <a:rPr sz="6200" b="1" i="1" spc="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200" b="1" i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centre</a:t>
            </a:r>
            <a:endParaRPr sz="6200" dirty="0">
              <a:latin typeface="Arial" panose="020B0604020202020204"/>
              <a:cs typeface="Arial" panose="020B0604020202020204"/>
            </a:endParaRPr>
          </a:p>
          <a:p>
            <a:pPr marL="2540" algn="ctr">
              <a:spcBef>
                <a:spcPts val="2440"/>
              </a:spcBef>
            </a:pPr>
            <a:r>
              <a:rPr sz="40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Neil</a:t>
            </a:r>
            <a:r>
              <a:rPr sz="40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Lawrence,</a:t>
            </a:r>
            <a:r>
              <a:rPr sz="40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Frank</a:t>
            </a:r>
            <a:r>
              <a:rPr sz="40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Edenborough</a:t>
            </a:r>
            <a:endParaRPr sz="4000" dirty="0">
              <a:latin typeface="Arial" panose="020B0604020202020204"/>
              <a:cs typeface="Arial" panose="020B0604020202020204"/>
            </a:endParaRPr>
          </a:p>
          <a:p>
            <a:pPr marL="5080" algn="ctr">
              <a:spcBef>
                <a:spcPts val="2400"/>
              </a:spcBef>
            </a:pPr>
            <a:r>
              <a:rPr sz="40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Sheffield</a:t>
            </a:r>
            <a:r>
              <a:rPr sz="4000" b="1" spc="-7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Adult</a:t>
            </a:r>
            <a:r>
              <a:rPr sz="4000" b="1" spc="20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Cystic</a:t>
            </a:r>
            <a:r>
              <a:rPr sz="4000" b="1" spc="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Fibrosis</a:t>
            </a:r>
            <a:r>
              <a:rPr sz="4000" b="1" spc="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Centre,</a:t>
            </a:r>
            <a:r>
              <a:rPr sz="4000" b="1" spc="9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Sheffield</a:t>
            </a:r>
            <a:r>
              <a:rPr sz="4000" b="1" spc="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Teaching</a:t>
            </a:r>
            <a:r>
              <a:rPr sz="40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Hospitals</a:t>
            </a:r>
            <a:r>
              <a:rPr sz="4000" b="1" spc="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NHS</a:t>
            </a:r>
            <a:r>
              <a:rPr sz="4000" b="1" spc="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foundation trust,</a:t>
            </a:r>
            <a:r>
              <a:rPr sz="4000" b="1" spc="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United</a:t>
            </a:r>
            <a:r>
              <a:rPr sz="4000" b="1" spc="9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Kingdom</a:t>
            </a:r>
            <a:endParaRPr sz="4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9129" y="35112711"/>
            <a:ext cx="1799957" cy="479464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>
              <a:spcBef>
                <a:spcPts val="380"/>
              </a:spcBef>
            </a:pPr>
            <a:r>
              <a:rPr sz="2800" b="1" spc="-40" dirty="0">
                <a:latin typeface="Calibri" panose="020F0502020204030204"/>
                <a:cs typeface="Calibri" panose="020F0502020204030204"/>
              </a:rPr>
              <a:t>References: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180" y="35551720"/>
            <a:ext cx="9497375" cy="6511884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66040">
              <a:spcBef>
                <a:spcPts val="400"/>
              </a:spcBef>
              <a:buAutoNum type="arabicPeriod"/>
              <a:tabLst>
                <a:tab pos="332105" algn="l"/>
              </a:tabLst>
            </a:pPr>
            <a:r>
              <a:rPr sz="2000" spc="-20" dirty="0">
                <a:latin typeface="Arial" panose="020B0604020202020204"/>
                <a:cs typeface="Arial" panose="020B0604020202020204"/>
              </a:rPr>
              <a:t>Kappler </a:t>
            </a:r>
            <a:r>
              <a:rPr sz="2000" dirty="0">
                <a:latin typeface="Arial" panose="020B0604020202020204"/>
                <a:cs typeface="Arial" panose="020B0604020202020204"/>
              </a:rPr>
              <a:t>M,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Kraxner </a:t>
            </a:r>
            <a:r>
              <a:rPr sz="2000" dirty="0">
                <a:latin typeface="Arial" panose="020B0604020202020204"/>
                <a:cs typeface="Arial" panose="020B0604020202020204"/>
              </a:rPr>
              <a:t>A,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Reinhardt D, Ganster B, Griese </a:t>
            </a:r>
            <a:r>
              <a:rPr sz="2000" dirty="0">
                <a:latin typeface="Arial" panose="020B0604020202020204"/>
                <a:cs typeface="Arial" panose="020B0604020202020204"/>
              </a:rPr>
              <a:t>M,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Lang </a:t>
            </a:r>
            <a:r>
              <a:rPr sz="2000" spc="-119" dirty="0">
                <a:latin typeface="Arial" panose="020B0604020202020204"/>
                <a:cs typeface="Arial" panose="020B0604020202020204"/>
              </a:rPr>
              <a:t>T.</a:t>
            </a:r>
            <a:r>
              <a:rPr sz="20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Diagnostic and </a:t>
            </a:r>
            <a:r>
              <a:rPr sz="2000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prognostic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value</a:t>
            </a:r>
            <a:r>
              <a:rPr sz="2000" spc="-161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of serum</a:t>
            </a:r>
            <a:r>
              <a:rPr sz="20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antibodies against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i="1" spc="-20" dirty="0">
                <a:latin typeface="Arial" panose="020B0604020202020204"/>
                <a:cs typeface="Arial" panose="020B0604020202020204"/>
              </a:rPr>
              <a:t>Pseudomonas</a:t>
            </a:r>
            <a:r>
              <a:rPr sz="2000" i="1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00" i="1" spc="-20" dirty="0">
                <a:latin typeface="Arial" panose="020B0604020202020204"/>
                <a:cs typeface="Arial" panose="020B0604020202020204"/>
              </a:rPr>
              <a:t>aeruginosa</a:t>
            </a:r>
            <a:r>
              <a:rPr sz="2000" i="1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in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cystic 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fibrosis.</a:t>
            </a:r>
            <a:r>
              <a:rPr sz="20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Thorax.</a:t>
            </a:r>
            <a:r>
              <a:rPr sz="20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2006;61(8):684-8.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0800" marR="647700">
              <a:buAutoNum type="arabicPeriod"/>
              <a:tabLst>
                <a:tab pos="266065" algn="l"/>
              </a:tabLst>
            </a:pPr>
            <a:r>
              <a:rPr sz="2000" spc="-20" dirty="0">
                <a:latin typeface="Arial" panose="020B0604020202020204"/>
                <a:cs typeface="Arial" panose="020B0604020202020204"/>
              </a:rPr>
              <a:t>Kosorok MR, Zeng L, West </a:t>
            </a:r>
            <a:r>
              <a:rPr sz="2000" dirty="0">
                <a:latin typeface="Arial" panose="020B0604020202020204"/>
                <a:cs typeface="Arial" panose="020B0604020202020204"/>
              </a:rPr>
              <a:t>SEH,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Rock </a:t>
            </a:r>
            <a:r>
              <a:rPr sz="2000" dirty="0">
                <a:latin typeface="Arial" panose="020B0604020202020204"/>
                <a:cs typeface="Arial" panose="020B0604020202020204"/>
              </a:rPr>
              <a:t>MJ,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Splaingard ML, </a:t>
            </a:r>
            <a:r>
              <a:rPr sz="2000" dirty="0">
                <a:latin typeface="Arial" panose="020B0604020202020204"/>
                <a:cs typeface="Arial" panose="020B0604020202020204"/>
              </a:rPr>
              <a:t>Laxova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A, et al. </a:t>
            </a:r>
            <a:r>
              <a:rPr sz="2000" dirty="0">
                <a:latin typeface="Arial" panose="020B0604020202020204"/>
                <a:cs typeface="Arial" panose="020B0604020202020204"/>
              </a:rPr>
              <a:t> Acceleration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of lung 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disease </a:t>
            </a:r>
            <a:r>
              <a:rPr sz="2000" dirty="0">
                <a:latin typeface="Arial" panose="020B0604020202020204"/>
                <a:cs typeface="Arial" panose="020B0604020202020204"/>
              </a:rPr>
              <a:t>in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children with </a:t>
            </a:r>
            <a:r>
              <a:rPr sz="2000" dirty="0">
                <a:latin typeface="Arial" panose="020B0604020202020204"/>
                <a:cs typeface="Arial" panose="020B0604020202020204"/>
              </a:rPr>
              <a:t>cystic fibrosis </a:t>
            </a:r>
            <a:r>
              <a:rPr sz="2000" i="1" dirty="0">
                <a:latin typeface="Arial" panose="020B0604020202020204"/>
                <a:cs typeface="Arial" panose="020B0604020202020204"/>
              </a:rPr>
              <a:t>after </a:t>
            </a:r>
            <a:r>
              <a:rPr sz="2000" i="1" spc="-20" dirty="0">
                <a:latin typeface="Arial" panose="020B0604020202020204"/>
                <a:cs typeface="Arial" panose="020B0604020202020204"/>
              </a:rPr>
              <a:t>Pseudomonas </a:t>
            </a:r>
            <a:r>
              <a:rPr sz="2000" i="1" dirty="0">
                <a:latin typeface="Arial" panose="020B0604020202020204"/>
                <a:cs typeface="Arial" panose="020B0604020202020204"/>
              </a:rPr>
              <a:t> </a:t>
            </a:r>
            <a:r>
              <a:rPr sz="2000" i="1" spc="-20" dirty="0">
                <a:latin typeface="Arial" panose="020B0604020202020204"/>
                <a:cs typeface="Arial" panose="020B0604020202020204"/>
              </a:rPr>
              <a:t>aeruginosa</a:t>
            </a:r>
            <a:r>
              <a:rPr sz="2000" i="1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acquisition.</a:t>
            </a:r>
            <a:r>
              <a:rPr sz="20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Pediatric</a:t>
            </a:r>
            <a:r>
              <a:rPr sz="20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Pulmonology.</a:t>
            </a:r>
            <a:r>
              <a:rPr sz="20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2001;32(4):277-87.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0800" marR="20320">
              <a:buAutoNum type="arabicPeriod"/>
              <a:tabLst>
                <a:tab pos="266065" algn="l"/>
              </a:tabLst>
            </a:pPr>
            <a:r>
              <a:rPr sz="2000" spc="-20" dirty="0">
                <a:latin typeface="Arial" panose="020B0604020202020204"/>
                <a:cs typeface="Arial" panose="020B0604020202020204"/>
              </a:rPr>
              <a:t>Vidya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19" dirty="0">
                <a:latin typeface="Arial" panose="020B0604020202020204"/>
                <a:cs typeface="Arial" panose="020B0604020202020204"/>
              </a:rPr>
              <a:t>P,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Smith</a:t>
            </a:r>
            <a:r>
              <a:rPr sz="20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L,</a:t>
            </a:r>
            <a:r>
              <a:rPr sz="20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Beaudoin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19" dirty="0">
                <a:latin typeface="Arial" panose="020B0604020202020204"/>
                <a:cs typeface="Arial" panose="020B0604020202020204"/>
              </a:rPr>
              <a:t>T,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59" dirty="0">
                <a:latin typeface="Arial" panose="020B0604020202020204"/>
                <a:cs typeface="Arial" panose="020B0604020202020204"/>
              </a:rPr>
              <a:t>Yau</a:t>
            </a:r>
            <a:r>
              <a:rPr sz="2000" dirty="0">
                <a:latin typeface="Arial" panose="020B0604020202020204"/>
                <a:cs typeface="Arial" panose="020B0604020202020204"/>
              </a:rPr>
              <a:t> YCW,</a:t>
            </a:r>
            <a:r>
              <a:rPr sz="20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Clark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S,</a:t>
            </a:r>
            <a:r>
              <a:rPr sz="20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Coburn</a:t>
            </a:r>
            <a:r>
              <a:rPr sz="20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B,</a:t>
            </a:r>
            <a:r>
              <a:rPr sz="20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et</a:t>
            </a:r>
            <a:r>
              <a:rPr sz="20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al.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Chronic </a:t>
            </a:r>
            <a:r>
              <a:rPr sz="2000" dirty="0">
                <a:latin typeface="Arial" panose="020B0604020202020204"/>
                <a:cs typeface="Arial" panose="020B0604020202020204"/>
              </a:rPr>
              <a:t> infection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phenotypes of </a:t>
            </a:r>
            <a:r>
              <a:rPr sz="2000" i="1" spc="-20" dirty="0">
                <a:latin typeface="Arial" panose="020B0604020202020204"/>
                <a:cs typeface="Arial" panose="020B0604020202020204"/>
              </a:rPr>
              <a:t>Pseudomonas aeruginosa </a:t>
            </a:r>
            <a:r>
              <a:rPr sz="2000" dirty="0">
                <a:latin typeface="Arial" panose="020B0604020202020204"/>
                <a:cs typeface="Arial" panose="020B0604020202020204"/>
              </a:rPr>
              <a:t>are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associated with </a:t>
            </a:r>
            <a:r>
              <a:rPr sz="2000" dirty="0">
                <a:latin typeface="Arial" panose="020B0604020202020204"/>
                <a:cs typeface="Arial" panose="020B0604020202020204"/>
              </a:rPr>
              <a:t>failure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of </a:t>
            </a:r>
            <a:r>
              <a:rPr sz="2000" dirty="0">
                <a:latin typeface="Arial" panose="020B0604020202020204"/>
                <a:cs typeface="Arial" panose="020B0604020202020204"/>
              </a:rPr>
              <a:t> eradication in children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with </a:t>
            </a:r>
            <a:r>
              <a:rPr sz="2000" dirty="0">
                <a:latin typeface="Arial" panose="020B0604020202020204"/>
                <a:cs typeface="Arial" panose="020B0604020202020204"/>
              </a:rPr>
              <a:t>cystic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fibrosis. European Journal of </a:t>
            </a:r>
            <a:r>
              <a:rPr sz="2000" dirty="0">
                <a:latin typeface="Arial" panose="020B0604020202020204"/>
                <a:cs typeface="Arial" panose="020B0604020202020204"/>
              </a:rPr>
              <a:t>Clinical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Microbiology 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and </a:t>
            </a:r>
            <a:r>
              <a:rPr sz="2000" dirty="0">
                <a:latin typeface="Arial" panose="020B0604020202020204"/>
                <a:cs typeface="Arial" panose="020B0604020202020204"/>
              </a:rPr>
              <a:t>Infectious</a:t>
            </a:r>
            <a:r>
              <a:rPr sz="20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Diseases.</a:t>
            </a:r>
            <a:r>
              <a:rPr sz="20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2016;35(1):67-74.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0800" marR="617220">
              <a:buAutoNum type="arabicPeriod"/>
              <a:tabLst>
                <a:tab pos="332105" algn="l"/>
              </a:tabLst>
            </a:pPr>
            <a:r>
              <a:rPr sz="2000" spc="-20" dirty="0">
                <a:latin typeface="Arial" panose="020B0604020202020204"/>
                <a:cs typeface="Arial" panose="020B0604020202020204"/>
              </a:rPr>
              <a:t>Equi </a:t>
            </a:r>
            <a:r>
              <a:rPr sz="2000" dirty="0">
                <a:latin typeface="Arial" panose="020B0604020202020204"/>
                <a:cs typeface="Arial" panose="020B0604020202020204"/>
              </a:rPr>
              <a:t>AC, Pike SE, Davies J,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Bush A. Use of cough 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swabs </a:t>
            </a:r>
            <a:r>
              <a:rPr sz="2000" dirty="0">
                <a:latin typeface="Arial" panose="020B0604020202020204"/>
                <a:cs typeface="Arial" panose="020B0604020202020204"/>
              </a:rPr>
              <a:t>in a cystic fibrosis </a:t>
            </a:r>
            <a:r>
              <a:rPr sz="2000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clinic.</a:t>
            </a:r>
            <a:r>
              <a:rPr sz="2000" spc="-221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Archives</a:t>
            </a:r>
            <a:r>
              <a:rPr sz="20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Disease</a:t>
            </a:r>
            <a:r>
              <a:rPr sz="20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in</a:t>
            </a:r>
            <a:r>
              <a:rPr sz="20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Childhood. 2001;85(5):438-9.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0800" marR="154940">
              <a:buAutoNum type="arabicPeriod"/>
              <a:tabLst>
                <a:tab pos="266065" algn="l"/>
              </a:tabLst>
            </a:pPr>
            <a:r>
              <a:rPr sz="2000" spc="-20" dirty="0">
                <a:latin typeface="Arial" panose="020B0604020202020204"/>
                <a:cs typeface="Arial" panose="020B0604020202020204"/>
              </a:rPr>
              <a:t>Pressler </a:t>
            </a:r>
            <a:r>
              <a:rPr sz="2000" spc="-119" dirty="0">
                <a:latin typeface="Arial" panose="020B0604020202020204"/>
                <a:cs typeface="Arial" panose="020B0604020202020204"/>
              </a:rPr>
              <a:t>T,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Karpati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19" dirty="0">
                <a:latin typeface="Arial" panose="020B0604020202020204"/>
                <a:cs typeface="Arial" panose="020B0604020202020204"/>
              </a:rPr>
              <a:t>F,</a:t>
            </a:r>
            <a:r>
              <a:rPr sz="20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Granstrom</a:t>
            </a:r>
            <a:r>
              <a:rPr sz="2000" dirty="0">
                <a:latin typeface="Arial" panose="020B0604020202020204"/>
                <a:cs typeface="Arial" panose="020B0604020202020204"/>
              </a:rPr>
              <a:t> M,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Knudsen</a:t>
            </a:r>
            <a:r>
              <a:rPr sz="20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PK,</a:t>
            </a:r>
            <a:r>
              <a:rPr sz="20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Lindblad</a:t>
            </a:r>
            <a:r>
              <a:rPr sz="20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A,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Hjelte</a:t>
            </a:r>
            <a:r>
              <a:rPr sz="20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L, et</a:t>
            </a:r>
            <a:r>
              <a:rPr sz="20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al. 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Diagnostic </a:t>
            </a:r>
            <a:r>
              <a:rPr sz="2000" dirty="0">
                <a:latin typeface="Arial" panose="020B0604020202020204"/>
                <a:cs typeface="Arial" panose="020B0604020202020204"/>
              </a:rPr>
              <a:t>significance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of measurements of </a:t>
            </a:r>
            <a:r>
              <a:rPr sz="2000" dirty="0">
                <a:latin typeface="Arial" panose="020B0604020202020204"/>
                <a:cs typeface="Arial" panose="020B0604020202020204"/>
              </a:rPr>
              <a:t>specific IgG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antibodies </a:t>
            </a:r>
            <a:r>
              <a:rPr sz="2000" dirty="0">
                <a:latin typeface="Arial" panose="020B0604020202020204"/>
                <a:cs typeface="Arial" panose="020B0604020202020204"/>
              </a:rPr>
              <a:t>to 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00" i="1" spc="-20" dirty="0">
                <a:latin typeface="Arial" panose="020B0604020202020204"/>
                <a:cs typeface="Arial" panose="020B0604020202020204"/>
              </a:rPr>
              <a:t>Pseudomonas</a:t>
            </a:r>
            <a:r>
              <a:rPr sz="2000" i="1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000" i="1" spc="-20" dirty="0">
                <a:latin typeface="Arial" panose="020B0604020202020204"/>
                <a:cs typeface="Arial" panose="020B0604020202020204"/>
              </a:rPr>
              <a:t>aeruginosa</a:t>
            </a:r>
            <a:r>
              <a:rPr sz="2000" i="1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by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three </a:t>
            </a:r>
            <a:r>
              <a:rPr sz="2000" dirty="0">
                <a:latin typeface="Arial" panose="020B0604020202020204"/>
                <a:cs typeface="Arial" panose="020B0604020202020204"/>
              </a:rPr>
              <a:t>different</a:t>
            </a:r>
            <a:r>
              <a:rPr sz="20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serological</a:t>
            </a:r>
            <a:r>
              <a:rPr sz="20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methods.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Journal</a:t>
            </a:r>
            <a:r>
              <a:rPr sz="20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Cystic 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Fibrosis.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2009;8(1):37-42.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0800" marR="622300">
              <a:buAutoNum type="arabicPeriod"/>
              <a:tabLst>
                <a:tab pos="266065" algn="l"/>
              </a:tabLst>
            </a:pPr>
            <a:r>
              <a:rPr sz="2000" dirty="0">
                <a:latin typeface="Arial" panose="020B0604020202020204"/>
                <a:cs typeface="Arial" panose="020B0604020202020204"/>
              </a:rPr>
              <a:t>Samoray C.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Random changes </a:t>
            </a:r>
            <a:r>
              <a:rPr sz="2000" dirty="0">
                <a:latin typeface="Arial" panose="020B0604020202020204"/>
                <a:cs typeface="Arial" panose="020B0604020202020204"/>
              </a:rPr>
              <a:t>in behavior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speed </a:t>
            </a:r>
            <a:r>
              <a:rPr sz="2000" dirty="0">
                <a:latin typeface="Arial" panose="020B0604020202020204"/>
                <a:cs typeface="Arial" panose="020B0604020202020204"/>
              </a:rPr>
              <a:t>bacteria evolution. Science </a:t>
            </a:r>
            <a:r>
              <a:rPr sz="2000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News</a:t>
            </a:r>
            <a:r>
              <a:rPr sz="20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[Internet].</a:t>
            </a:r>
            <a:r>
              <a:rPr sz="20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2016; Feb.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64160" indent="-215900">
              <a:buAutoNum type="arabicPeriod"/>
              <a:tabLst>
                <a:tab pos="266065" algn="l"/>
              </a:tabLst>
            </a:pPr>
            <a:r>
              <a:rPr sz="2000" dirty="0">
                <a:latin typeface="Arial" panose="020B0604020202020204"/>
                <a:cs typeface="Arial" panose="020B0604020202020204"/>
              </a:rPr>
              <a:t>SSI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Diagnostica.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i="1" spc="-20" dirty="0">
                <a:latin typeface="Arial" panose="020B0604020202020204"/>
                <a:cs typeface="Arial" panose="020B0604020202020204"/>
              </a:rPr>
              <a:t>Pseudomonas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-CF-IgG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ELISA</a:t>
            </a:r>
            <a:r>
              <a:rPr sz="20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Kit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insert.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2nd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ed,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2010.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330200" indent="-281940">
              <a:buAutoNum type="arabicPeriod"/>
              <a:tabLst>
                <a:tab pos="332105" algn="l"/>
              </a:tabLst>
            </a:pPr>
            <a:r>
              <a:rPr sz="2000" spc="-20" dirty="0">
                <a:latin typeface="Arial" panose="020B0604020202020204"/>
                <a:cs typeface="Arial" panose="020B0604020202020204"/>
              </a:rPr>
              <a:t>Cystic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Fibrosis</a:t>
            </a:r>
            <a:r>
              <a:rPr sz="20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Trust.</a:t>
            </a:r>
            <a:r>
              <a:rPr sz="20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Antibiotic</a:t>
            </a:r>
            <a:r>
              <a:rPr sz="2000" spc="-161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Treatment</a:t>
            </a:r>
            <a:r>
              <a:rPr sz="20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for</a:t>
            </a:r>
            <a:r>
              <a:rPr sz="20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Cystic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Fibrosis. </a:t>
            </a:r>
            <a:r>
              <a:rPr sz="2000" dirty="0">
                <a:latin typeface="Arial" panose="020B0604020202020204"/>
                <a:cs typeface="Arial" panose="020B0604020202020204"/>
              </a:rPr>
              <a:t>3rd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ed,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2009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330200" indent="-281940">
              <a:buAutoNum type="arabicPeriod"/>
              <a:tabLst>
                <a:tab pos="332105" algn="l"/>
              </a:tabLst>
            </a:pPr>
            <a:r>
              <a:rPr sz="2000" spc="-20" dirty="0">
                <a:latin typeface="Arial" panose="020B0604020202020204"/>
                <a:cs typeface="Arial" panose="020B0604020202020204"/>
              </a:rPr>
              <a:t>UK</a:t>
            </a:r>
            <a:r>
              <a:rPr sz="20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Cystic</a:t>
            </a:r>
            <a:r>
              <a:rPr sz="200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Fibrosis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 Registry.</a:t>
            </a:r>
            <a:r>
              <a:rPr sz="20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Annual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Data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report.</a:t>
            </a:r>
            <a:r>
              <a:rPr sz="2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2015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9131" y="5825816"/>
            <a:ext cx="9334896" cy="6120220"/>
          </a:xfrm>
          <a:prstGeom prst="rect">
            <a:avLst/>
          </a:prstGeom>
        </p:spPr>
        <p:txBody>
          <a:bodyPr vert="horz" wrap="square" lIns="0" tIns="218331" rIns="0" bIns="0" rtlCol="0">
            <a:spAutoFit/>
          </a:bodyPr>
          <a:lstStyle/>
          <a:p>
            <a:pPr marL="182880">
              <a:spcBef>
                <a:spcPts val="1720"/>
              </a:spcBef>
            </a:pPr>
            <a:r>
              <a:rPr sz="4000" b="1" spc="-20" dirty="0">
                <a:latin typeface="Arial" panose="020B0604020202020204"/>
                <a:cs typeface="Arial" panose="020B0604020202020204"/>
              </a:rPr>
              <a:t>Background</a:t>
            </a:r>
            <a:endParaRPr sz="4000" dirty="0">
              <a:latin typeface="Arial" panose="020B0604020202020204"/>
              <a:cs typeface="Arial" panose="020B0604020202020204"/>
            </a:endParaRPr>
          </a:p>
          <a:p>
            <a:pPr marL="50800" marR="33020">
              <a:spcBef>
                <a:spcPts val="900"/>
              </a:spcBef>
            </a:pPr>
            <a:r>
              <a:rPr sz="2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most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common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sputum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pathogen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cystic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fibrosis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is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Pseudomonas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 aeruginosa </a:t>
            </a:r>
            <a:r>
              <a:rPr sz="2800" spc="-161" dirty="0">
                <a:latin typeface="Arial" panose="020B0604020202020204"/>
                <a:cs typeface="Arial" panose="020B0604020202020204"/>
              </a:rPr>
              <a:t>(</a:t>
            </a:r>
            <a:r>
              <a:rPr sz="2800" i="1" spc="-161" dirty="0">
                <a:latin typeface="Arial" panose="020B0604020202020204"/>
                <a:cs typeface="Arial" panose="020B0604020202020204"/>
              </a:rPr>
              <a:t>P. 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aeruginosa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).</a:t>
            </a:r>
            <a:r>
              <a:rPr sz="2800" spc="698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Caught </a:t>
            </a:r>
            <a:r>
              <a:rPr sz="2800" spc="-79" dirty="0">
                <a:latin typeface="Arial" panose="020B0604020202020204"/>
                <a:cs typeface="Arial" panose="020B0604020202020204"/>
              </a:rPr>
              <a:t>early,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this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can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be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eradicated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with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antibiotics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(1),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but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in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10-40%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of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cases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eradication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fails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leaving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patients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with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chronic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infection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associated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with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reduced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life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expectancy</a:t>
            </a:r>
            <a:r>
              <a:rPr sz="2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(2)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despite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long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term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treatment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(3).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50800" marR="20320"/>
            <a:r>
              <a:rPr sz="2800" spc="-40" dirty="0">
                <a:latin typeface="Arial" panose="020B0604020202020204"/>
                <a:cs typeface="Arial" panose="020B0604020202020204"/>
              </a:rPr>
              <a:t>Cough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swab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sputum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results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have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good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positive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predictive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value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(PPV)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but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poor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negative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predictive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value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(NPV)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(4).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Serum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antibodies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21" dirty="0">
                <a:latin typeface="Arial" panose="020B0604020202020204"/>
                <a:cs typeface="Arial" panose="020B0604020202020204"/>
              </a:rPr>
              <a:t>P.</a:t>
            </a:r>
            <a:r>
              <a:rPr sz="2800" i="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aeruginosa</a:t>
            </a:r>
            <a:r>
              <a:rPr sz="2800" i="1" spc="2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have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PPV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50800" marR="332740"/>
            <a:r>
              <a:rPr sz="2800" spc="-40" dirty="0">
                <a:latin typeface="Arial" panose="020B0604020202020204"/>
                <a:cs typeface="Arial" panose="020B0604020202020204"/>
              </a:rPr>
              <a:t>&gt;80%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NPV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&gt;95%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(5),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their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measurement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may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provide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an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earlier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opportunity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begin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treatment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for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eradication.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687260" y="8830113"/>
            <a:ext cx="3968030" cy="1231281"/>
            <a:chOff x="5166360" y="2202179"/>
            <a:chExt cx="992505" cy="307975"/>
          </a:xfrm>
        </p:grpSpPr>
        <p:sp>
          <p:nvSpPr>
            <p:cNvPr id="7" name="object 7"/>
            <p:cNvSpPr/>
            <p:nvPr/>
          </p:nvSpPr>
          <p:spPr>
            <a:xfrm>
              <a:off x="5167883" y="2203703"/>
              <a:ext cx="989330" cy="306705"/>
            </a:xfrm>
            <a:custGeom>
              <a:avLst/>
              <a:gdLst/>
              <a:ahLst/>
              <a:cxnLst/>
              <a:rect l="l" t="t" r="r" b="b"/>
              <a:pathLst>
                <a:path w="989329" h="306705">
                  <a:moveTo>
                    <a:pt x="989076" y="306323"/>
                  </a:moveTo>
                  <a:lnTo>
                    <a:pt x="0" y="306323"/>
                  </a:lnTo>
                  <a:lnTo>
                    <a:pt x="0" y="0"/>
                  </a:lnTo>
                  <a:lnTo>
                    <a:pt x="989076" y="0"/>
                  </a:lnTo>
                  <a:lnTo>
                    <a:pt x="989076" y="306323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8" name="object 8"/>
            <p:cNvSpPr/>
            <p:nvPr/>
          </p:nvSpPr>
          <p:spPr>
            <a:xfrm>
              <a:off x="5166360" y="2202179"/>
              <a:ext cx="992505" cy="307975"/>
            </a:xfrm>
            <a:custGeom>
              <a:avLst/>
              <a:gdLst/>
              <a:ahLst/>
              <a:cxnLst/>
              <a:rect l="l" t="t" r="r" b="b"/>
              <a:pathLst>
                <a:path w="992504" h="307975">
                  <a:moveTo>
                    <a:pt x="3048" y="307848"/>
                  </a:moveTo>
                  <a:lnTo>
                    <a:pt x="0" y="307848"/>
                  </a:lnTo>
                  <a:lnTo>
                    <a:pt x="0" y="0"/>
                  </a:lnTo>
                  <a:lnTo>
                    <a:pt x="992124" y="0"/>
                  </a:lnTo>
                  <a:lnTo>
                    <a:pt x="992124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306324"/>
                  </a:lnTo>
                  <a:lnTo>
                    <a:pt x="1524" y="306324"/>
                  </a:lnTo>
                  <a:lnTo>
                    <a:pt x="3048" y="307848"/>
                  </a:lnTo>
                  <a:close/>
                </a:path>
                <a:path w="992504" h="307975">
                  <a:moveTo>
                    <a:pt x="3048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3048" y="3048"/>
                  </a:lnTo>
                  <a:close/>
                </a:path>
                <a:path w="992504" h="307975">
                  <a:moveTo>
                    <a:pt x="989075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989075" y="1524"/>
                  </a:lnTo>
                  <a:lnTo>
                    <a:pt x="989075" y="3048"/>
                  </a:lnTo>
                  <a:close/>
                </a:path>
                <a:path w="992504" h="307975">
                  <a:moveTo>
                    <a:pt x="989075" y="307848"/>
                  </a:moveTo>
                  <a:lnTo>
                    <a:pt x="989075" y="1524"/>
                  </a:lnTo>
                  <a:lnTo>
                    <a:pt x="990600" y="3048"/>
                  </a:lnTo>
                  <a:lnTo>
                    <a:pt x="992124" y="3048"/>
                  </a:lnTo>
                  <a:lnTo>
                    <a:pt x="992124" y="306324"/>
                  </a:lnTo>
                  <a:lnTo>
                    <a:pt x="990600" y="306324"/>
                  </a:lnTo>
                  <a:lnTo>
                    <a:pt x="989075" y="307848"/>
                  </a:lnTo>
                  <a:close/>
                </a:path>
                <a:path w="992504" h="307975">
                  <a:moveTo>
                    <a:pt x="992124" y="3048"/>
                  </a:moveTo>
                  <a:lnTo>
                    <a:pt x="990600" y="3048"/>
                  </a:lnTo>
                  <a:lnTo>
                    <a:pt x="989075" y="1524"/>
                  </a:lnTo>
                  <a:lnTo>
                    <a:pt x="992124" y="1524"/>
                  </a:lnTo>
                  <a:lnTo>
                    <a:pt x="992124" y="3048"/>
                  </a:lnTo>
                  <a:close/>
                </a:path>
                <a:path w="992504" h="307975">
                  <a:moveTo>
                    <a:pt x="3048" y="307848"/>
                  </a:moveTo>
                  <a:lnTo>
                    <a:pt x="1524" y="306324"/>
                  </a:lnTo>
                  <a:lnTo>
                    <a:pt x="3048" y="306324"/>
                  </a:lnTo>
                  <a:lnTo>
                    <a:pt x="3048" y="307848"/>
                  </a:lnTo>
                  <a:close/>
                </a:path>
                <a:path w="992504" h="307975">
                  <a:moveTo>
                    <a:pt x="989075" y="307848"/>
                  </a:moveTo>
                  <a:lnTo>
                    <a:pt x="3048" y="307848"/>
                  </a:lnTo>
                  <a:lnTo>
                    <a:pt x="3048" y="306324"/>
                  </a:lnTo>
                  <a:lnTo>
                    <a:pt x="989075" y="306324"/>
                  </a:lnTo>
                  <a:lnTo>
                    <a:pt x="989075" y="307848"/>
                  </a:lnTo>
                  <a:close/>
                </a:path>
                <a:path w="992504" h="307975">
                  <a:moveTo>
                    <a:pt x="992124" y="307848"/>
                  </a:moveTo>
                  <a:lnTo>
                    <a:pt x="989075" y="307848"/>
                  </a:lnTo>
                  <a:lnTo>
                    <a:pt x="990600" y="306324"/>
                  </a:lnTo>
                  <a:lnTo>
                    <a:pt x="992124" y="306324"/>
                  </a:lnTo>
                  <a:lnTo>
                    <a:pt x="992124" y="307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693355" y="8836207"/>
            <a:ext cx="3952792" cy="985017"/>
          </a:xfrm>
          <a:prstGeom prst="rect">
            <a:avLst/>
          </a:prstGeom>
        </p:spPr>
        <p:txBody>
          <a:bodyPr vert="horz" wrap="square" lIns="0" tIns="243717" rIns="0" bIns="0" rtlCol="0">
            <a:spAutoFit/>
          </a:bodyPr>
          <a:lstStyle/>
          <a:p>
            <a:pPr marL="467360">
              <a:spcBef>
                <a:spcPts val="192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74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culture</a:t>
            </a:r>
            <a:r>
              <a:rPr sz="24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negative</a:t>
            </a:r>
            <a:r>
              <a:rPr sz="24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for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015365"/>
            <a:r>
              <a:rPr sz="2400" i="1" spc="-320" dirty="0">
                <a:latin typeface="Arial" panose="020B0604020202020204"/>
                <a:cs typeface="Arial" panose="020B0604020202020204"/>
              </a:rPr>
              <a:t>P</a:t>
            </a:r>
            <a:r>
              <a:rPr sz="2400" i="1" dirty="0">
                <a:latin typeface="Arial" panose="020B0604020202020204"/>
                <a:cs typeface="Arial" panose="020B0604020202020204"/>
              </a:rPr>
              <a:t>.</a:t>
            </a:r>
            <a:r>
              <a:rPr sz="2400" i="1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i="1" dirty="0">
                <a:latin typeface="Arial" panose="020B0604020202020204"/>
                <a:cs typeface="Arial" panose="020B0604020202020204"/>
              </a:rPr>
              <a:t>a</a:t>
            </a:r>
            <a:r>
              <a:rPr sz="2400" i="1" spc="20" dirty="0">
                <a:latin typeface="Arial" panose="020B0604020202020204"/>
                <a:cs typeface="Arial" panose="020B0604020202020204"/>
              </a:rPr>
              <a:t>e</a:t>
            </a:r>
            <a:r>
              <a:rPr sz="2400" i="1" dirty="0">
                <a:latin typeface="Arial" panose="020B0604020202020204"/>
                <a:cs typeface="Arial" panose="020B0604020202020204"/>
              </a:rPr>
              <a:t>rug</a:t>
            </a:r>
            <a:r>
              <a:rPr sz="2400" i="1" spc="-59" dirty="0">
                <a:latin typeface="Arial" panose="020B0604020202020204"/>
                <a:cs typeface="Arial" panose="020B0604020202020204"/>
              </a:rPr>
              <a:t>i</a:t>
            </a:r>
            <a:r>
              <a:rPr sz="2400" i="1" dirty="0">
                <a:latin typeface="Arial" panose="020B0604020202020204"/>
                <a:cs typeface="Arial" panose="020B0604020202020204"/>
              </a:rPr>
              <a:t>n</a:t>
            </a:r>
            <a:r>
              <a:rPr sz="2400" i="1" spc="20" dirty="0">
                <a:latin typeface="Arial" panose="020B0604020202020204"/>
                <a:cs typeface="Arial" panose="020B0604020202020204"/>
              </a:rPr>
              <a:t>o</a:t>
            </a:r>
            <a:r>
              <a:rPr sz="2400" i="1" dirty="0">
                <a:latin typeface="Arial" panose="020B0604020202020204"/>
                <a:cs typeface="Arial" panose="020B0604020202020204"/>
              </a:rPr>
              <a:t>sa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653016" y="8909320"/>
            <a:ext cx="3955334" cy="985017"/>
          </a:xfrm>
          <a:prstGeom prst="rect">
            <a:avLst/>
          </a:prstGeom>
          <a:solidFill>
            <a:srgbClr val="BADFE2"/>
          </a:solidFill>
        </p:spPr>
        <p:txBody>
          <a:bodyPr vert="horz" wrap="square" lIns="0" tIns="243717" rIns="0" bIns="0" rtlCol="0">
            <a:spAutoFit/>
          </a:bodyPr>
          <a:lstStyle/>
          <a:p>
            <a:pPr marL="462280">
              <a:spcBef>
                <a:spcPts val="1920"/>
              </a:spcBef>
            </a:pPr>
            <a:r>
              <a:rPr sz="2400" spc="-139" dirty="0">
                <a:latin typeface="Arial" panose="020B0604020202020204"/>
                <a:cs typeface="Arial" panose="020B0604020202020204"/>
              </a:rPr>
              <a:t>111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culture</a:t>
            </a:r>
            <a:r>
              <a:rPr sz="24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positive</a:t>
            </a:r>
            <a:r>
              <a:rPr sz="24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for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058545"/>
            <a:r>
              <a:rPr sz="2400" i="1" spc="-320" dirty="0">
                <a:latin typeface="Arial" panose="020B0604020202020204"/>
                <a:cs typeface="Arial" panose="020B0604020202020204"/>
              </a:rPr>
              <a:t>P</a:t>
            </a:r>
            <a:r>
              <a:rPr sz="2400" i="1" dirty="0">
                <a:latin typeface="Arial" panose="020B0604020202020204"/>
                <a:cs typeface="Arial" panose="020B0604020202020204"/>
              </a:rPr>
              <a:t>.</a:t>
            </a:r>
            <a:r>
              <a:rPr sz="2400" i="1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i="1" dirty="0">
                <a:latin typeface="Arial" panose="020B0604020202020204"/>
                <a:cs typeface="Arial" panose="020B0604020202020204"/>
              </a:rPr>
              <a:t>a</a:t>
            </a:r>
            <a:r>
              <a:rPr sz="2400" i="1" spc="20" dirty="0">
                <a:latin typeface="Arial" panose="020B0604020202020204"/>
                <a:cs typeface="Arial" panose="020B0604020202020204"/>
              </a:rPr>
              <a:t>e</a:t>
            </a:r>
            <a:r>
              <a:rPr sz="2400" i="1" dirty="0">
                <a:latin typeface="Arial" panose="020B0604020202020204"/>
                <a:cs typeface="Arial" panose="020B0604020202020204"/>
              </a:rPr>
              <a:t>rug</a:t>
            </a:r>
            <a:r>
              <a:rPr sz="2400" i="1" spc="-59" dirty="0">
                <a:latin typeface="Arial" panose="020B0604020202020204"/>
                <a:cs typeface="Arial" panose="020B0604020202020204"/>
              </a:rPr>
              <a:t>i</a:t>
            </a:r>
            <a:r>
              <a:rPr sz="2400" i="1" dirty="0">
                <a:latin typeface="Arial" panose="020B0604020202020204"/>
                <a:cs typeface="Arial" panose="020B0604020202020204"/>
              </a:rPr>
              <a:t>n</a:t>
            </a:r>
            <a:r>
              <a:rPr sz="2400" i="1" spc="20" dirty="0">
                <a:latin typeface="Arial" panose="020B0604020202020204"/>
                <a:cs typeface="Arial" panose="020B0604020202020204"/>
              </a:rPr>
              <a:t>o</a:t>
            </a:r>
            <a:r>
              <a:rPr sz="2400" i="1" dirty="0">
                <a:latin typeface="Arial" panose="020B0604020202020204"/>
                <a:cs typeface="Arial" panose="020B0604020202020204"/>
              </a:rPr>
              <a:t>sa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673558" y="7678549"/>
            <a:ext cx="4955593" cy="1231281"/>
          </a:xfrm>
          <a:custGeom>
            <a:avLst/>
            <a:gdLst/>
            <a:ahLst/>
            <a:cxnLst/>
            <a:rect l="l" t="t" r="r" b="b"/>
            <a:pathLst>
              <a:path w="1239520" h="307975">
                <a:moveTo>
                  <a:pt x="1239012" y="307848"/>
                </a:moveTo>
                <a:lnTo>
                  <a:pt x="1237589" y="306324"/>
                </a:lnTo>
                <a:lnTo>
                  <a:pt x="1229601" y="297713"/>
                </a:lnTo>
                <a:lnTo>
                  <a:pt x="1229868" y="297180"/>
                </a:lnTo>
                <a:lnTo>
                  <a:pt x="1228483" y="296519"/>
                </a:lnTo>
                <a:lnTo>
                  <a:pt x="1199388" y="265176"/>
                </a:lnTo>
                <a:lnTo>
                  <a:pt x="1197864" y="263652"/>
                </a:lnTo>
                <a:lnTo>
                  <a:pt x="1194816" y="263652"/>
                </a:lnTo>
                <a:lnTo>
                  <a:pt x="1193292" y="265176"/>
                </a:lnTo>
                <a:lnTo>
                  <a:pt x="1190244" y="266700"/>
                </a:lnTo>
                <a:lnTo>
                  <a:pt x="1190244" y="269748"/>
                </a:lnTo>
                <a:lnTo>
                  <a:pt x="1193292" y="271272"/>
                </a:lnTo>
                <a:lnTo>
                  <a:pt x="1206703" y="286029"/>
                </a:lnTo>
                <a:lnTo>
                  <a:pt x="612648" y="0"/>
                </a:lnTo>
                <a:lnTo>
                  <a:pt x="610362" y="4572"/>
                </a:lnTo>
                <a:lnTo>
                  <a:pt x="608076" y="0"/>
                </a:lnTo>
                <a:lnTo>
                  <a:pt x="31813" y="269811"/>
                </a:lnTo>
                <a:lnTo>
                  <a:pt x="45720" y="254508"/>
                </a:lnTo>
                <a:lnTo>
                  <a:pt x="48768" y="252984"/>
                </a:lnTo>
                <a:lnTo>
                  <a:pt x="48768" y="249936"/>
                </a:lnTo>
                <a:lnTo>
                  <a:pt x="44196" y="245364"/>
                </a:lnTo>
                <a:lnTo>
                  <a:pt x="41148" y="245364"/>
                </a:lnTo>
                <a:lnTo>
                  <a:pt x="39624" y="246888"/>
                </a:lnTo>
                <a:lnTo>
                  <a:pt x="0" y="289560"/>
                </a:lnTo>
                <a:lnTo>
                  <a:pt x="28956" y="288036"/>
                </a:lnTo>
                <a:lnTo>
                  <a:pt x="57912" y="286512"/>
                </a:lnTo>
                <a:lnTo>
                  <a:pt x="59436" y="284988"/>
                </a:lnTo>
                <a:lnTo>
                  <a:pt x="62484" y="283464"/>
                </a:lnTo>
                <a:lnTo>
                  <a:pt x="62484" y="280416"/>
                </a:lnTo>
                <a:lnTo>
                  <a:pt x="60960" y="278892"/>
                </a:lnTo>
                <a:lnTo>
                  <a:pt x="59436" y="275844"/>
                </a:lnTo>
                <a:lnTo>
                  <a:pt x="56388" y="275844"/>
                </a:lnTo>
                <a:lnTo>
                  <a:pt x="37134" y="277126"/>
                </a:lnTo>
                <a:lnTo>
                  <a:pt x="610311" y="10236"/>
                </a:lnTo>
                <a:lnTo>
                  <a:pt x="1202753" y="295478"/>
                </a:lnTo>
                <a:lnTo>
                  <a:pt x="1182624" y="294132"/>
                </a:lnTo>
                <a:lnTo>
                  <a:pt x="1179576" y="292608"/>
                </a:lnTo>
                <a:lnTo>
                  <a:pt x="1176528" y="295656"/>
                </a:lnTo>
                <a:lnTo>
                  <a:pt x="1176528" y="300228"/>
                </a:lnTo>
                <a:lnTo>
                  <a:pt x="1178052" y="303276"/>
                </a:lnTo>
                <a:lnTo>
                  <a:pt x="1181100" y="303276"/>
                </a:lnTo>
                <a:lnTo>
                  <a:pt x="1239012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12" name="object 12"/>
          <p:cNvSpPr txBox="1"/>
          <p:nvPr/>
        </p:nvSpPr>
        <p:spPr>
          <a:xfrm>
            <a:off x="20693357" y="13359708"/>
            <a:ext cx="3955334" cy="982453"/>
          </a:xfrm>
          <a:prstGeom prst="rect">
            <a:avLst/>
          </a:prstGeom>
          <a:solidFill>
            <a:srgbClr val="BADFE2"/>
          </a:solidFill>
          <a:ln w="3175">
            <a:solidFill>
              <a:srgbClr val="000000"/>
            </a:solidFill>
          </a:ln>
        </p:spPr>
        <p:txBody>
          <a:bodyPr vert="horz" wrap="square" lIns="0" tIns="241178" rIns="0" bIns="0" rtlCol="0">
            <a:spAutoFit/>
          </a:bodyPr>
          <a:lstStyle/>
          <a:p>
            <a:pPr marL="1302385" marR="665480" indent="-599440">
              <a:spcBef>
                <a:spcPts val="19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43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pa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t</a:t>
            </a:r>
            <a:r>
              <a:rPr sz="2400" spc="40" dirty="0">
                <a:latin typeface="Arial" panose="020B0604020202020204"/>
                <a:cs typeface="Arial" panose="020B0604020202020204"/>
              </a:rPr>
              <a:t>i</a:t>
            </a:r>
            <a:r>
              <a:rPr sz="2400" dirty="0">
                <a:latin typeface="Arial" panose="020B0604020202020204"/>
                <a:cs typeface="Arial" panose="020B0604020202020204"/>
              </a:rPr>
              <a:t>ents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had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21" dirty="0">
                <a:latin typeface="Arial" panose="020B0604020202020204"/>
                <a:cs typeface="Arial" panose="020B0604020202020204"/>
              </a:rPr>
              <a:t>P</a:t>
            </a:r>
            <a:r>
              <a:rPr sz="2400" dirty="0">
                <a:latin typeface="Arial" panose="020B0604020202020204"/>
                <a:cs typeface="Arial" panose="020B0604020202020204"/>
              </a:rPr>
              <a:t>A 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measured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3016" y="13399819"/>
            <a:ext cx="3955334" cy="818162"/>
          </a:xfrm>
          <a:prstGeom prst="rect">
            <a:avLst/>
          </a:prstGeom>
          <a:solidFill>
            <a:srgbClr val="BADFE2"/>
          </a:solidFill>
        </p:spPr>
        <p:txBody>
          <a:bodyPr vert="horz" wrap="square" lIns="0" tIns="17769" rIns="0" bIns="0" rtlCol="0">
            <a:spAutoFit/>
          </a:bodyPr>
          <a:lstStyle/>
          <a:p>
            <a:pPr>
              <a:spcBef>
                <a:spcPts val="14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58140"/>
            <a:r>
              <a:rPr sz="2400" dirty="0">
                <a:latin typeface="Arial" panose="020B0604020202020204"/>
                <a:cs typeface="Arial" panose="020B0604020202020204"/>
              </a:rPr>
              <a:t>31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had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no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21" dirty="0">
                <a:latin typeface="Arial" panose="020B0604020202020204"/>
                <a:cs typeface="Arial" panose="020B0604020202020204"/>
              </a:rPr>
              <a:t>P</a:t>
            </a:r>
            <a:r>
              <a:rPr sz="2400" dirty="0">
                <a:latin typeface="Arial" panose="020B0604020202020204"/>
                <a:cs typeface="Arial" panose="020B0604020202020204"/>
              </a:rPr>
              <a:t>A</a:t>
            </a:r>
            <a:r>
              <a:rPr sz="24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m</a:t>
            </a:r>
            <a:r>
              <a:rPr sz="2400" dirty="0">
                <a:latin typeface="Arial" panose="020B0604020202020204"/>
                <a:cs typeface="Arial" panose="020B0604020202020204"/>
              </a:rPr>
              <a:t>e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latin typeface="Arial" panose="020B0604020202020204"/>
                <a:cs typeface="Arial" panose="020B0604020202020204"/>
              </a:rPr>
              <a:t>sured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9129" y="21143217"/>
            <a:ext cx="9378054" cy="6550979"/>
          </a:xfrm>
          <a:prstGeom prst="rect">
            <a:avLst/>
          </a:prstGeom>
        </p:spPr>
        <p:txBody>
          <a:bodyPr vert="horz" wrap="square" lIns="0" tIns="218331" rIns="0" bIns="0" rtlCol="0">
            <a:spAutoFit/>
          </a:bodyPr>
          <a:lstStyle/>
          <a:p>
            <a:pPr marL="182880">
              <a:spcBef>
                <a:spcPts val="1720"/>
              </a:spcBef>
            </a:pPr>
            <a:r>
              <a:rPr sz="4000" b="1" dirty="0">
                <a:latin typeface="Arial" panose="020B0604020202020204"/>
                <a:cs typeface="Arial" panose="020B0604020202020204"/>
              </a:rPr>
              <a:t>Method</a:t>
            </a:r>
            <a:endParaRPr sz="4000" dirty="0">
              <a:latin typeface="Arial" panose="020B0604020202020204"/>
              <a:cs typeface="Arial" panose="020B0604020202020204"/>
            </a:endParaRPr>
          </a:p>
          <a:p>
            <a:pPr marL="50800" marR="101600">
              <a:spcBef>
                <a:spcPts val="900"/>
              </a:spcBef>
            </a:pPr>
            <a:r>
              <a:rPr sz="2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microbiological</a:t>
            </a:r>
            <a:r>
              <a:rPr sz="2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serological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results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for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all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Sheffield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CF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patients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in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2015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were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reviewed.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We</a:t>
            </a:r>
            <a:r>
              <a:rPr sz="28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assessed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how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many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microbiological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samples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each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patient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provided,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what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proportion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these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were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sputum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or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cough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swab.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We 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assessed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lung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function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through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%FEV1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vs.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predicted,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how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many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days</a:t>
            </a:r>
            <a:r>
              <a:rPr sz="2800" spc="6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of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IV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antibiotics each patient received,</a:t>
            </a:r>
            <a:r>
              <a:rPr sz="2800" spc="74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BMI,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 age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presence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diabetes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or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pancreatic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insufficiency.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50800" marR="20320" indent="91440"/>
            <a:r>
              <a:rPr sz="2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79" dirty="0">
                <a:latin typeface="Arial" panose="020B0604020202020204"/>
                <a:cs typeface="Arial" panose="020B0604020202020204"/>
              </a:rPr>
              <a:t>PAbs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results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were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tabulated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to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find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out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how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many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patients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on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the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register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had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rising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levels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titres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despite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no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robi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log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l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v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en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ce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urren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18" dirty="0">
                <a:latin typeface="Arial" panose="020B0604020202020204"/>
                <a:cs typeface="Arial" panose="020B0604020202020204"/>
              </a:rPr>
              <a:t>P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.</a:t>
            </a:r>
            <a:r>
              <a:rPr sz="2800" i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a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800" i="1" spc="-59" dirty="0">
                <a:latin typeface="Arial" panose="020B0604020202020204"/>
                <a:cs typeface="Arial" panose="020B0604020202020204"/>
              </a:rPr>
              <a:t>r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u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gin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osa</a:t>
            </a:r>
            <a:r>
              <a:rPr sz="2800" i="1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f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n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,  in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order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to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assess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how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serum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antibodies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changed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management.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744334" y="25818"/>
            <a:ext cx="20253954" cy="42741986"/>
            <a:chOff x="2429255" y="0"/>
            <a:chExt cx="5066030" cy="10690860"/>
          </a:xfrm>
        </p:grpSpPr>
        <p:sp>
          <p:nvSpPr>
            <p:cNvPr id="16" name="object 16"/>
            <p:cNvSpPr/>
            <p:nvPr/>
          </p:nvSpPr>
          <p:spPr>
            <a:xfrm>
              <a:off x="2429243" y="1481328"/>
              <a:ext cx="2597150" cy="9210040"/>
            </a:xfrm>
            <a:custGeom>
              <a:avLst/>
              <a:gdLst/>
              <a:ahLst/>
              <a:cxnLst/>
              <a:rect l="l" t="t" r="r" b="b"/>
              <a:pathLst>
                <a:path w="2597150" h="9210040">
                  <a:moveTo>
                    <a:pt x="27444" y="7357872"/>
                  </a:moveTo>
                  <a:lnTo>
                    <a:pt x="3060" y="0"/>
                  </a:lnTo>
                  <a:lnTo>
                    <a:pt x="0" y="0"/>
                  </a:lnTo>
                  <a:lnTo>
                    <a:pt x="24396" y="7357872"/>
                  </a:lnTo>
                  <a:lnTo>
                    <a:pt x="27444" y="7357872"/>
                  </a:lnTo>
                  <a:close/>
                </a:path>
                <a:path w="2597150" h="9210040">
                  <a:moveTo>
                    <a:pt x="2596896" y="4547616"/>
                  </a:moveTo>
                  <a:lnTo>
                    <a:pt x="2593848" y="4547616"/>
                  </a:lnTo>
                  <a:lnTo>
                    <a:pt x="2593848" y="9209532"/>
                  </a:lnTo>
                  <a:lnTo>
                    <a:pt x="2596896" y="9209532"/>
                  </a:lnTo>
                  <a:lnTo>
                    <a:pt x="2596896" y="454761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8235" y="0"/>
              <a:ext cx="1796795" cy="4907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66360" y="4002023"/>
              <a:ext cx="990600" cy="306705"/>
            </a:xfrm>
            <a:custGeom>
              <a:avLst/>
              <a:gdLst/>
              <a:ahLst/>
              <a:cxnLst/>
              <a:rect l="l" t="t" r="r" b="b"/>
              <a:pathLst>
                <a:path w="990600" h="306704">
                  <a:moveTo>
                    <a:pt x="990600" y="306324"/>
                  </a:moveTo>
                  <a:lnTo>
                    <a:pt x="0" y="306324"/>
                  </a:lnTo>
                  <a:lnTo>
                    <a:pt x="0" y="0"/>
                  </a:lnTo>
                  <a:lnTo>
                    <a:pt x="990600" y="0"/>
                  </a:lnTo>
                  <a:lnTo>
                    <a:pt x="990600" y="306324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64835" y="4000500"/>
              <a:ext cx="992505" cy="309880"/>
            </a:xfrm>
            <a:custGeom>
              <a:avLst/>
              <a:gdLst/>
              <a:ahLst/>
              <a:cxnLst/>
              <a:rect l="l" t="t" r="r" b="b"/>
              <a:pathLst>
                <a:path w="992504" h="309879">
                  <a:moveTo>
                    <a:pt x="992124" y="309372"/>
                  </a:moveTo>
                  <a:lnTo>
                    <a:pt x="0" y="309372"/>
                  </a:lnTo>
                  <a:lnTo>
                    <a:pt x="0" y="0"/>
                  </a:lnTo>
                  <a:lnTo>
                    <a:pt x="992124" y="0"/>
                  </a:lnTo>
                  <a:lnTo>
                    <a:pt x="992124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306324"/>
                  </a:lnTo>
                  <a:lnTo>
                    <a:pt x="1524" y="306324"/>
                  </a:lnTo>
                  <a:lnTo>
                    <a:pt x="3048" y="307848"/>
                  </a:lnTo>
                  <a:lnTo>
                    <a:pt x="992124" y="307848"/>
                  </a:lnTo>
                  <a:lnTo>
                    <a:pt x="992124" y="309372"/>
                  </a:lnTo>
                  <a:close/>
                </a:path>
                <a:path w="992504" h="309879">
                  <a:moveTo>
                    <a:pt x="3048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3048" y="3048"/>
                  </a:lnTo>
                  <a:close/>
                </a:path>
                <a:path w="992504" h="309879">
                  <a:moveTo>
                    <a:pt x="99060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990600" y="1524"/>
                  </a:lnTo>
                  <a:lnTo>
                    <a:pt x="990600" y="3048"/>
                  </a:lnTo>
                  <a:close/>
                </a:path>
                <a:path w="992504" h="309879">
                  <a:moveTo>
                    <a:pt x="990600" y="307848"/>
                  </a:moveTo>
                  <a:lnTo>
                    <a:pt x="990600" y="1524"/>
                  </a:lnTo>
                  <a:lnTo>
                    <a:pt x="992124" y="3048"/>
                  </a:lnTo>
                  <a:lnTo>
                    <a:pt x="992124" y="306324"/>
                  </a:lnTo>
                  <a:lnTo>
                    <a:pt x="990600" y="307848"/>
                  </a:lnTo>
                  <a:close/>
                </a:path>
                <a:path w="992504" h="309879">
                  <a:moveTo>
                    <a:pt x="992124" y="3048"/>
                  </a:moveTo>
                  <a:lnTo>
                    <a:pt x="990600" y="1524"/>
                  </a:lnTo>
                  <a:lnTo>
                    <a:pt x="992124" y="1524"/>
                  </a:lnTo>
                  <a:lnTo>
                    <a:pt x="992124" y="3048"/>
                  </a:lnTo>
                  <a:close/>
                </a:path>
                <a:path w="992504" h="309879">
                  <a:moveTo>
                    <a:pt x="3048" y="307848"/>
                  </a:moveTo>
                  <a:lnTo>
                    <a:pt x="1524" y="306324"/>
                  </a:lnTo>
                  <a:lnTo>
                    <a:pt x="3048" y="306324"/>
                  </a:lnTo>
                  <a:lnTo>
                    <a:pt x="3048" y="307848"/>
                  </a:lnTo>
                  <a:close/>
                </a:path>
                <a:path w="992504" h="309879">
                  <a:moveTo>
                    <a:pt x="990600" y="307848"/>
                  </a:moveTo>
                  <a:lnTo>
                    <a:pt x="3048" y="307848"/>
                  </a:lnTo>
                  <a:lnTo>
                    <a:pt x="3048" y="306324"/>
                  </a:lnTo>
                  <a:lnTo>
                    <a:pt x="990600" y="306324"/>
                  </a:lnTo>
                  <a:lnTo>
                    <a:pt x="990600" y="307848"/>
                  </a:lnTo>
                  <a:close/>
                </a:path>
                <a:path w="992504" h="309879">
                  <a:moveTo>
                    <a:pt x="992124" y="307848"/>
                  </a:moveTo>
                  <a:lnTo>
                    <a:pt x="990600" y="307848"/>
                  </a:lnTo>
                  <a:lnTo>
                    <a:pt x="992124" y="306324"/>
                  </a:lnTo>
                  <a:lnTo>
                    <a:pt x="992124" y="307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156605" y="24273621"/>
            <a:ext cx="2411791" cy="663938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>
              <a:spcBef>
                <a:spcPts val="380"/>
              </a:spcBef>
            </a:pPr>
            <a:r>
              <a:rPr sz="4000" b="1" spc="-20" dirty="0">
                <a:latin typeface="Arial" panose="020B0604020202020204"/>
                <a:cs typeface="Arial" panose="020B0604020202020204"/>
              </a:rPr>
              <a:t>G</a:t>
            </a:r>
            <a:r>
              <a:rPr sz="4000" b="1" dirty="0">
                <a:latin typeface="Arial" panose="020B0604020202020204"/>
                <a:cs typeface="Arial" panose="020B0604020202020204"/>
              </a:rPr>
              <a:t>u</a:t>
            </a:r>
            <a:r>
              <a:rPr sz="4000" b="1" spc="-59" dirty="0">
                <a:latin typeface="Arial" panose="020B0604020202020204"/>
                <a:cs typeface="Arial" panose="020B0604020202020204"/>
              </a:rPr>
              <a:t>i</a:t>
            </a:r>
            <a:r>
              <a:rPr sz="4000" b="1" dirty="0">
                <a:latin typeface="Arial" panose="020B0604020202020204"/>
                <a:cs typeface="Arial" panose="020B0604020202020204"/>
              </a:rPr>
              <a:t>d</a:t>
            </a:r>
            <a:r>
              <a:rPr sz="4000" b="1" spc="-59" dirty="0">
                <a:latin typeface="Arial" panose="020B0604020202020204"/>
                <a:cs typeface="Arial" panose="020B0604020202020204"/>
              </a:rPr>
              <a:t>e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li</a:t>
            </a:r>
            <a:r>
              <a:rPr sz="4000" b="1" spc="-40" dirty="0">
                <a:latin typeface="Arial" panose="020B0604020202020204"/>
                <a:cs typeface="Arial" panose="020B0604020202020204"/>
              </a:rPr>
              <a:t>n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e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687263" y="16025868"/>
            <a:ext cx="3960412" cy="985017"/>
          </a:xfrm>
          <a:prstGeom prst="rect">
            <a:avLst/>
          </a:prstGeom>
        </p:spPr>
        <p:txBody>
          <a:bodyPr vert="horz" wrap="square" lIns="0" tIns="243717" rIns="0" bIns="0" rtlCol="0">
            <a:spAutoFit/>
          </a:bodyPr>
          <a:lstStyle/>
          <a:p>
            <a:pPr marL="309880" marR="276860" indent="193040">
              <a:spcBef>
                <a:spcPts val="192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5 patients had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+ve </a:t>
            </a:r>
            <a:r>
              <a:rPr sz="2400" spc="-119" dirty="0">
                <a:latin typeface="Arial" panose="020B0604020202020204"/>
                <a:cs typeface="Arial" panose="020B0604020202020204"/>
              </a:rPr>
              <a:t>PA </a:t>
            </a:r>
            <a:r>
              <a:rPr sz="24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w</a:t>
            </a:r>
            <a:r>
              <a:rPr sz="2400" spc="40" dirty="0">
                <a:latin typeface="Arial" panose="020B0604020202020204"/>
                <a:cs typeface="Arial" panose="020B0604020202020204"/>
              </a:rPr>
              <a:t>i</a:t>
            </a:r>
            <a:r>
              <a:rPr sz="2400" dirty="0">
                <a:latin typeface="Arial" panose="020B0604020202020204"/>
                <a:cs typeface="Arial" panose="020B0604020202020204"/>
              </a:rPr>
              <a:t>th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c</a:t>
            </a:r>
            <a:r>
              <a:rPr sz="2400" spc="40" dirty="0">
                <a:latin typeface="Arial" panose="020B0604020202020204"/>
                <a:cs typeface="Arial" panose="020B0604020202020204"/>
              </a:rPr>
              <a:t>li</a:t>
            </a:r>
            <a:r>
              <a:rPr sz="2400" dirty="0">
                <a:latin typeface="Arial" panose="020B0604020202020204"/>
                <a:cs typeface="Arial" panose="020B0604020202020204"/>
              </a:rPr>
              <a:t>n</a:t>
            </a:r>
            <a:r>
              <a:rPr sz="2400" spc="40" dirty="0">
                <a:latin typeface="Arial" panose="020B0604020202020204"/>
                <a:cs typeface="Arial" panose="020B0604020202020204"/>
              </a:rPr>
              <a:t>i</a:t>
            </a:r>
            <a:r>
              <a:rPr sz="2400" dirty="0">
                <a:latin typeface="Arial" panose="020B0604020202020204"/>
                <a:cs typeface="Arial" panose="020B0604020202020204"/>
              </a:rPr>
              <a:t>cal</a:t>
            </a:r>
            <a:r>
              <a:rPr sz="24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d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e</a:t>
            </a:r>
            <a:r>
              <a:rPr sz="2400" dirty="0">
                <a:latin typeface="Arial" panose="020B0604020202020204"/>
                <a:cs typeface="Arial" panose="020B0604020202020204"/>
              </a:rPr>
              <a:t>ter</a:t>
            </a:r>
            <a:r>
              <a:rPr sz="2400" spc="40" dirty="0">
                <a:latin typeface="Arial" panose="020B0604020202020204"/>
                <a:cs typeface="Arial" panose="020B0604020202020204"/>
              </a:rPr>
              <a:t>i</a:t>
            </a:r>
            <a:r>
              <a:rPr sz="2400" dirty="0">
                <a:latin typeface="Arial" panose="020B0604020202020204"/>
                <a:cs typeface="Arial" panose="020B0604020202020204"/>
              </a:rPr>
              <a:t>o</a:t>
            </a:r>
            <a:r>
              <a:rPr sz="2400" spc="40" dirty="0">
                <a:latin typeface="Arial" panose="020B0604020202020204"/>
                <a:cs typeface="Arial" panose="020B0604020202020204"/>
              </a:rPr>
              <a:t>r</a:t>
            </a:r>
            <a:r>
              <a:rPr sz="2400" dirty="0">
                <a:latin typeface="Arial" panose="020B0604020202020204"/>
                <a:cs typeface="Arial" panose="020B0604020202020204"/>
              </a:rPr>
              <a:t>at</a:t>
            </a:r>
            <a:r>
              <a:rPr sz="2400" spc="40" dirty="0">
                <a:latin typeface="Arial" panose="020B0604020202020204"/>
                <a:cs typeface="Arial" panose="020B0604020202020204"/>
              </a:rPr>
              <a:t>i</a:t>
            </a:r>
            <a:r>
              <a:rPr sz="2400" dirty="0">
                <a:latin typeface="Arial" panose="020B0604020202020204"/>
                <a:cs typeface="Arial" panose="020B0604020202020204"/>
              </a:rPr>
              <a:t>on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659110" y="16031967"/>
            <a:ext cx="3955334" cy="985017"/>
          </a:xfrm>
          <a:prstGeom prst="rect">
            <a:avLst/>
          </a:prstGeom>
          <a:solidFill>
            <a:srgbClr val="BADFE2"/>
          </a:solidFill>
        </p:spPr>
        <p:txBody>
          <a:bodyPr vert="horz" wrap="square" lIns="0" tIns="243717" rIns="0" bIns="0" rtlCol="0">
            <a:spAutoFit/>
          </a:bodyPr>
          <a:lstStyle/>
          <a:p>
            <a:pPr marL="596900" marR="373380" indent="-182880">
              <a:spcBef>
                <a:spcPts val="192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38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patients</a:t>
            </a:r>
            <a:r>
              <a:rPr sz="24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had</a:t>
            </a:r>
            <a:r>
              <a:rPr sz="24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+ve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119" dirty="0">
                <a:latin typeface="Arial" panose="020B0604020202020204"/>
                <a:cs typeface="Arial" panose="020B0604020202020204"/>
              </a:rPr>
              <a:t>PA </a:t>
            </a:r>
            <a:r>
              <a:rPr sz="2400" spc="-59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without</a:t>
            </a:r>
            <a:r>
              <a:rPr sz="24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deterioration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687263" y="18682399"/>
            <a:ext cx="3957873" cy="985017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43717" rIns="0" bIns="0" rtlCol="0">
            <a:spAutoFit/>
          </a:bodyPr>
          <a:lstStyle/>
          <a:p>
            <a:pPr marL="553720" marR="327660" indent="-190500">
              <a:spcBef>
                <a:spcPts val="192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1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patient</a:t>
            </a:r>
            <a:r>
              <a:rPr sz="2400" spc="-161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was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started</a:t>
            </a:r>
            <a:r>
              <a:rPr sz="24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on </a:t>
            </a:r>
            <a:r>
              <a:rPr sz="2400" spc="-59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eradication</a:t>
            </a:r>
            <a:r>
              <a:rPr sz="2400" spc="-181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treatment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23340" y="31372251"/>
            <a:ext cx="3828398" cy="545955"/>
          </a:xfrm>
          <a:prstGeom prst="rect">
            <a:avLst/>
          </a:prstGeom>
        </p:spPr>
        <p:txBody>
          <a:bodyPr vert="horz" wrap="square" lIns="0" tIns="53312" rIns="0" bIns="0" rtlCol="0">
            <a:spAutoFit/>
          </a:bodyPr>
          <a:lstStyle/>
          <a:p>
            <a:pPr marL="50800">
              <a:spcBef>
                <a:spcPts val="420"/>
              </a:spcBef>
              <a:tabLst>
                <a:tab pos="964565" algn="l"/>
              </a:tabLst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1)	Annual</a:t>
            </a:r>
            <a:r>
              <a:rPr sz="3200" spc="-22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Review: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687984" y="31873614"/>
            <a:ext cx="2815448" cy="25387"/>
          </a:xfrm>
          <a:custGeom>
            <a:avLst/>
            <a:gdLst/>
            <a:ahLst/>
            <a:cxnLst/>
            <a:rect l="l" t="t" r="r" b="b"/>
            <a:pathLst>
              <a:path w="704214" h="6350">
                <a:moveTo>
                  <a:pt x="704088" y="6096"/>
                </a:moveTo>
                <a:lnTo>
                  <a:pt x="0" y="6096"/>
                </a:lnTo>
                <a:lnTo>
                  <a:pt x="0" y="0"/>
                </a:lnTo>
                <a:lnTo>
                  <a:pt x="704088" y="0"/>
                </a:lnTo>
                <a:lnTo>
                  <a:pt x="704088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26" name="object 26"/>
          <p:cNvSpPr txBox="1"/>
          <p:nvPr/>
        </p:nvSpPr>
        <p:spPr>
          <a:xfrm>
            <a:off x="10723338" y="31965401"/>
            <a:ext cx="8448879" cy="4454977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505460" marR="20320">
              <a:lnSpc>
                <a:spcPct val="107000"/>
              </a:lnSpc>
              <a:spcBef>
                <a:spcPts val="360"/>
              </a:spcBef>
            </a:pPr>
            <a:r>
              <a:rPr sz="3200" dirty="0">
                <a:latin typeface="Arial" panose="020B0604020202020204"/>
                <a:cs typeface="Arial" panose="020B0604020202020204"/>
              </a:rPr>
              <a:t>All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patients who are </a:t>
            </a:r>
            <a:r>
              <a:rPr sz="3200" dirty="0">
                <a:latin typeface="Arial" panose="020B0604020202020204"/>
                <a:cs typeface="Arial" panose="020B0604020202020204"/>
              </a:rPr>
              <a:t>listed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as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No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history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of </a:t>
            </a:r>
            <a:r>
              <a:rPr sz="32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i="1" spc="-20" dirty="0">
                <a:latin typeface="Arial" panose="020B0604020202020204"/>
                <a:cs typeface="Arial" panose="020B0604020202020204"/>
              </a:rPr>
              <a:t>Pseudomonas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, Intermittent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i="1" spc="-20" dirty="0">
                <a:latin typeface="Arial" panose="020B0604020202020204"/>
                <a:cs typeface="Arial" panose="020B0604020202020204"/>
              </a:rPr>
              <a:t>Pseudomonas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infections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or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i="1" spc="-20" dirty="0">
                <a:latin typeface="Arial" panose="020B0604020202020204"/>
                <a:cs typeface="Arial" panose="020B0604020202020204"/>
              </a:rPr>
              <a:t>Pseudomonas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screen</a:t>
            </a:r>
            <a:r>
              <a:rPr sz="3200" b="1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–ve</a:t>
            </a:r>
            <a:r>
              <a:rPr sz="3200" b="1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(but</a:t>
            </a:r>
            <a:r>
              <a:rPr sz="32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have</a:t>
            </a:r>
            <a:r>
              <a:rPr sz="32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had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 </a:t>
            </a:r>
            <a:r>
              <a:rPr sz="3200" dirty="0">
                <a:latin typeface="Arial" panose="020B0604020202020204"/>
                <a:cs typeface="Arial" panose="020B0604020202020204"/>
              </a:rPr>
              <a:t>the past) ,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should have </a:t>
            </a:r>
            <a:r>
              <a:rPr sz="3200" i="1" spc="-20" dirty="0">
                <a:latin typeface="Arial" panose="020B0604020202020204"/>
                <a:cs typeface="Arial" panose="020B0604020202020204"/>
              </a:rPr>
              <a:t>Pseudomonas </a:t>
            </a:r>
            <a:r>
              <a:rPr sz="3200" i="1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serum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antibodies </a:t>
            </a:r>
            <a:r>
              <a:rPr sz="3200" b="1" i="1" spc="-20" dirty="0">
                <a:latin typeface="Arial" panose="020B0604020202020204"/>
                <a:cs typeface="Arial" panose="020B0604020202020204"/>
              </a:rPr>
              <a:t>every year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at </a:t>
            </a:r>
            <a:r>
              <a:rPr sz="3200" dirty="0">
                <a:latin typeface="Arial" panose="020B0604020202020204"/>
                <a:cs typeface="Arial" panose="020B0604020202020204"/>
              </a:rPr>
              <a:t>their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annual </a:t>
            </a:r>
            <a:r>
              <a:rPr sz="3200" spc="-8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review.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50800">
              <a:spcBef>
                <a:spcPts val="1780"/>
              </a:spcBef>
              <a:tabLst>
                <a:tab pos="964565" algn="l"/>
              </a:tabLst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2)	Clinical</a:t>
            </a:r>
            <a:r>
              <a:rPr sz="3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Suspicion: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687982" y="36339745"/>
            <a:ext cx="3310498" cy="25387"/>
          </a:xfrm>
          <a:custGeom>
            <a:avLst/>
            <a:gdLst/>
            <a:ahLst/>
            <a:cxnLst/>
            <a:rect l="l" t="t" r="r" b="b"/>
            <a:pathLst>
              <a:path w="828039" h="6350">
                <a:moveTo>
                  <a:pt x="827532" y="6096"/>
                </a:moveTo>
                <a:lnTo>
                  <a:pt x="0" y="6096"/>
                </a:lnTo>
                <a:lnTo>
                  <a:pt x="0" y="0"/>
                </a:lnTo>
                <a:lnTo>
                  <a:pt x="827532" y="0"/>
                </a:lnTo>
                <a:lnTo>
                  <a:pt x="827532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28" name="object 28"/>
          <p:cNvSpPr txBox="1"/>
          <p:nvPr/>
        </p:nvSpPr>
        <p:spPr>
          <a:xfrm>
            <a:off x="11180207" y="36425424"/>
            <a:ext cx="8042682" cy="5278534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20320">
              <a:lnSpc>
                <a:spcPct val="107000"/>
              </a:lnSpc>
              <a:spcBef>
                <a:spcPts val="400"/>
              </a:spcBef>
            </a:pPr>
            <a:r>
              <a:rPr sz="3200" dirty="0">
                <a:latin typeface="Arial" panose="020B0604020202020204"/>
                <a:cs typeface="Arial" panose="020B0604020202020204"/>
              </a:rPr>
              <a:t>Patients listed as </a:t>
            </a:r>
            <a:r>
              <a:rPr sz="3200" i="1" spc="-20" dirty="0">
                <a:latin typeface="Arial" panose="020B0604020202020204"/>
                <a:cs typeface="Arial" panose="020B0604020202020204"/>
              </a:rPr>
              <a:t>Pseudomonas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negative or </a:t>
            </a:r>
            <a:r>
              <a:rPr sz="3200" spc="-8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those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suffering from </a:t>
            </a:r>
            <a:r>
              <a:rPr sz="3200" dirty="0">
                <a:latin typeface="Arial" panose="020B0604020202020204"/>
                <a:cs typeface="Arial" panose="020B0604020202020204"/>
              </a:rPr>
              <a:t>intermittent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i="1" spc="-20" dirty="0">
                <a:latin typeface="Arial" panose="020B0604020202020204"/>
                <a:cs typeface="Arial" panose="020B0604020202020204"/>
              </a:rPr>
              <a:t>Pseudomonas</a:t>
            </a:r>
            <a:r>
              <a:rPr sz="3200" i="1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infections</a:t>
            </a:r>
            <a:r>
              <a:rPr sz="3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can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also</a:t>
            </a:r>
            <a:r>
              <a:rPr sz="3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have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their </a:t>
            </a:r>
            <a:r>
              <a:rPr sz="3200" spc="-814" dirty="0">
                <a:latin typeface="Arial" panose="020B0604020202020204"/>
                <a:cs typeface="Arial" panose="020B0604020202020204"/>
              </a:rPr>
              <a:t> </a:t>
            </a:r>
            <a:r>
              <a:rPr sz="3200" i="1" spc="-20" dirty="0">
                <a:latin typeface="Arial" panose="020B0604020202020204"/>
                <a:cs typeface="Arial" panose="020B0604020202020204"/>
              </a:rPr>
              <a:t>Pseudomonas </a:t>
            </a:r>
            <a:r>
              <a:rPr sz="3200" dirty="0">
                <a:latin typeface="Arial" panose="020B0604020202020204"/>
                <a:cs typeface="Arial" panose="020B0604020202020204"/>
              </a:rPr>
              <a:t>serum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antibodies </a:t>
            </a:r>
            <a:r>
              <a:rPr sz="3200" dirty="0">
                <a:latin typeface="Arial" panose="020B0604020202020204"/>
                <a:cs typeface="Arial" panose="020B0604020202020204"/>
              </a:rPr>
              <a:t>measured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because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of </a:t>
            </a:r>
            <a:r>
              <a:rPr sz="3200" dirty="0">
                <a:latin typeface="Arial" panose="020B0604020202020204"/>
                <a:cs typeface="Arial" panose="020B0604020202020204"/>
              </a:rPr>
              <a:t>clinical suspicion: If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there </a:t>
            </a:r>
            <a:r>
              <a:rPr sz="3200" dirty="0">
                <a:latin typeface="Arial" panose="020B0604020202020204"/>
                <a:cs typeface="Arial" panose="020B0604020202020204"/>
              </a:rPr>
              <a:t>is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suspicion that</a:t>
            </a:r>
            <a:r>
              <a:rPr sz="32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the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patient</a:t>
            </a:r>
            <a:r>
              <a:rPr sz="32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is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deteriorating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due </a:t>
            </a:r>
            <a:r>
              <a:rPr sz="3200" dirty="0">
                <a:latin typeface="Arial" panose="020B0604020202020204"/>
                <a:cs typeface="Arial" panose="020B0604020202020204"/>
              </a:rPr>
              <a:t>to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 </a:t>
            </a:r>
            <a:r>
              <a:rPr sz="3200" dirty="0">
                <a:latin typeface="Arial" panose="020B0604020202020204"/>
                <a:cs typeface="Arial" panose="020B0604020202020204"/>
              </a:rPr>
              <a:t>unidentified infection,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i="1" spc="-20" dirty="0">
                <a:latin typeface="Arial" panose="020B0604020202020204"/>
                <a:cs typeface="Arial" panose="020B0604020202020204"/>
              </a:rPr>
              <a:t>Pseudomonas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antibodies </a:t>
            </a:r>
            <a:r>
              <a:rPr sz="3200" dirty="0">
                <a:latin typeface="Arial" panose="020B0604020202020204"/>
                <a:cs typeface="Arial" panose="020B0604020202020204"/>
              </a:rPr>
              <a:t>can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be </a:t>
            </a:r>
            <a:r>
              <a:rPr sz="3200" dirty="0">
                <a:latin typeface="Arial" panose="020B0604020202020204"/>
                <a:cs typeface="Arial" panose="020B0604020202020204"/>
              </a:rPr>
              <a:t>measured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provided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it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is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longer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than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3</a:t>
            </a:r>
            <a:r>
              <a:rPr sz="3200" b="1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months</a:t>
            </a:r>
            <a:r>
              <a:rPr sz="320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since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the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last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time</a:t>
            </a:r>
            <a:r>
              <a:rPr sz="32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they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were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measured.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8887" y="141579"/>
            <a:ext cx="29375591" cy="18542856"/>
            <a:chOff x="44196" y="28956"/>
            <a:chExt cx="7347584" cy="463804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3" y="3023616"/>
              <a:ext cx="2346960" cy="125425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4343" y="55229"/>
              <a:ext cx="416692" cy="33893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6" y="28956"/>
              <a:ext cx="1776983" cy="39778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641848" y="3636264"/>
              <a:ext cx="1263650" cy="1030605"/>
            </a:xfrm>
            <a:custGeom>
              <a:avLst/>
              <a:gdLst/>
              <a:ahLst/>
              <a:cxnLst/>
              <a:rect l="l" t="t" r="r" b="b"/>
              <a:pathLst>
                <a:path w="1263650" h="1030604">
                  <a:moveTo>
                    <a:pt x="44196" y="970788"/>
                  </a:moveTo>
                  <a:lnTo>
                    <a:pt x="41148" y="969264"/>
                  </a:lnTo>
                  <a:lnTo>
                    <a:pt x="36576" y="969264"/>
                  </a:lnTo>
                  <a:lnTo>
                    <a:pt x="35052" y="972312"/>
                  </a:lnTo>
                  <a:lnTo>
                    <a:pt x="27216" y="992263"/>
                  </a:lnTo>
                  <a:lnTo>
                    <a:pt x="27432" y="1014984"/>
                  </a:lnTo>
                  <a:lnTo>
                    <a:pt x="22860" y="1003350"/>
                  </a:lnTo>
                  <a:lnTo>
                    <a:pt x="27406" y="1014958"/>
                  </a:lnTo>
                  <a:lnTo>
                    <a:pt x="27216" y="992263"/>
                  </a:lnTo>
                  <a:lnTo>
                    <a:pt x="24384" y="670560"/>
                  </a:lnTo>
                  <a:lnTo>
                    <a:pt x="15240" y="670560"/>
                  </a:lnTo>
                  <a:lnTo>
                    <a:pt x="18059" y="991146"/>
                  </a:lnTo>
                  <a:lnTo>
                    <a:pt x="10668" y="972312"/>
                  </a:lnTo>
                  <a:lnTo>
                    <a:pt x="9144" y="970788"/>
                  </a:lnTo>
                  <a:lnTo>
                    <a:pt x="6096" y="969264"/>
                  </a:lnTo>
                  <a:lnTo>
                    <a:pt x="4572" y="970788"/>
                  </a:lnTo>
                  <a:lnTo>
                    <a:pt x="1524" y="970788"/>
                  </a:lnTo>
                  <a:lnTo>
                    <a:pt x="0" y="973836"/>
                  </a:lnTo>
                  <a:lnTo>
                    <a:pt x="1524" y="976884"/>
                  </a:lnTo>
                  <a:lnTo>
                    <a:pt x="22860" y="1030224"/>
                  </a:lnTo>
                  <a:lnTo>
                    <a:pt x="28194" y="1016508"/>
                  </a:lnTo>
                  <a:lnTo>
                    <a:pt x="28778" y="1014984"/>
                  </a:lnTo>
                  <a:lnTo>
                    <a:pt x="44196" y="975360"/>
                  </a:lnTo>
                  <a:lnTo>
                    <a:pt x="44196" y="970788"/>
                  </a:lnTo>
                  <a:close/>
                </a:path>
                <a:path w="1263650" h="1030604">
                  <a:moveTo>
                    <a:pt x="44196" y="304800"/>
                  </a:moveTo>
                  <a:lnTo>
                    <a:pt x="41148" y="304800"/>
                  </a:lnTo>
                  <a:lnTo>
                    <a:pt x="38100" y="303276"/>
                  </a:lnTo>
                  <a:lnTo>
                    <a:pt x="35052" y="306324"/>
                  </a:lnTo>
                  <a:lnTo>
                    <a:pt x="27203" y="326999"/>
                  </a:lnTo>
                  <a:lnTo>
                    <a:pt x="24384" y="4572"/>
                  </a:lnTo>
                  <a:lnTo>
                    <a:pt x="15240" y="4572"/>
                  </a:lnTo>
                  <a:lnTo>
                    <a:pt x="18046" y="325120"/>
                  </a:lnTo>
                  <a:lnTo>
                    <a:pt x="10668" y="306324"/>
                  </a:lnTo>
                  <a:lnTo>
                    <a:pt x="9144" y="304800"/>
                  </a:lnTo>
                  <a:lnTo>
                    <a:pt x="6096" y="303276"/>
                  </a:lnTo>
                  <a:lnTo>
                    <a:pt x="4572" y="304800"/>
                  </a:lnTo>
                  <a:lnTo>
                    <a:pt x="1524" y="304800"/>
                  </a:lnTo>
                  <a:lnTo>
                    <a:pt x="0" y="307848"/>
                  </a:lnTo>
                  <a:lnTo>
                    <a:pt x="1524" y="310896"/>
                  </a:lnTo>
                  <a:lnTo>
                    <a:pt x="22860" y="364236"/>
                  </a:lnTo>
                  <a:lnTo>
                    <a:pt x="27736" y="352044"/>
                  </a:lnTo>
                  <a:lnTo>
                    <a:pt x="44196" y="310896"/>
                  </a:lnTo>
                  <a:lnTo>
                    <a:pt x="44196" y="304800"/>
                  </a:lnTo>
                  <a:close/>
                </a:path>
                <a:path w="1263650" h="1030604">
                  <a:moveTo>
                    <a:pt x="1263396" y="379476"/>
                  </a:moveTo>
                  <a:lnTo>
                    <a:pt x="1261973" y="377952"/>
                  </a:lnTo>
                  <a:lnTo>
                    <a:pt x="1223772" y="336804"/>
                  </a:lnTo>
                  <a:lnTo>
                    <a:pt x="1222248" y="335280"/>
                  </a:lnTo>
                  <a:lnTo>
                    <a:pt x="1219200" y="335280"/>
                  </a:lnTo>
                  <a:lnTo>
                    <a:pt x="1216152" y="336804"/>
                  </a:lnTo>
                  <a:lnTo>
                    <a:pt x="1214628" y="338328"/>
                  </a:lnTo>
                  <a:lnTo>
                    <a:pt x="1214628" y="341376"/>
                  </a:lnTo>
                  <a:lnTo>
                    <a:pt x="1216152" y="342900"/>
                  </a:lnTo>
                  <a:lnTo>
                    <a:pt x="1231506" y="359727"/>
                  </a:lnTo>
                  <a:lnTo>
                    <a:pt x="512064" y="0"/>
                  </a:lnTo>
                  <a:lnTo>
                    <a:pt x="509016" y="9144"/>
                  </a:lnTo>
                  <a:lnTo>
                    <a:pt x="1228280" y="368046"/>
                  </a:lnTo>
                  <a:lnTo>
                    <a:pt x="1205484" y="365760"/>
                  </a:lnTo>
                  <a:lnTo>
                    <a:pt x="1202436" y="365760"/>
                  </a:lnTo>
                  <a:lnTo>
                    <a:pt x="1200912" y="367284"/>
                  </a:lnTo>
                  <a:lnTo>
                    <a:pt x="1200912" y="371856"/>
                  </a:lnTo>
                  <a:lnTo>
                    <a:pt x="1202436" y="374904"/>
                  </a:lnTo>
                  <a:lnTo>
                    <a:pt x="1205484" y="374904"/>
                  </a:lnTo>
                  <a:lnTo>
                    <a:pt x="1263396" y="379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400799" y="2775203"/>
              <a:ext cx="990600" cy="306705"/>
            </a:xfrm>
            <a:custGeom>
              <a:avLst/>
              <a:gdLst/>
              <a:ahLst/>
              <a:cxnLst/>
              <a:rect l="l" t="t" r="r" b="b"/>
              <a:pathLst>
                <a:path w="990600" h="306705">
                  <a:moveTo>
                    <a:pt x="990600" y="306324"/>
                  </a:moveTo>
                  <a:lnTo>
                    <a:pt x="0" y="306324"/>
                  </a:lnTo>
                  <a:lnTo>
                    <a:pt x="0" y="0"/>
                  </a:lnTo>
                  <a:lnTo>
                    <a:pt x="990600" y="0"/>
                  </a:lnTo>
                  <a:lnTo>
                    <a:pt x="990600" y="306324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3269" y="17406947"/>
            <a:ext cx="9591306" cy="3269522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203200">
              <a:spcBef>
                <a:spcPts val="400"/>
              </a:spcBef>
              <a:tabLst>
                <a:tab pos="9012555" algn="l"/>
              </a:tabLst>
            </a:pPr>
            <a:r>
              <a:rPr sz="2400" spc="-20" dirty="0">
                <a:latin typeface="Arial" panose="020B0604020202020204"/>
                <a:cs typeface="Arial" panose="020B0604020202020204"/>
              </a:rPr>
              <a:t>Computer</a:t>
            </a:r>
            <a:r>
              <a:rPr sz="24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Graphic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depicting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i="1" dirty="0">
                <a:latin typeface="Arial" panose="020B0604020202020204"/>
                <a:cs typeface="Arial" panose="020B0604020202020204"/>
              </a:rPr>
              <a:t>Pseudomonas</a:t>
            </a:r>
            <a:r>
              <a:rPr sz="24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400" i="1" dirty="0">
                <a:latin typeface="Arial" panose="020B0604020202020204"/>
                <a:cs typeface="Arial" panose="020B0604020202020204"/>
              </a:rPr>
              <a:t>aeruginosa	</a:t>
            </a:r>
            <a:r>
              <a:rPr sz="3600" baseline="5000" dirty="0">
                <a:latin typeface="Arial" panose="020B0604020202020204"/>
                <a:cs typeface="Arial" panose="020B0604020202020204"/>
              </a:rPr>
              <a:t>(6)</a:t>
            </a:r>
            <a:endParaRPr sz="3600" baseline="5000">
              <a:latin typeface="Arial" panose="020B0604020202020204"/>
              <a:cs typeface="Arial" panose="020B0604020202020204"/>
            </a:endParaRPr>
          </a:p>
          <a:p>
            <a:pPr>
              <a:spcBef>
                <a:spcPts val="200"/>
              </a:spcBef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439420"/>
            <a:r>
              <a:rPr sz="4000" b="1" spc="-20" dirty="0">
                <a:latin typeface="Arial" panose="020B0604020202020204"/>
                <a:cs typeface="Arial" panose="020B0604020202020204"/>
              </a:rPr>
              <a:t>Objectives</a:t>
            </a:r>
            <a:endParaRPr sz="4000">
              <a:latin typeface="Arial" panose="020B0604020202020204"/>
              <a:cs typeface="Arial" panose="020B0604020202020204"/>
            </a:endParaRPr>
          </a:p>
          <a:p>
            <a:pPr marL="304800" marR="271780">
              <a:spcBef>
                <a:spcPts val="900"/>
              </a:spcBef>
            </a:pPr>
            <a:r>
              <a:rPr sz="2800" spc="-28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re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v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w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u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18" dirty="0">
                <a:latin typeface="Arial" panose="020B0604020202020204"/>
                <a:cs typeface="Arial" panose="020B0604020202020204"/>
              </a:rPr>
              <a:t>P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.</a:t>
            </a:r>
            <a:r>
              <a:rPr sz="2800" i="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aerugi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sa</a:t>
            </a:r>
            <a:r>
              <a:rPr sz="2800" i="1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eru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ibod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 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(PAbs)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medium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sized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adult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cystic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fibrosis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centre,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to standardise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their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future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use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through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production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specific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guideline.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7584" y="28344737"/>
            <a:ext cx="9606536" cy="6120220"/>
          </a:xfrm>
          <a:prstGeom prst="rect">
            <a:avLst/>
          </a:prstGeom>
        </p:spPr>
        <p:txBody>
          <a:bodyPr vert="horz" wrap="square" lIns="0" tIns="218331" rIns="0" bIns="0" rtlCol="0">
            <a:spAutoFit/>
          </a:bodyPr>
          <a:lstStyle/>
          <a:p>
            <a:pPr marL="284480">
              <a:spcBef>
                <a:spcPts val="1720"/>
              </a:spcBef>
            </a:pPr>
            <a:r>
              <a:rPr sz="4000" b="1" spc="-280" dirty="0">
                <a:latin typeface="Arial" panose="020B0604020202020204"/>
                <a:cs typeface="Arial" panose="020B0604020202020204"/>
              </a:rPr>
              <a:t>T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4000" b="1" spc="-59" dirty="0">
                <a:latin typeface="Arial" panose="020B0604020202020204"/>
                <a:cs typeface="Arial" panose="020B0604020202020204"/>
              </a:rPr>
              <a:t>c</a:t>
            </a:r>
            <a:r>
              <a:rPr sz="4000" b="1" dirty="0">
                <a:latin typeface="Arial" panose="020B0604020202020204"/>
                <a:cs typeface="Arial" panose="020B0604020202020204"/>
              </a:rPr>
              <a:t>h</a:t>
            </a:r>
            <a:r>
              <a:rPr sz="4000" b="1" spc="-40" dirty="0">
                <a:latin typeface="Arial" panose="020B0604020202020204"/>
                <a:cs typeface="Arial" panose="020B0604020202020204"/>
              </a:rPr>
              <a:t>n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i</a:t>
            </a:r>
            <a:r>
              <a:rPr sz="4000" b="1" spc="-59" dirty="0">
                <a:latin typeface="Arial" panose="020B0604020202020204"/>
                <a:cs typeface="Arial" panose="020B0604020202020204"/>
              </a:rPr>
              <a:t>c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al</a:t>
            </a:r>
            <a:r>
              <a:rPr sz="4000" b="1" spc="-201" dirty="0">
                <a:latin typeface="Arial" panose="020B0604020202020204"/>
                <a:cs typeface="Arial" panose="020B0604020202020204"/>
              </a:rPr>
              <a:t> </a:t>
            </a:r>
            <a:r>
              <a:rPr sz="4000" b="1" spc="-161" dirty="0">
                <a:latin typeface="Arial" panose="020B0604020202020204"/>
                <a:cs typeface="Arial" panose="020B0604020202020204"/>
              </a:rPr>
              <a:t>A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4000" b="1" spc="-59" dirty="0">
                <a:latin typeface="Arial" panose="020B0604020202020204"/>
                <a:cs typeface="Arial" panose="020B0604020202020204"/>
              </a:rPr>
              <a:t>s</a:t>
            </a:r>
            <a:r>
              <a:rPr sz="4000" b="1" spc="20" dirty="0">
                <a:latin typeface="Arial" panose="020B0604020202020204"/>
                <a:cs typeface="Arial" panose="020B0604020202020204"/>
              </a:rPr>
              <a:t>a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y</a:t>
            </a:r>
            <a:r>
              <a:rPr sz="4000" b="1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4000" b="1" spc="-40" dirty="0">
                <a:latin typeface="Arial" panose="020B0604020202020204"/>
                <a:cs typeface="Arial" panose="020B0604020202020204"/>
              </a:rPr>
              <a:t>D</a:t>
            </a:r>
            <a:r>
              <a:rPr sz="4000" b="1" spc="-59" dirty="0">
                <a:latin typeface="Arial" panose="020B0604020202020204"/>
                <a:cs typeface="Arial" panose="020B0604020202020204"/>
              </a:rPr>
              <a:t>e</a:t>
            </a:r>
            <a:r>
              <a:rPr sz="4000" b="1" dirty="0">
                <a:latin typeface="Arial" panose="020B0604020202020204"/>
                <a:cs typeface="Arial" panose="020B0604020202020204"/>
              </a:rPr>
              <a:t>t</a:t>
            </a:r>
            <a:r>
              <a:rPr sz="4000" b="1" spc="-59" dirty="0">
                <a:latin typeface="Arial" panose="020B0604020202020204"/>
                <a:cs typeface="Arial" panose="020B0604020202020204"/>
              </a:rPr>
              <a:t>a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ils</a:t>
            </a:r>
            <a:endParaRPr sz="4000">
              <a:latin typeface="Arial" panose="020B0604020202020204"/>
              <a:cs typeface="Arial" panose="020B0604020202020204"/>
            </a:endParaRPr>
          </a:p>
          <a:p>
            <a:pPr marL="152400" marR="121920">
              <a:spcBef>
                <a:spcPts val="900"/>
              </a:spcBef>
            </a:pPr>
            <a:r>
              <a:rPr sz="2800" spc="-119" dirty="0">
                <a:latin typeface="Arial" panose="020B0604020202020204"/>
                <a:cs typeface="Arial" panose="020B0604020202020204"/>
              </a:rPr>
              <a:t>PA</a:t>
            </a:r>
            <a:r>
              <a:rPr sz="2800" spc="-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have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been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measured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at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Leeds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General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Infirmary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using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 CF-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pseudomonas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-IgG</a:t>
            </a:r>
            <a:r>
              <a:rPr sz="2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ELISA</a:t>
            </a:r>
            <a:r>
              <a:rPr sz="28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kit</a:t>
            </a:r>
            <a:r>
              <a:rPr sz="28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from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SSI</a:t>
            </a:r>
            <a:r>
              <a:rPr sz="28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diagnostica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(product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code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64742),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since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7</a:t>
            </a:r>
            <a:r>
              <a:rPr sz="2700" baseline="25000" dirty="0">
                <a:latin typeface="Arial" panose="020B0604020202020204"/>
                <a:cs typeface="Arial" panose="020B0604020202020204"/>
              </a:rPr>
              <a:t>th</a:t>
            </a:r>
            <a:r>
              <a:rPr sz="2700" spc="416" baseline="250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October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2011.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Kit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insert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states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that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‘Non-specific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antibodies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due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to cross-reactivity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be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w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18" dirty="0">
                <a:latin typeface="Arial" panose="020B0604020202020204"/>
                <a:cs typeface="Arial" panose="020B0604020202020204"/>
              </a:rPr>
              <a:t>P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.</a:t>
            </a:r>
            <a:r>
              <a:rPr sz="2800" i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i="1" spc="-59" dirty="0">
                <a:latin typeface="Arial" panose="020B0604020202020204"/>
                <a:cs typeface="Arial" panose="020B0604020202020204"/>
              </a:rPr>
              <a:t>r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u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gin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osa</a:t>
            </a:r>
            <a:r>
              <a:rPr sz="2800" i="1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b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r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l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ar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l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w 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correlates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with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taxonomic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relatedness...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normal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ELISA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unit value of </a:t>
            </a:r>
            <a:r>
              <a:rPr sz="2800" spc="-99" dirty="0">
                <a:latin typeface="Arial" panose="020B0604020202020204"/>
                <a:cs typeface="Arial" panose="020B0604020202020204"/>
              </a:rPr>
              <a:t>non-P.</a:t>
            </a:r>
            <a:r>
              <a:rPr sz="2800" spc="56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aeruginosa infected CF</a:t>
            </a:r>
            <a:r>
              <a:rPr sz="2800" spc="74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patient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379" dirty="0">
                <a:latin typeface="Arial" panose="020B0604020202020204"/>
                <a:cs typeface="Arial" panose="020B0604020202020204"/>
              </a:rPr>
              <a:t>P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.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 aerug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no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sa</a:t>
            </a:r>
            <a:r>
              <a:rPr sz="2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79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g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G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0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.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57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+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/-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2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.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3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9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(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m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ea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+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/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- 2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m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 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standard</a:t>
            </a:r>
            <a:r>
              <a:rPr sz="2800" spc="6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deviation). The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95% upper</a:t>
            </a:r>
            <a:r>
              <a:rPr sz="2800" spc="698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normal limit </a:t>
            </a:r>
            <a:r>
              <a:rPr sz="2800" dirty="0">
                <a:latin typeface="Arial" panose="020B0604020202020204"/>
                <a:cs typeface="Arial" panose="020B0604020202020204"/>
              </a:rPr>
              <a:t>is 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therefore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2.96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significant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increased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titre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compared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to </a:t>
            </a:r>
            <a:r>
              <a:rPr sz="2800" spc="-698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99" dirty="0">
                <a:latin typeface="Arial" panose="020B0604020202020204"/>
                <a:cs typeface="Arial" panose="020B0604020202020204"/>
              </a:rPr>
              <a:t>non-</a:t>
            </a:r>
            <a:r>
              <a:rPr sz="2800" i="1" spc="-99" dirty="0">
                <a:latin typeface="Arial" panose="020B0604020202020204"/>
                <a:cs typeface="Arial" panose="020B0604020202020204"/>
              </a:rPr>
              <a:t>P.</a:t>
            </a:r>
            <a:r>
              <a:rPr sz="2800" i="1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aeruginosa</a:t>
            </a:r>
            <a:r>
              <a:rPr sz="2800" i="1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infected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CF</a:t>
            </a:r>
            <a:r>
              <a:rPr sz="2800" spc="78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patients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is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=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or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&gt;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2.96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Units.’</a:t>
            </a:r>
            <a:r>
              <a:rPr sz="28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(7)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473416" y="25486043"/>
            <a:ext cx="8748448" cy="5528282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 marR="20320" algn="ctr">
              <a:spcBef>
                <a:spcPts val="380"/>
              </a:spcBef>
            </a:pPr>
            <a:r>
              <a:rPr sz="4000" b="1" spc="-20" dirty="0">
                <a:latin typeface="Arial" panose="020B0604020202020204"/>
                <a:cs typeface="Arial" panose="020B0604020202020204"/>
              </a:rPr>
              <a:t>Guideline</a:t>
            </a:r>
            <a:r>
              <a:rPr sz="40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for</a:t>
            </a:r>
            <a:r>
              <a:rPr sz="400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4000" b="1" spc="-40" dirty="0">
                <a:latin typeface="Arial" panose="020B0604020202020204"/>
                <a:cs typeface="Arial" panose="020B0604020202020204"/>
              </a:rPr>
              <a:t> measurement</a:t>
            </a:r>
            <a:r>
              <a:rPr sz="4000" b="1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4000" b="1" dirty="0">
                <a:latin typeface="Arial" panose="020B0604020202020204"/>
                <a:cs typeface="Arial" panose="020B0604020202020204"/>
              </a:rPr>
              <a:t>of</a:t>
            </a:r>
            <a:r>
              <a:rPr sz="4000" b="1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4000" b="1" i="1" spc="-300" dirty="0">
                <a:latin typeface="Arial" panose="020B0604020202020204"/>
                <a:cs typeface="Arial" panose="020B0604020202020204"/>
              </a:rPr>
              <a:t>P. </a:t>
            </a:r>
            <a:r>
              <a:rPr sz="4000" b="1" i="1" spc="-1060" dirty="0">
                <a:latin typeface="Arial" panose="020B0604020202020204"/>
                <a:cs typeface="Arial" panose="020B0604020202020204"/>
              </a:rPr>
              <a:t> </a:t>
            </a:r>
            <a:r>
              <a:rPr sz="4000" b="1" i="1" spc="-40" dirty="0">
                <a:latin typeface="Arial" panose="020B0604020202020204"/>
                <a:cs typeface="Arial" panose="020B0604020202020204"/>
              </a:rPr>
              <a:t>aeruginosa</a:t>
            </a:r>
            <a:r>
              <a:rPr sz="4000" b="1" i="1" spc="1015" dirty="0">
                <a:latin typeface="Arial" panose="020B0604020202020204"/>
                <a:cs typeface="Arial" panose="020B0604020202020204"/>
              </a:rPr>
              <a:t> </a:t>
            </a:r>
            <a:r>
              <a:rPr sz="4000" b="1" spc="-40" dirty="0">
                <a:latin typeface="Arial" panose="020B0604020202020204"/>
                <a:cs typeface="Arial" panose="020B0604020202020204"/>
              </a:rPr>
              <a:t>serum</a:t>
            </a:r>
            <a:r>
              <a:rPr sz="4000" b="1" spc="1041" dirty="0"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antibody levels </a:t>
            </a:r>
            <a:r>
              <a:rPr sz="4000" b="1" dirty="0"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in adult</a:t>
            </a:r>
            <a:r>
              <a:rPr sz="4000" b="1" spc="-40" dirty="0">
                <a:latin typeface="Arial" panose="020B0604020202020204"/>
                <a:cs typeface="Arial" panose="020B0604020202020204"/>
              </a:rPr>
              <a:t> cystic</a:t>
            </a:r>
            <a:r>
              <a:rPr sz="4000" b="1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4000" b="1" spc="-20" dirty="0">
                <a:latin typeface="Arial" panose="020B0604020202020204"/>
                <a:cs typeface="Arial" panose="020B0604020202020204"/>
              </a:rPr>
              <a:t>fibrosis patients</a:t>
            </a:r>
            <a:endParaRPr sz="4000">
              <a:latin typeface="Arial" panose="020B0604020202020204"/>
              <a:cs typeface="Arial" panose="020B0604020202020204"/>
            </a:endParaRPr>
          </a:p>
          <a:p>
            <a:pPr marL="530860" marR="83820">
              <a:lnSpc>
                <a:spcPct val="107000"/>
              </a:lnSpc>
              <a:spcBef>
                <a:spcPts val="2320"/>
              </a:spcBef>
            </a:pPr>
            <a:r>
              <a:rPr sz="3200" b="1" i="1" spc="-20" dirty="0">
                <a:latin typeface="Arial" panose="020B0604020202020204"/>
                <a:cs typeface="Arial" panose="020B0604020202020204"/>
              </a:rPr>
              <a:t>Never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order </a:t>
            </a:r>
            <a:r>
              <a:rPr sz="3200" i="1" spc="-20" dirty="0">
                <a:latin typeface="Arial" panose="020B0604020202020204"/>
                <a:cs typeface="Arial" panose="020B0604020202020204"/>
              </a:rPr>
              <a:t>Pseudomonas </a:t>
            </a:r>
            <a:r>
              <a:rPr sz="3200" dirty="0">
                <a:latin typeface="Arial" panose="020B0604020202020204"/>
                <a:cs typeface="Arial" panose="020B0604020202020204"/>
              </a:rPr>
              <a:t>serum antibodies </a:t>
            </a:r>
            <a:r>
              <a:rPr sz="3200" spc="-8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if </a:t>
            </a:r>
            <a:r>
              <a:rPr sz="3200" dirty="0">
                <a:latin typeface="Arial" panose="020B0604020202020204"/>
                <a:cs typeface="Arial" panose="020B0604020202020204"/>
              </a:rPr>
              <a:t>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patient is known </a:t>
            </a:r>
            <a:r>
              <a:rPr sz="3200" dirty="0">
                <a:latin typeface="Arial" panose="020B0604020202020204"/>
                <a:cs typeface="Arial" panose="020B0604020202020204"/>
              </a:rPr>
              <a:t>to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have chronic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i="1" spc="-20" dirty="0">
                <a:latin typeface="Arial" panose="020B0604020202020204"/>
                <a:cs typeface="Arial" panose="020B0604020202020204"/>
              </a:rPr>
              <a:t>Pseudomonas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530860">
              <a:spcBef>
                <a:spcPts val="1100"/>
              </a:spcBef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Don’t order</a:t>
            </a:r>
            <a:r>
              <a:rPr sz="3200" dirty="0">
                <a:latin typeface="Arial" panose="020B0604020202020204"/>
                <a:cs typeface="Arial" panose="020B0604020202020204"/>
              </a:rPr>
              <a:t> if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had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levels within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3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months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99720" marR="205740">
              <a:lnSpc>
                <a:spcPct val="108000"/>
              </a:lnSpc>
              <a:spcBef>
                <a:spcPts val="760"/>
              </a:spcBef>
            </a:pPr>
            <a:r>
              <a:rPr sz="3200" dirty="0">
                <a:latin typeface="Arial" panose="020B0604020202020204"/>
                <a:cs typeface="Arial" panose="020B0604020202020204"/>
              </a:rPr>
              <a:t>Please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order </a:t>
            </a:r>
            <a:r>
              <a:rPr sz="3200" i="1" spc="-20" dirty="0">
                <a:latin typeface="Arial" panose="020B0604020202020204"/>
                <a:cs typeface="Arial" panose="020B0604020202020204"/>
              </a:rPr>
              <a:t>Pseudomonas </a:t>
            </a:r>
            <a:r>
              <a:rPr sz="3200" dirty="0">
                <a:latin typeface="Arial" panose="020B0604020202020204"/>
                <a:cs typeface="Arial" panose="020B0604020202020204"/>
              </a:rPr>
              <a:t>serum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antibodies </a:t>
            </a:r>
            <a:r>
              <a:rPr sz="3200" spc="-8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per</a:t>
            </a:r>
            <a:r>
              <a:rPr sz="3200" dirty="0">
                <a:latin typeface="Arial" panose="020B0604020202020204"/>
                <a:cs typeface="Arial" panose="020B0604020202020204"/>
              </a:rPr>
              <a:t> the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following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criteria: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10109911" y="9110387"/>
          <a:ext cx="10055895" cy="76100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5525"/>
                <a:gridCol w="2053831"/>
                <a:gridCol w="2048753"/>
                <a:gridCol w="1657786"/>
              </a:tblGrid>
              <a:tr h="13709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 marR="34290" indent="-8890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0" dirty="0">
                          <a:latin typeface="Arial" panose="020B0604020202020204"/>
                          <a:cs typeface="Arial" panose="020B0604020202020204"/>
                        </a:rPr>
                        <a:t>P</a:t>
                      </a:r>
                      <a:r>
                        <a:rPr sz="2800" spc="5" dirty="0"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b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s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d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on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e 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28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=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56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115" marR="71120" indent="-7810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0" dirty="0">
                          <a:latin typeface="Arial" panose="020B0604020202020204"/>
                          <a:cs typeface="Arial" panose="020B0604020202020204"/>
                        </a:rPr>
                        <a:t>P</a:t>
                      </a:r>
                      <a:r>
                        <a:rPr sz="2800" spc="5" dirty="0"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b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s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o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t 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done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=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129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P-value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387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402">
                <a:tc>
                  <a:txBody>
                    <a:bodyPr/>
                    <a:lstStyle/>
                    <a:p>
                      <a:pPr marL="22225" marR="17081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Patients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classified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as 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chronic</a:t>
                      </a:r>
                      <a:r>
                        <a:rPr sz="28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i="1" spc="-10" dirty="0">
                          <a:latin typeface="Arial" panose="020B0604020202020204"/>
                          <a:cs typeface="Arial" panose="020B0604020202020204"/>
                        </a:rPr>
                        <a:t>Pseudomonas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13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98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&lt;</a:t>
                      </a:r>
                      <a:r>
                        <a:rPr sz="23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0.001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4813">
                <a:tc>
                  <a:txBody>
                    <a:bodyPr/>
                    <a:lstStyle/>
                    <a:p>
                      <a:pPr marL="22225" marR="21272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Patients classified as </a:t>
                      </a:r>
                      <a:r>
                        <a:rPr sz="2800" spc="-18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intermittent</a:t>
                      </a:r>
                      <a:r>
                        <a:rPr sz="2800" spc="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or no 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i="1" spc="-10" dirty="0">
                          <a:latin typeface="Arial" panose="020B0604020202020204"/>
                          <a:cs typeface="Arial" panose="020B0604020202020204"/>
                        </a:rPr>
                        <a:t>Pseudomonas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00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43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31</a:t>
                      </a:r>
                      <a:endParaRPr sz="28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&lt;</a:t>
                      </a:r>
                      <a:r>
                        <a:rPr sz="23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0.001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6178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Age in 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years,</a:t>
                      </a:r>
                      <a:r>
                        <a:rPr sz="2800" spc="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(IQR)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24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(18</a:t>
                      </a:r>
                      <a:r>
                        <a:rPr sz="23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33)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27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(22</a:t>
                      </a:r>
                      <a:r>
                        <a:rPr sz="23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34)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0.024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0081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Pancreatic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insufficient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(%)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28</a:t>
                      </a:r>
                      <a:r>
                        <a:rPr sz="28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(50%)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25" dirty="0">
                          <a:latin typeface="Arial" panose="020B0604020202020204"/>
                          <a:cs typeface="Arial" panose="020B0604020202020204"/>
                        </a:rPr>
                        <a:t>114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(88.4%)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&lt;</a:t>
                      </a:r>
                      <a:r>
                        <a:rPr sz="23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0.001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405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CF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Related</a:t>
                      </a:r>
                      <a:r>
                        <a:rPr sz="2800" spc="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Diabetes,</a:t>
                      </a:r>
                      <a:r>
                        <a:rPr sz="2800" spc="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(%)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(8.9%)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37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(28.7%)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0.003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4390">
                <a:tc rowSpan="2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BMI,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(IQR)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340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75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23.8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75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22.3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770"/>
                        </a:lnSpc>
                        <a:spcBef>
                          <a:spcPts val="80"/>
                        </a:spcBef>
                      </a:pP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0.001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99080">
                <a:tc vMerge="1">
                  <a:tcPr marL="0" marR="0" marT="55879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685"/>
                        </a:lnSpc>
                      </a:pP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(22.2</a:t>
                      </a:r>
                      <a:r>
                        <a:rPr sz="2300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28.3)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685"/>
                        </a:lnSpc>
                      </a:pP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(19.8</a:t>
                      </a:r>
                      <a:r>
                        <a:rPr sz="2300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24.9)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790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%</a:t>
                      </a:r>
                      <a:r>
                        <a:rPr sz="28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FEV1,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(IQR)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92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(81</a:t>
                      </a:r>
                      <a:r>
                        <a:rPr sz="23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98)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76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(52</a:t>
                      </a:r>
                      <a:r>
                        <a:rPr sz="23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90)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&lt;</a:t>
                      </a:r>
                      <a:r>
                        <a:rPr sz="23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0.001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790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IV days,</a:t>
                      </a:r>
                      <a:r>
                        <a:rPr sz="2800" spc="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median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(IQR)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r>
                        <a:rPr sz="28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(0</a:t>
                      </a:r>
                      <a:r>
                        <a:rPr sz="2300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13)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21</a:t>
                      </a:r>
                      <a:r>
                        <a:rPr sz="28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(1</a:t>
                      </a:r>
                      <a:r>
                        <a:rPr sz="23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39)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&lt;</a:t>
                      </a:r>
                      <a:r>
                        <a:rPr sz="23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0.001</a:t>
                      </a:r>
                      <a:endParaRPr sz="23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10109914" y="18444780"/>
          <a:ext cx="10045738" cy="53922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0447"/>
                <a:gridCol w="2053831"/>
                <a:gridCol w="2048753"/>
                <a:gridCol w="1652707"/>
              </a:tblGrid>
              <a:tr h="13709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 marR="34290" indent="-8890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0" dirty="0">
                          <a:latin typeface="Arial" panose="020B0604020202020204"/>
                          <a:cs typeface="Arial" panose="020B0604020202020204"/>
                        </a:rPr>
                        <a:t>P</a:t>
                      </a:r>
                      <a:r>
                        <a:rPr sz="2800" spc="5" dirty="0"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b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s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d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on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e 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=</a:t>
                      </a:r>
                      <a:r>
                        <a:rPr sz="28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56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115" marR="71120" indent="-7810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0" dirty="0">
                          <a:latin typeface="Arial" panose="020B0604020202020204"/>
                          <a:cs typeface="Arial" panose="020B0604020202020204"/>
                        </a:rPr>
                        <a:t>P</a:t>
                      </a:r>
                      <a:r>
                        <a:rPr sz="2800" spc="5" dirty="0"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b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s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o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t 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done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=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129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P-value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387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83472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Sputum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producer,</a:t>
                      </a:r>
                      <a:r>
                        <a:rPr sz="2800" spc="4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(%)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26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(46.4%)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340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800" spc="-25" dirty="0">
                          <a:latin typeface="Arial" panose="020B0604020202020204"/>
                          <a:cs typeface="Arial" panose="020B0604020202020204"/>
                        </a:rPr>
                        <a:t>113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spc="-5" dirty="0">
                          <a:latin typeface="Arial" panose="020B0604020202020204"/>
                          <a:cs typeface="Arial" panose="020B0604020202020204"/>
                        </a:rPr>
                        <a:t>(87.6%)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340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&lt;</a:t>
                      </a:r>
                      <a:r>
                        <a:rPr sz="2800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0.001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340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09980">
                <a:tc>
                  <a:txBody>
                    <a:bodyPr/>
                    <a:lstStyle/>
                    <a:p>
                      <a:pPr marL="22225" marR="3048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20" dirty="0">
                          <a:latin typeface="Arial" panose="020B0604020202020204"/>
                          <a:cs typeface="Arial" panose="020B0604020202020204"/>
                        </a:rPr>
                        <a:t>Total</a:t>
                      </a:r>
                      <a:r>
                        <a:rPr sz="2800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respiratory</a:t>
                      </a:r>
                      <a:r>
                        <a:rPr sz="2800" spc="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samples, </a:t>
                      </a:r>
                      <a:r>
                        <a:rPr sz="2800" spc="-18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median</a:t>
                      </a:r>
                      <a:r>
                        <a:rPr sz="2800" spc="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(IQR)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(3</a:t>
                      </a:r>
                      <a:r>
                        <a:rPr sz="23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6)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387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(4</a:t>
                      </a:r>
                      <a:r>
                        <a:rPr sz="23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10)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387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0.001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387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83475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Sputum,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median</a:t>
                      </a:r>
                      <a:r>
                        <a:rPr sz="28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(IQR)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(0</a:t>
                      </a:r>
                      <a:r>
                        <a:rPr sz="23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3)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340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(1</a:t>
                      </a:r>
                      <a:r>
                        <a:rPr sz="23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8)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340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&lt;</a:t>
                      </a:r>
                      <a:r>
                        <a:rPr sz="2800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0.001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340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402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Cough</a:t>
                      </a:r>
                      <a:r>
                        <a:rPr sz="2800" spc="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10" dirty="0">
                          <a:latin typeface="Arial" panose="020B0604020202020204"/>
                          <a:cs typeface="Arial" panose="020B0604020202020204"/>
                        </a:rPr>
                        <a:t>swabs,</a:t>
                      </a:r>
                      <a:r>
                        <a:rPr sz="2800" spc="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median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(IQR)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0616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(2</a:t>
                      </a:r>
                      <a:r>
                        <a:rPr sz="23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5)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387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28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(0</a:t>
                      </a:r>
                      <a:r>
                        <a:rPr sz="23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–</a:t>
                      </a:r>
                      <a:r>
                        <a:rPr sz="23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300" dirty="0">
                          <a:latin typeface="Arial" panose="020B0604020202020204"/>
                          <a:cs typeface="Arial" panose="020B0604020202020204"/>
                        </a:rPr>
                        <a:t>3)</a:t>
                      </a:r>
                      <a:endParaRPr sz="23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387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&lt;</a:t>
                      </a:r>
                      <a:r>
                        <a:rPr sz="2800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800" spc="-5" dirty="0">
                          <a:latin typeface="Arial" panose="020B0604020202020204"/>
                          <a:cs typeface="Arial" panose="020B0604020202020204"/>
                        </a:rPr>
                        <a:t>0.001</a:t>
                      </a:r>
                      <a:endParaRPr sz="2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387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10016352" y="5887054"/>
            <a:ext cx="10007660" cy="1710069"/>
          </a:xfrm>
          <a:prstGeom prst="rect">
            <a:avLst/>
          </a:prstGeom>
        </p:spPr>
        <p:txBody>
          <a:bodyPr vert="horz" wrap="square" lIns="0" tIns="154862" rIns="0" bIns="0" rtlCol="0">
            <a:spAutoFit/>
          </a:bodyPr>
          <a:lstStyle/>
          <a:p>
            <a:pPr marL="281940">
              <a:spcBef>
                <a:spcPts val="1220"/>
              </a:spcBef>
            </a:pPr>
            <a:r>
              <a:rPr sz="4000" b="1" spc="-20" dirty="0">
                <a:latin typeface="Arial" panose="020B0604020202020204"/>
                <a:cs typeface="Arial" panose="020B0604020202020204"/>
              </a:rPr>
              <a:t>Results</a:t>
            </a:r>
            <a:endParaRPr sz="4000">
              <a:latin typeface="Arial" panose="020B0604020202020204"/>
              <a:cs typeface="Arial" panose="020B0604020202020204"/>
            </a:endParaRPr>
          </a:p>
          <a:p>
            <a:pPr marL="50800" marR="20320">
              <a:spcBef>
                <a:spcPts val="580"/>
              </a:spcBef>
            </a:pPr>
            <a:r>
              <a:rPr sz="2800" spc="-20" dirty="0">
                <a:latin typeface="Arial" panose="020B0604020202020204"/>
                <a:cs typeface="Arial" panose="020B0604020202020204"/>
              </a:rPr>
              <a:t>Patients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with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previous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lung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transplantation</a:t>
            </a:r>
            <a:r>
              <a:rPr sz="2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or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on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Ivacaftor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were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excluded.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99719" y="11314001"/>
            <a:ext cx="3818241" cy="790189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939165" marR="20320" indent="-890905">
              <a:spcBef>
                <a:spcPts val="4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13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patients</a:t>
            </a:r>
            <a:r>
              <a:rPr sz="2400" spc="-161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PAbs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measured </a:t>
            </a:r>
            <a:r>
              <a:rPr sz="2400" spc="-59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inappropriately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0467914" y="10127911"/>
            <a:ext cx="9378054" cy="31294872"/>
            <a:chOff x="5111496" y="2526792"/>
            <a:chExt cx="2345690" cy="7827645"/>
          </a:xfrm>
        </p:grpSpPr>
        <p:sp>
          <p:nvSpPr>
            <p:cNvPr id="43" name="object 43"/>
            <p:cNvSpPr/>
            <p:nvPr/>
          </p:nvSpPr>
          <p:spPr>
            <a:xfrm>
              <a:off x="6879335" y="2526792"/>
              <a:ext cx="44450" cy="248920"/>
            </a:xfrm>
            <a:custGeom>
              <a:avLst/>
              <a:gdLst/>
              <a:ahLst/>
              <a:cxnLst/>
              <a:rect l="l" t="t" r="r" b="b"/>
              <a:pathLst>
                <a:path w="44450" h="248919">
                  <a:moveTo>
                    <a:pt x="21336" y="221534"/>
                  </a:moveTo>
                  <a:lnTo>
                    <a:pt x="16931" y="210321"/>
                  </a:lnTo>
                  <a:lnTo>
                    <a:pt x="18288" y="0"/>
                  </a:lnTo>
                  <a:lnTo>
                    <a:pt x="27432" y="0"/>
                  </a:lnTo>
                  <a:lnTo>
                    <a:pt x="26080" y="209456"/>
                  </a:lnTo>
                  <a:lnTo>
                    <a:pt x="21336" y="221534"/>
                  </a:lnTo>
                  <a:close/>
                </a:path>
                <a:path w="44450" h="248919">
                  <a:moveTo>
                    <a:pt x="16764" y="236104"/>
                  </a:moveTo>
                  <a:lnTo>
                    <a:pt x="1524" y="195072"/>
                  </a:lnTo>
                  <a:lnTo>
                    <a:pt x="0" y="192024"/>
                  </a:lnTo>
                  <a:lnTo>
                    <a:pt x="1524" y="188976"/>
                  </a:lnTo>
                  <a:lnTo>
                    <a:pt x="3048" y="187452"/>
                  </a:lnTo>
                  <a:lnTo>
                    <a:pt x="6096" y="187452"/>
                  </a:lnTo>
                  <a:lnTo>
                    <a:pt x="9144" y="188976"/>
                  </a:lnTo>
                  <a:lnTo>
                    <a:pt x="9144" y="190500"/>
                  </a:lnTo>
                  <a:lnTo>
                    <a:pt x="16931" y="210321"/>
                  </a:lnTo>
                  <a:lnTo>
                    <a:pt x="16764" y="236104"/>
                  </a:lnTo>
                  <a:close/>
                </a:path>
                <a:path w="44450" h="248919">
                  <a:moveTo>
                    <a:pt x="26212" y="236219"/>
                  </a:moveTo>
                  <a:lnTo>
                    <a:pt x="25908" y="236219"/>
                  </a:lnTo>
                  <a:lnTo>
                    <a:pt x="26080" y="209456"/>
                  </a:lnTo>
                  <a:lnTo>
                    <a:pt x="33528" y="190500"/>
                  </a:lnTo>
                  <a:lnTo>
                    <a:pt x="35052" y="188976"/>
                  </a:lnTo>
                  <a:lnTo>
                    <a:pt x="38100" y="187452"/>
                  </a:lnTo>
                  <a:lnTo>
                    <a:pt x="41148" y="188976"/>
                  </a:lnTo>
                  <a:lnTo>
                    <a:pt x="42672" y="188976"/>
                  </a:lnTo>
                  <a:lnTo>
                    <a:pt x="44196" y="192024"/>
                  </a:lnTo>
                  <a:lnTo>
                    <a:pt x="42672" y="195072"/>
                  </a:lnTo>
                  <a:lnTo>
                    <a:pt x="26212" y="236219"/>
                  </a:lnTo>
                  <a:close/>
                </a:path>
                <a:path w="44450" h="248919">
                  <a:moveTo>
                    <a:pt x="25927" y="233172"/>
                  </a:moveTo>
                  <a:lnTo>
                    <a:pt x="21336" y="221534"/>
                  </a:lnTo>
                  <a:lnTo>
                    <a:pt x="26080" y="209456"/>
                  </a:lnTo>
                  <a:lnTo>
                    <a:pt x="25927" y="233172"/>
                  </a:lnTo>
                  <a:close/>
                </a:path>
                <a:path w="44450" h="248919">
                  <a:moveTo>
                    <a:pt x="16783" y="233121"/>
                  </a:moveTo>
                  <a:lnTo>
                    <a:pt x="16931" y="210321"/>
                  </a:lnTo>
                  <a:lnTo>
                    <a:pt x="21336" y="221534"/>
                  </a:lnTo>
                  <a:lnTo>
                    <a:pt x="16783" y="233121"/>
                  </a:lnTo>
                  <a:close/>
                </a:path>
                <a:path w="44450" h="248919">
                  <a:moveTo>
                    <a:pt x="21336" y="248412"/>
                  </a:moveTo>
                  <a:lnTo>
                    <a:pt x="16807" y="236219"/>
                  </a:lnTo>
                  <a:lnTo>
                    <a:pt x="16783" y="233121"/>
                  </a:lnTo>
                  <a:lnTo>
                    <a:pt x="21336" y="221534"/>
                  </a:lnTo>
                  <a:lnTo>
                    <a:pt x="25888" y="233121"/>
                  </a:lnTo>
                  <a:lnTo>
                    <a:pt x="25908" y="236219"/>
                  </a:lnTo>
                  <a:lnTo>
                    <a:pt x="26212" y="236219"/>
                  </a:lnTo>
                  <a:lnTo>
                    <a:pt x="21336" y="248412"/>
                  </a:lnTo>
                  <a:close/>
                </a:path>
                <a:path w="44450" h="248919">
                  <a:moveTo>
                    <a:pt x="16783" y="233172"/>
                  </a:moveTo>
                  <a:close/>
                </a:path>
                <a:path w="44450" h="248919">
                  <a:moveTo>
                    <a:pt x="16807" y="236219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1496" y="9666732"/>
              <a:ext cx="2345435" cy="687324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0252514" y="19909538"/>
            <a:ext cx="9918799" cy="18414737"/>
          </a:xfrm>
          <a:prstGeom prst="rect">
            <a:avLst/>
          </a:prstGeom>
        </p:spPr>
        <p:txBody>
          <a:bodyPr vert="horz" wrap="square" lIns="0" tIns="225949" rIns="0" bIns="0" rtlCol="0">
            <a:spAutoFit/>
          </a:bodyPr>
          <a:lstStyle/>
          <a:p>
            <a:pPr marL="360680">
              <a:spcBef>
                <a:spcPts val="1780"/>
              </a:spcBef>
            </a:pPr>
            <a:r>
              <a:rPr sz="4000" b="1" spc="-40" dirty="0">
                <a:latin typeface="Arial" panose="020B0604020202020204"/>
                <a:cs typeface="Arial" panose="020B0604020202020204"/>
              </a:rPr>
              <a:t>Discussion</a:t>
            </a:r>
            <a:endParaRPr sz="4000" dirty="0">
              <a:latin typeface="Arial" panose="020B0604020202020204"/>
              <a:cs typeface="Arial" panose="020B0604020202020204"/>
            </a:endParaRPr>
          </a:p>
          <a:p>
            <a:pPr marL="160020" marR="347980">
              <a:spcBef>
                <a:spcPts val="960"/>
              </a:spcBef>
            </a:pPr>
            <a:r>
              <a:rPr sz="2800" spc="-40" dirty="0">
                <a:latin typeface="Arial" panose="020B0604020202020204"/>
                <a:cs typeface="Arial" panose="020B0604020202020204"/>
              </a:rPr>
              <a:t>C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n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en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u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gu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del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ne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ha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18" dirty="0">
                <a:latin typeface="Arial" panose="020B0604020202020204"/>
                <a:cs typeface="Arial" panose="020B0604020202020204"/>
              </a:rPr>
              <a:t>P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.</a:t>
            </a:r>
            <a:r>
              <a:rPr sz="2800" i="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aerug</a:t>
            </a:r>
            <a:r>
              <a:rPr sz="2800" i="1" dirty="0">
                <a:latin typeface="Arial" panose="020B0604020202020204"/>
                <a:cs typeface="Arial" panose="020B0604020202020204"/>
              </a:rPr>
              <a:t>i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no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sa</a:t>
            </a:r>
            <a:r>
              <a:rPr sz="2800" i="1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f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on  should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be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treated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energetically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early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(8).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This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approach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has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resulted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delay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in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onset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chronic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infection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in 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 UK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CF population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(9).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160020" marR="284480"/>
            <a:r>
              <a:rPr sz="2800" spc="-20" dirty="0">
                <a:latin typeface="Arial" panose="020B0604020202020204"/>
                <a:cs typeface="Arial" panose="020B0604020202020204"/>
              </a:rPr>
              <a:t>Those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patients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without</a:t>
            </a:r>
            <a:r>
              <a:rPr sz="2800" spc="6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chronic</a:t>
            </a:r>
            <a:r>
              <a:rPr sz="2800" spc="74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Pseudomonas</a:t>
            </a:r>
            <a:r>
              <a:rPr sz="2800" i="1" spc="698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were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younger,</a:t>
            </a:r>
            <a:r>
              <a:rPr sz="2800" spc="3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healthier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had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higher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BMI,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were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more often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pancreatic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sufficient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had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less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CF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related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diabetes.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They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had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higher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%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FEV1,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required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fewer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days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IV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antibiotics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and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were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less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likely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to produce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sputum,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produced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fewer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respiratory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samples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overall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(less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clinic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attendances),</a:t>
            </a:r>
            <a:r>
              <a:rPr sz="2800" spc="26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 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therefore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relied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more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on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cough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swab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samples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than sputum,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hence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need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to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measure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PAbs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to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detect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early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infection.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160020" marR="276860"/>
            <a:r>
              <a:rPr sz="2800" spc="-20" dirty="0">
                <a:latin typeface="Arial" panose="020B0604020202020204"/>
                <a:cs typeface="Arial" panose="020B0604020202020204"/>
              </a:rPr>
              <a:t>Although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the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trend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for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our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measurement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is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sensible,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our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testing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has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been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haphazard</a:t>
            </a:r>
            <a:r>
              <a:rPr sz="2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not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guided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by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departmental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consensus.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13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patients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had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their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PAbs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measured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despite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being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registered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department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as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chronically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infected</a:t>
            </a:r>
            <a:r>
              <a:rPr sz="2800" spc="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with</a:t>
            </a:r>
            <a:r>
              <a:rPr sz="2800" spc="698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21" dirty="0">
                <a:latin typeface="Arial" panose="020B0604020202020204"/>
                <a:cs typeface="Arial" panose="020B0604020202020204"/>
              </a:rPr>
              <a:t>P.</a:t>
            </a:r>
            <a:r>
              <a:rPr sz="2800" i="1" spc="339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aeruginosa.</a:t>
            </a:r>
            <a:r>
              <a:rPr sz="2800" i="1" spc="698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These results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cannot be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interpreted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as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there </a:t>
            </a:r>
            <a:r>
              <a:rPr sz="2800" dirty="0">
                <a:latin typeface="Arial" panose="020B0604020202020204"/>
                <a:cs typeface="Arial" panose="020B0604020202020204"/>
              </a:rPr>
              <a:t>is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no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literature studying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PAbs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following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treatment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infection.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31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patients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culture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negative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18" dirty="0">
                <a:latin typeface="Arial" panose="020B0604020202020204"/>
                <a:cs typeface="Arial" panose="020B0604020202020204"/>
              </a:rPr>
              <a:t>P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.</a:t>
            </a:r>
            <a:r>
              <a:rPr sz="2800" i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i="1" spc="-59" dirty="0">
                <a:latin typeface="Arial" panose="020B0604020202020204"/>
                <a:cs typeface="Arial" panose="020B0604020202020204"/>
              </a:rPr>
              <a:t>r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u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gin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osa</a:t>
            </a:r>
            <a:r>
              <a:rPr sz="2800" i="1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d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no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ave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21" dirty="0">
                <a:latin typeface="Arial" panose="020B0604020202020204"/>
                <a:cs typeface="Arial" panose="020B0604020202020204"/>
              </a:rPr>
              <a:t>P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Abs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m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ea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ured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.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-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21" dirty="0">
                <a:latin typeface="Arial" panose="020B0604020202020204"/>
                <a:cs typeface="Arial" panose="020B0604020202020204"/>
              </a:rPr>
              <a:t>P</a:t>
            </a:r>
            <a:r>
              <a:rPr sz="280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b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l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v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l 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would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be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useful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to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refer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to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 the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future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if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they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were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to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clinically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deteriorate,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but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we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were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to fail to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grow anything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in 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culture.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Our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department</a:t>
            </a:r>
            <a:r>
              <a:rPr sz="2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would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benefit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from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protocol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to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st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andard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se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181" dirty="0">
                <a:latin typeface="Arial" panose="020B0604020202020204"/>
                <a:cs typeface="Arial" panose="020B0604020202020204"/>
              </a:rPr>
              <a:t>P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-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m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ea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ure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m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en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f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u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ure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.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360680">
              <a:spcBef>
                <a:spcPts val="1635"/>
              </a:spcBef>
            </a:pPr>
            <a:r>
              <a:rPr sz="4000" b="1" spc="-20" dirty="0">
                <a:latin typeface="Arial" panose="020B0604020202020204"/>
                <a:cs typeface="Arial" panose="020B0604020202020204"/>
              </a:rPr>
              <a:t>Conclusion</a:t>
            </a:r>
            <a:endParaRPr sz="4000" dirty="0">
              <a:latin typeface="Arial" panose="020B0604020202020204"/>
              <a:cs typeface="Arial" panose="020B0604020202020204"/>
            </a:endParaRPr>
          </a:p>
          <a:p>
            <a:pPr marL="121920" marR="68580">
              <a:spcBef>
                <a:spcPts val="900"/>
              </a:spcBef>
            </a:pPr>
            <a:r>
              <a:rPr sz="2800" spc="-59" dirty="0">
                <a:latin typeface="Arial" panose="020B0604020202020204"/>
                <a:cs typeface="Arial" panose="020B0604020202020204"/>
              </a:rPr>
              <a:t>PAbs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 offer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an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opportunity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detect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treat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infection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earlier.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At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em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in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g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gro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w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18" dirty="0">
                <a:latin typeface="Arial" panose="020B0604020202020204"/>
                <a:cs typeface="Arial" panose="020B0604020202020204"/>
              </a:rPr>
              <a:t>P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.</a:t>
            </a:r>
            <a:r>
              <a:rPr sz="2800" i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i="1" spc="-59" dirty="0">
                <a:latin typeface="Arial" panose="020B0604020202020204"/>
                <a:cs typeface="Arial" panose="020B0604020202020204"/>
              </a:rPr>
              <a:t>r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u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gin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osa</a:t>
            </a:r>
            <a:r>
              <a:rPr sz="2800" i="1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co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ug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h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w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b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m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ple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  insensitive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(4).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Rising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PAbs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with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negative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sputum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culture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warrant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further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investigation.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These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results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show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ap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r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p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r</a:t>
            </a:r>
            <a:r>
              <a:rPr sz="280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l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y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arge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d</a:t>
            </a:r>
            <a:r>
              <a:rPr sz="2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21" dirty="0">
                <a:latin typeface="Arial" panose="020B0604020202020204"/>
                <a:cs typeface="Arial" panose="020B0604020202020204"/>
              </a:rPr>
              <a:t>P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-20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f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or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se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99" dirty="0">
                <a:latin typeface="Arial" panose="020B0604020202020204"/>
                <a:cs typeface="Arial" panose="020B0604020202020204"/>
              </a:rPr>
              <a:t>w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99" dirty="0">
                <a:latin typeface="Arial" panose="020B0604020202020204"/>
                <a:cs typeface="Arial" panose="020B0604020202020204"/>
              </a:rPr>
              <a:t>w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r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u</a:t>
            </a:r>
            <a:r>
              <a:rPr sz="2800" dirty="0">
                <a:latin typeface="Arial" panose="020B0604020202020204"/>
                <a:cs typeface="Arial" panose="020B0604020202020204"/>
              </a:rPr>
              <a:t>l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u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r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n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ga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i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ve 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provided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cough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swabs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instead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sputum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samples.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121920" marR="20320"/>
            <a:r>
              <a:rPr sz="2800" spc="-59" dirty="0">
                <a:latin typeface="Arial" panose="020B0604020202020204"/>
                <a:cs typeface="Arial" panose="020B0604020202020204"/>
              </a:rPr>
              <a:t>However, PAbs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were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tested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haphazardly.</a:t>
            </a:r>
            <a:r>
              <a:rPr sz="2800" spc="6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We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have developed </a:t>
            </a:r>
            <a:r>
              <a:rPr sz="2800" spc="-698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 protocol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(left)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whereby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we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recommend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PAbs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would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be 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measured in all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non-chronic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21" dirty="0">
                <a:latin typeface="Arial" panose="020B0604020202020204"/>
                <a:cs typeface="Arial" panose="020B0604020202020204"/>
              </a:rPr>
              <a:t>P.</a:t>
            </a:r>
            <a:r>
              <a:rPr sz="2800" i="1" spc="-20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aeruginosa</a:t>
            </a:r>
            <a:r>
              <a:rPr sz="2800" i="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patients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at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annual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9" dirty="0">
                <a:latin typeface="Arial" panose="020B0604020202020204"/>
                <a:cs typeface="Arial" panose="020B0604020202020204"/>
              </a:rPr>
              <a:t>review,</a:t>
            </a:r>
            <a:r>
              <a:rPr sz="2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or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if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there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is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clinical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deterioration</a:t>
            </a:r>
            <a:r>
              <a:rPr sz="2800" spc="28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with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negative</a:t>
            </a:r>
            <a:r>
              <a:rPr sz="2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sputum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samples.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116840">
              <a:spcBef>
                <a:spcPts val="2060"/>
              </a:spcBef>
            </a:pPr>
            <a:r>
              <a:rPr sz="4000" b="1" spc="-40" dirty="0">
                <a:latin typeface="Arial" panose="020B0604020202020204"/>
                <a:cs typeface="Arial" panose="020B0604020202020204"/>
              </a:rPr>
              <a:t>Acknowledgements</a:t>
            </a:r>
            <a:endParaRPr sz="4000" dirty="0">
              <a:latin typeface="Arial" panose="020B0604020202020204"/>
              <a:cs typeface="Arial" panose="020B0604020202020204"/>
            </a:endParaRPr>
          </a:p>
          <a:p>
            <a:pPr marL="50800">
              <a:spcBef>
                <a:spcPts val="915"/>
              </a:spcBef>
            </a:pPr>
            <a:r>
              <a:rPr sz="2800" spc="-20" dirty="0">
                <a:latin typeface="Arial" panose="020B0604020202020204"/>
                <a:cs typeface="Arial" panose="020B0604020202020204"/>
              </a:rPr>
              <a:t>None</a:t>
            </a:r>
            <a:r>
              <a:rPr sz="2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the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authors</a:t>
            </a:r>
            <a:r>
              <a:rPr sz="2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have</a:t>
            </a:r>
            <a:r>
              <a:rPr sz="2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latin typeface="Arial" panose="020B0604020202020204"/>
                <a:cs typeface="Arial" panose="020B0604020202020204"/>
              </a:rPr>
              <a:t>any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conflict</a:t>
            </a:r>
            <a:r>
              <a:rPr sz="2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of interest.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362084" y="41498000"/>
            <a:ext cx="8162003" cy="918164"/>
          </a:xfrm>
          <a:prstGeom prst="rect">
            <a:avLst/>
          </a:prstGeom>
        </p:spPr>
        <p:txBody>
          <a:bodyPr vert="horz" wrap="square" lIns="0" tIns="71084" rIns="0" bIns="0" rtlCol="0">
            <a:spAutoFit/>
          </a:bodyPr>
          <a:lstStyle/>
          <a:p>
            <a:pPr marL="50800" marR="20320">
              <a:lnSpc>
                <a:spcPts val="3275"/>
              </a:lnSpc>
              <a:spcBef>
                <a:spcPts val="560"/>
              </a:spcBef>
            </a:pPr>
            <a:r>
              <a:rPr sz="2800" i="1" spc="-20" dirty="0">
                <a:latin typeface="Arial" panose="020B0604020202020204"/>
                <a:cs typeface="Arial" panose="020B0604020202020204"/>
              </a:rPr>
              <a:t>We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 would</a:t>
            </a:r>
            <a:r>
              <a:rPr sz="2800" i="1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like</a:t>
            </a:r>
            <a:r>
              <a:rPr sz="2800" i="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 thank</a:t>
            </a:r>
            <a:r>
              <a:rPr sz="2800" i="1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those</a:t>
            </a:r>
            <a:r>
              <a:rPr sz="2800" i="1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at</a:t>
            </a:r>
            <a:r>
              <a:rPr sz="2800" i="1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SSI Diagnostica</a:t>
            </a:r>
            <a:r>
              <a:rPr sz="2800" i="1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for </a:t>
            </a:r>
            <a:r>
              <a:rPr sz="2800" i="1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contributing</a:t>
            </a:r>
            <a:r>
              <a:rPr sz="2800" i="1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to the</a:t>
            </a:r>
            <a:r>
              <a:rPr sz="2800" i="1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costs</a:t>
            </a:r>
            <a:r>
              <a:rPr sz="2800" i="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of presenting</a:t>
            </a:r>
            <a:r>
              <a:rPr sz="2800" i="1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20" dirty="0">
                <a:latin typeface="Arial" panose="020B0604020202020204"/>
                <a:cs typeface="Arial" panose="020B0604020202020204"/>
              </a:rPr>
              <a:t>this</a:t>
            </a:r>
            <a:r>
              <a:rPr sz="2800" i="1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spc="-40" dirty="0">
                <a:latin typeface="Arial" panose="020B0604020202020204"/>
                <a:cs typeface="Arial" panose="020B0604020202020204"/>
              </a:rPr>
              <a:t>work.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247924" y="7944529"/>
            <a:ext cx="8649438" cy="910223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 marR="20320">
              <a:spcBef>
                <a:spcPts val="380"/>
              </a:spcBef>
            </a:pPr>
            <a:r>
              <a:rPr sz="2800" u="sng" spc="-79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Table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1: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Comparison</a:t>
            </a:r>
            <a:r>
              <a:rPr sz="2800" u="sng" spc="79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of baseline</a:t>
            </a:r>
            <a:r>
              <a:rPr sz="2800" u="sng" spc="99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and</a:t>
            </a:r>
            <a:r>
              <a:rPr sz="2800" u="sng" spc="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characteristics</a:t>
            </a:r>
            <a:r>
              <a:rPr sz="2800" u="sng" spc="181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f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those</a:t>
            </a:r>
            <a:r>
              <a:rPr sz="2800" u="sng" spc="4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tested</a:t>
            </a:r>
            <a:r>
              <a:rPr sz="2800" u="sng" spc="59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4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and</a:t>
            </a:r>
            <a:r>
              <a:rPr sz="2800" u="sng" spc="59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not</a:t>
            </a:r>
            <a:r>
              <a:rPr sz="2800" u="sng" spc="4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tested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247919" y="17290989"/>
            <a:ext cx="9141949" cy="910223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 marR="20320">
              <a:spcBef>
                <a:spcPts val="380"/>
              </a:spcBef>
            </a:pPr>
            <a:r>
              <a:rPr sz="2800" u="sng" spc="-79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Table</a:t>
            </a:r>
            <a:r>
              <a:rPr sz="2800" u="sng" spc="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2: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Comparison</a:t>
            </a:r>
            <a:r>
              <a:rPr sz="2800" u="sng" spc="99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of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investigations</a:t>
            </a:r>
            <a:r>
              <a:rPr sz="2800" u="sng" spc="201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of</a:t>
            </a:r>
            <a:r>
              <a:rPr sz="2800" u="sng" spc="-4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those</a:t>
            </a:r>
            <a:r>
              <a:rPr sz="2800" u="sng" spc="99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4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tested</a:t>
            </a:r>
            <a:r>
              <a:rPr sz="2800" u="sng" spc="4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and </a:t>
            </a:r>
            <a:r>
              <a:rPr sz="2800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u="sng" spc="-4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not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tested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4623303" y="10060890"/>
            <a:ext cx="2993157" cy="3302881"/>
          </a:xfrm>
          <a:custGeom>
            <a:avLst/>
            <a:gdLst/>
            <a:ahLst/>
            <a:cxnLst/>
            <a:rect l="l" t="t" r="r" b="b"/>
            <a:pathLst>
              <a:path w="748665" h="826135">
                <a:moveTo>
                  <a:pt x="748271" y="826008"/>
                </a:moveTo>
                <a:lnTo>
                  <a:pt x="746963" y="824484"/>
                </a:lnTo>
                <a:lnTo>
                  <a:pt x="739114" y="815378"/>
                </a:lnTo>
                <a:lnTo>
                  <a:pt x="710171" y="781812"/>
                </a:lnTo>
                <a:lnTo>
                  <a:pt x="707123" y="780288"/>
                </a:lnTo>
                <a:lnTo>
                  <a:pt x="704075" y="780288"/>
                </a:lnTo>
                <a:lnTo>
                  <a:pt x="701027" y="783336"/>
                </a:lnTo>
                <a:lnTo>
                  <a:pt x="701027" y="786384"/>
                </a:lnTo>
                <a:lnTo>
                  <a:pt x="702551" y="789432"/>
                </a:lnTo>
                <a:lnTo>
                  <a:pt x="715543" y="803719"/>
                </a:lnTo>
                <a:lnTo>
                  <a:pt x="10668" y="456438"/>
                </a:lnTo>
                <a:lnTo>
                  <a:pt x="10668" y="0"/>
                </a:lnTo>
                <a:lnTo>
                  <a:pt x="0" y="0"/>
                </a:lnTo>
                <a:lnTo>
                  <a:pt x="1511" y="460248"/>
                </a:lnTo>
                <a:lnTo>
                  <a:pt x="6845" y="460248"/>
                </a:lnTo>
                <a:lnTo>
                  <a:pt x="4559" y="464820"/>
                </a:lnTo>
                <a:lnTo>
                  <a:pt x="710501" y="812634"/>
                </a:lnTo>
                <a:lnTo>
                  <a:pt x="691883" y="810768"/>
                </a:lnTo>
                <a:lnTo>
                  <a:pt x="688835" y="810768"/>
                </a:lnTo>
                <a:lnTo>
                  <a:pt x="687311" y="812292"/>
                </a:lnTo>
                <a:lnTo>
                  <a:pt x="685812" y="815301"/>
                </a:lnTo>
                <a:lnTo>
                  <a:pt x="685787" y="818388"/>
                </a:lnTo>
                <a:lnTo>
                  <a:pt x="688835" y="819912"/>
                </a:lnTo>
                <a:lnTo>
                  <a:pt x="690359" y="819912"/>
                </a:lnTo>
                <a:lnTo>
                  <a:pt x="748271" y="826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50" name="object 50"/>
          <p:cNvSpPr txBox="1"/>
          <p:nvPr/>
        </p:nvSpPr>
        <p:spPr>
          <a:xfrm>
            <a:off x="23133583" y="6474686"/>
            <a:ext cx="3955334" cy="815598"/>
          </a:xfrm>
          <a:prstGeom prst="rect">
            <a:avLst/>
          </a:prstGeom>
          <a:solidFill>
            <a:srgbClr val="BADFE2"/>
          </a:solidFill>
          <a:ln w="3175">
            <a:solidFill>
              <a:srgbClr val="000000"/>
            </a:solidFill>
          </a:ln>
        </p:spPr>
        <p:txBody>
          <a:bodyPr vert="horz" wrap="square" lIns="0" tIns="15230" rIns="0" bIns="0" rtlCol="0">
            <a:spAutoFit/>
          </a:bodyPr>
          <a:lstStyle/>
          <a:p>
            <a:pPr>
              <a:spcBef>
                <a:spcPts val="12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612140"/>
            <a:r>
              <a:rPr sz="2400" dirty="0">
                <a:latin typeface="Arial" panose="020B0604020202020204"/>
                <a:cs typeface="Arial" panose="020B0604020202020204"/>
              </a:rPr>
              <a:t>185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patients</a:t>
            </a:r>
            <a:r>
              <a:rPr sz="24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studied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2121" y="1264708"/>
            <a:ext cx="18040185" cy="4613905"/>
          </a:xfrm>
          <a:prstGeom prst="rect">
            <a:avLst/>
          </a:prstGeom>
        </p:spPr>
        <p:txBody>
          <a:bodyPr vert="horz" wrap="square" lIns="0" tIns="99010" rIns="0" bIns="0" rtlCol="0">
            <a:spAutoFit/>
          </a:bodyPr>
          <a:lstStyle/>
          <a:p>
            <a:pPr marL="1177925" marR="1157605" algn="ctr">
              <a:lnSpc>
                <a:spcPts val="5515"/>
              </a:lnSpc>
              <a:spcBef>
                <a:spcPts val="780"/>
              </a:spcBef>
            </a:pPr>
            <a:r>
              <a:rPr sz="4800" b="1" dirty="0">
                <a:latin typeface="Arial Narrow" panose="020B0606020202030204"/>
                <a:cs typeface="Arial Narrow" panose="020B0606020202030204"/>
              </a:rPr>
              <a:t>LA </a:t>
            </a:r>
            <a:r>
              <a:rPr sz="4800" b="1" spc="-20" dirty="0">
                <a:latin typeface="Arial Narrow" panose="020B0606020202030204"/>
                <a:cs typeface="Arial Narrow" panose="020B0606020202030204"/>
              </a:rPr>
              <a:t>MIOSTATINA: REGULADOR DEL CRECIMIENTO MUSCULAR </a:t>
            </a:r>
            <a:r>
              <a:rPr sz="4800" b="1" dirty="0">
                <a:latin typeface="Arial Narrow" panose="020B0606020202030204"/>
                <a:cs typeface="Arial Narrow" panose="020B0606020202030204"/>
              </a:rPr>
              <a:t>Y </a:t>
            </a:r>
            <a:r>
              <a:rPr sz="4800" b="1" spc="-1041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4800" b="1" spc="-20" dirty="0">
                <a:latin typeface="Arial Narrow" panose="020B0606020202030204"/>
                <a:cs typeface="Arial Narrow" panose="020B0606020202030204"/>
              </a:rPr>
              <a:t>ALTERNATIVA</a:t>
            </a:r>
            <a:r>
              <a:rPr sz="4800" b="1" spc="2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4800" b="1" spc="-40" dirty="0">
                <a:latin typeface="Arial Narrow" panose="020B0606020202030204"/>
                <a:cs typeface="Arial Narrow" panose="020B0606020202030204"/>
              </a:rPr>
              <a:t>PARA</a:t>
            </a:r>
            <a:r>
              <a:rPr sz="4800" b="1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4800" b="1" spc="-59" dirty="0">
                <a:latin typeface="Arial Narrow" panose="020B0606020202030204"/>
                <a:cs typeface="Arial Narrow" panose="020B0606020202030204"/>
              </a:rPr>
              <a:t>LA</a:t>
            </a:r>
            <a:r>
              <a:rPr sz="4800" b="1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4800" b="1" spc="-40" dirty="0">
                <a:latin typeface="Arial Narrow" panose="020B0606020202030204"/>
                <a:cs typeface="Arial Narrow" panose="020B0606020202030204"/>
              </a:rPr>
              <a:t>SALUD</a:t>
            </a:r>
            <a:endParaRPr sz="4800">
              <a:latin typeface="Arial Narrow" panose="020B0606020202030204"/>
              <a:cs typeface="Arial Narrow" panose="020B0606020202030204"/>
            </a:endParaRPr>
          </a:p>
          <a:p>
            <a:pPr>
              <a:spcBef>
                <a:spcPts val="100"/>
              </a:spcBef>
            </a:pPr>
            <a:endParaRPr sz="4400">
              <a:latin typeface="Arial Narrow" panose="020B0606020202030204"/>
              <a:cs typeface="Arial Narrow" panose="020B0606020202030204"/>
            </a:endParaRPr>
          </a:p>
          <a:p>
            <a:pPr marL="22860" algn="ctr"/>
            <a:r>
              <a:rPr sz="4400" spc="-20" dirty="0">
                <a:latin typeface="Arial Narrow" panose="020B0606020202030204"/>
                <a:cs typeface="Arial Narrow" panose="020B0606020202030204"/>
              </a:rPr>
              <a:t>Cabanillas</a:t>
            </a:r>
            <a:r>
              <a:rPr sz="4400" spc="79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4400" spc="-20" dirty="0">
                <a:latin typeface="Arial Narrow" panose="020B0606020202030204"/>
                <a:cs typeface="Arial Narrow" panose="020B0606020202030204"/>
              </a:rPr>
              <a:t>Elizabeth</a:t>
            </a:r>
            <a:r>
              <a:rPr sz="4200" i="1" spc="-28" baseline="24000" dirty="0">
                <a:latin typeface="Arial Narrow" panose="020B0606020202030204"/>
                <a:cs typeface="Arial Narrow" panose="020B0606020202030204"/>
              </a:rPr>
              <a:t>1</a:t>
            </a:r>
            <a:r>
              <a:rPr sz="4400" spc="-20" dirty="0">
                <a:latin typeface="Arial Narrow" panose="020B0606020202030204"/>
                <a:cs typeface="Arial Narrow" panose="020B0606020202030204"/>
              </a:rPr>
              <a:t>,</a:t>
            </a:r>
            <a:r>
              <a:rPr sz="440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4400" spc="-20" dirty="0">
                <a:latin typeface="Arial Narrow" panose="020B0606020202030204"/>
                <a:cs typeface="Arial Narrow" panose="020B0606020202030204"/>
              </a:rPr>
              <a:t>Córdova</a:t>
            </a:r>
            <a:r>
              <a:rPr sz="44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4400" spc="-20" dirty="0">
                <a:latin typeface="Arial Narrow" panose="020B0606020202030204"/>
                <a:cs typeface="Arial Narrow" panose="020B0606020202030204"/>
              </a:rPr>
              <a:t>Andrea</a:t>
            </a:r>
            <a:r>
              <a:rPr sz="4200" i="1" spc="-28" baseline="24000" dirty="0">
                <a:latin typeface="Arial Narrow" panose="020B0606020202030204"/>
                <a:cs typeface="Arial Narrow" panose="020B0606020202030204"/>
              </a:rPr>
              <a:t>1</a:t>
            </a:r>
            <a:r>
              <a:rPr sz="4200" i="1" spc="599" baseline="2400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4400" dirty="0">
                <a:latin typeface="Arial Narrow" panose="020B0606020202030204"/>
                <a:cs typeface="Arial Narrow" panose="020B0606020202030204"/>
              </a:rPr>
              <a:t>&amp;</a:t>
            </a:r>
            <a:r>
              <a:rPr sz="4400" spc="-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4400" spc="-20" dirty="0">
                <a:latin typeface="Arial Narrow" panose="020B0606020202030204"/>
                <a:cs typeface="Arial Narrow" panose="020B0606020202030204"/>
              </a:rPr>
              <a:t>Roberto</a:t>
            </a:r>
            <a:r>
              <a:rPr sz="4400" spc="-139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4400" spc="-20" dirty="0">
                <a:latin typeface="Arial Narrow" panose="020B0606020202030204"/>
                <a:cs typeface="Arial Narrow" panose="020B0606020202030204"/>
              </a:rPr>
              <a:t>Pineda</a:t>
            </a:r>
            <a:r>
              <a:rPr sz="4200" i="1" spc="-28" baseline="24000" dirty="0">
                <a:latin typeface="Arial Narrow" panose="020B0606020202030204"/>
                <a:cs typeface="Arial Narrow" panose="020B0606020202030204"/>
              </a:rPr>
              <a:t>2</a:t>
            </a:r>
            <a:endParaRPr sz="4200" baseline="24000">
              <a:latin typeface="Arial Narrow" panose="020B0606020202030204"/>
              <a:cs typeface="Arial Narrow" panose="020B0606020202030204"/>
            </a:endParaRPr>
          </a:p>
          <a:p>
            <a:pPr>
              <a:spcBef>
                <a:spcPts val="60"/>
              </a:spcBef>
            </a:pPr>
            <a:endParaRPr sz="4200">
              <a:latin typeface="Arial Narrow" panose="020B0606020202030204"/>
              <a:cs typeface="Arial Narrow" panose="020B0606020202030204"/>
            </a:endParaRPr>
          </a:p>
          <a:p>
            <a:pPr algn="ctr">
              <a:lnSpc>
                <a:spcPts val="4240"/>
              </a:lnSpc>
            </a:pPr>
            <a:r>
              <a:rPr sz="3600" baseline="23000" dirty="0">
                <a:latin typeface="Arial Narrow" panose="020B0606020202030204"/>
                <a:cs typeface="Arial Narrow" panose="020B0606020202030204"/>
              </a:rPr>
              <a:t>1</a:t>
            </a:r>
            <a:r>
              <a:rPr sz="3600" dirty="0">
                <a:latin typeface="Arial Narrow" panose="020B0606020202030204"/>
                <a:cs typeface="Arial Narrow" panose="020B0606020202030204"/>
              </a:rPr>
              <a:t>Alumnos</a:t>
            </a:r>
            <a:r>
              <a:rPr sz="3600" spc="-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dirty="0">
                <a:latin typeface="Arial Narrow" panose="020B0606020202030204"/>
                <a:cs typeface="Arial Narrow" panose="020B0606020202030204"/>
              </a:rPr>
              <a:t>de</a:t>
            </a:r>
            <a:r>
              <a:rPr sz="3600" spc="-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Bioinformática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dirty="0">
                <a:latin typeface="Arial Narrow" panose="020B0606020202030204"/>
                <a:cs typeface="Arial Narrow" panose="020B0606020202030204"/>
              </a:rPr>
              <a:t>de</a:t>
            </a:r>
            <a:r>
              <a:rPr sz="3600" spc="2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la</a:t>
            </a:r>
            <a:r>
              <a:rPr sz="3600" spc="2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Facultad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40" dirty="0">
                <a:latin typeface="Arial Narrow" panose="020B0606020202030204"/>
                <a:cs typeface="Arial Narrow" panose="020B0606020202030204"/>
              </a:rPr>
              <a:t>de</a:t>
            </a:r>
            <a:r>
              <a:rPr sz="3600" spc="2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Ciencias</a:t>
            </a:r>
            <a:r>
              <a:rPr sz="3600" spc="-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Biológicas </a:t>
            </a:r>
            <a:r>
              <a:rPr sz="3600" dirty="0">
                <a:latin typeface="Arial Narrow" panose="020B0606020202030204"/>
                <a:cs typeface="Arial Narrow" panose="020B0606020202030204"/>
              </a:rPr>
              <a:t>de</a:t>
            </a:r>
            <a:r>
              <a:rPr sz="3600" spc="2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la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Universidad</a:t>
            </a:r>
            <a:r>
              <a:rPr sz="3600" spc="2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Ricardo</a:t>
            </a:r>
            <a:r>
              <a:rPr sz="3600" spc="2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Palma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(URP)</a:t>
            </a:r>
            <a:endParaRPr sz="3600">
              <a:latin typeface="Arial Narrow" panose="020B0606020202030204"/>
              <a:cs typeface="Arial Narrow" panose="020B0606020202030204"/>
            </a:endParaRPr>
          </a:p>
          <a:p>
            <a:pPr algn="ctr">
              <a:lnSpc>
                <a:spcPts val="4240"/>
              </a:lnSpc>
            </a:pPr>
            <a:r>
              <a:rPr sz="3600" spc="-28" baseline="23000" dirty="0">
                <a:latin typeface="Arial Narrow" panose="020B0606020202030204"/>
                <a:cs typeface="Arial Narrow" panose="020B0606020202030204"/>
              </a:rPr>
              <a:t>2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Docente</a:t>
            </a:r>
            <a:r>
              <a:rPr sz="3600" spc="2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40" dirty="0">
                <a:latin typeface="Arial Narrow" panose="020B0606020202030204"/>
                <a:cs typeface="Arial Narrow" panose="020B0606020202030204"/>
              </a:rPr>
              <a:t>de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Bioinformática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dirty="0">
                <a:latin typeface="Arial Narrow" panose="020B0606020202030204"/>
                <a:cs typeface="Arial Narrow" panose="020B0606020202030204"/>
              </a:rPr>
              <a:t>de</a:t>
            </a:r>
            <a:r>
              <a:rPr sz="3600" spc="2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la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Facultad</a:t>
            </a:r>
            <a:r>
              <a:rPr sz="3600" spc="-59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dirty="0">
                <a:latin typeface="Arial Narrow" panose="020B0606020202030204"/>
                <a:cs typeface="Arial Narrow" panose="020B0606020202030204"/>
              </a:rPr>
              <a:t>de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Ciencias Biológicas</a:t>
            </a:r>
            <a:r>
              <a:rPr sz="3600" spc="-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dirty="0">
                <a:latin typeface="Arial Narrow" panose="020B0606020202030204"/>
                <a:cs typeface="Arial Narrow" panose="020B0606020202030204"/>
              </a:rPr>
              <a:t>de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la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Universidad</a:t>
            </a:r>
            <a:r>
              <a:rPr sz="3600" spc="2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Ricardo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Palma</a:t>
            </a:r>
            <a:r>
              <a:rPr sz="3600" spc="40" dirty="0">
                <a:latin typeface="Arial Narrow" panose="020B0606020202030204"/>
                <a:cs typeface="Arial Narrow" panose="020B0606020202030204"/>
              </a:rPr>
              <a:t> </a:t>
            </a:r>
            <a:r>
              <a:rPr sz="3600" spc="-20" dirty="0">
                <a:latin typeface="Arial Narrow" panose="020B0606020202030204"/>
                <a:cs typeface="Arial Narrow" panose="020B0606020202030204"/>
              </a:rPr>
              <a:t>(URP)</a:t>
            </a:r>
            <a:endParaRPr sz="3600">
              <a:latin typeface="Arial Narrow" panose="020B0606020202030204"/>
              <a:cs typeface="Arial Narrow" panose="020B060602020203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6580" y="576714"/>
            <a:ext cx="29388284" cy="6100560"/>
            <a:chOff x="31113" y="137794"/>
            <a:chExt cx="7350759" cy="152590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92850" y="437514"/>
              <a:ext cx="836929" cy="8293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205" y="364672"/>
              <a:ext cx="864836" cy="9064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813" y="150494"/>
              <a:ext cx="7325359" cy="1500505"/>
            </a:xfrm>
            <a:custGeom>
              <a:avLst/>
              <a:gdLst/>
              <a:ahLst/>
              <a:cxnLst/>
              <a:rect l="l" t="t" r="r" b="b"/>
              <a:pathLst>
                <a:path w="7325359" h="1500505">
                  <a:moveTo>
                    <a:pt x="0" y="250063"/>
                  </a:moveTo>
                  <a:lnTo>
                    <a:pt x="4029" y="205128"/>
                  </a:lnTo>
                  <a:lnTo>
                    <a:pt x="15645" y="162830"/>
                  </a:lnTo>
                  <a:lnTo>
                    <a:pt x="34143" y="123876"/>
                  </a:lnTo>
                  <a:lnTo>
                    <a:pt x="58816" y="88974"/>
                  </a:lnTo>
                  <a:lnTo>
                    <a:pt x="88958" y="58830"/>
                  </a:lnTo>
                  <a:lnTo>
                    <a:pt x="123862" y="34153"/>
                  </a:lnTo>
                  <a:lnTo>
                    <a:pt x="162823" y="15651"/>
                  </a:lnTo>
                  <a:lnTo>
                    <a:pt x="205134" y="4030"/>
                  </a:lnTo>
                  <a:lnTo>
                    <a:pt x="250089" y="0"/>
                  </a:lnTo>
                  <a:lnTo>
                    <a:pt x="7075298" y="0"/>
                  </a:lnTo>
                  <a:lnTo>
                    <a:pt x="7120232" y="4030"/>
                  </a:lnTo>
                  <a:lnTo>
                    <a:pt x="7162530" y="15651"/>
                  </a:lnTo>
                  <a:lnTo>
                    <a:pt x="7201484" y="34153"/>
                  </a:lnTo>
                  <a:lnTo>
                    <a:pt x="7236387" y="58830"/>
                  </a:lnTo>
                  <a:lnTo>
                    <a:pt x="7266530" y="88974"/>
                  </a:lnTo>
                  <a:lnTo>
                    <a:pt x="7291207" y="123876"/>
                  </a:lnTo>
                  <a:lnTo>
                    <a:pt x="7309710" y="162830"/>
                  </a:lnTo>
                  <a:lnTo>
                    <a:pt x="7321330" y="205128"/>
                  </a:lnTo>
                  <a:lnTo>
                    <a:pt x="7325361" y="250063"/>
                  </a:lnTo>
                  <a:lnTo>
                    <a:pt x="7325361" y="1250442"/>
                  </a:lnTo>
                  <a:lnTo>
                    <a:pt x="7321330" y="1295376"/>
                  </a:lnTo>
                  <a:lnTo>
                    <a:pt x="7309710" y="1337674"/>
                  </a:lnTo>
                  <a:lnTo>
                    <a:pt x="7291207" y="1376628"/>
                  </a:lnTo>
                  <a:lnTo>
                    <a:pt x="7266530" y="1411530"/>
                  </a:lnTo>
                  <a:lnTo>
                    <a:pt x="7236387" y="1441674"/>
                  </a:lnTo>
                  <a:lnTo>
                    <a:pt x="7201484" y="1466351"/>
                  </a:lnTo>
                  <a:lnTo>
                    <a:pt x="7162530" y="1484853"/>
                  </a:lnTo>
                  <a:lnTo>
                    <a:pt x="7120232" y="1496474"/>
                  </a:lnTo>
                  <a:lnTo>
                    <a:pt x="7075298" y="1500505"/>
                  </a:lnTo>
                  <a:lnTo>
                    <a:pt x="250089" y="1500505"/>
                  </a:lnTo>
                  <a:lnTo>
                    <a:pt x="205134" y="1496474"/>
                  </a:lnTo>
                  <a:lnTo>
                    <a:pt x="162823" y="1484853"/>
                  </a:lnTo>
                  <a:lnTo>
                    <a:pt x="123862" y="1466351"/>
                  </a:lnTo>
                  <a:lnTo>
                    <a:pt x="88958" y="1441674"/>
                  </a:lnTo>
                  <a:lnTo>
                    <a:pt x="58816" y="1411530"/>
                  </a:lnTo>
                  <a:lnTo>
                    <a:pt x="34143" y="1376628"/>
                  </a:lnTo>
                  <a:lnTo>
                    <a:pt x="15645" y="1337674"/>
                  </a:lnTo>
                  <a:lnTo>
                    <a:pt x="4029" y="1295376"/>
                  </a:lnTo>
                  <a:lnTo>
                    <a:pt x="0" y="1250442"/>
                  </a:lnTo>
                  <a:lnTo>
                    <a:pt x="0" y="250063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73503" y="12206362"/>
            <a:ext cx="14122926" cy="1064167"/>
          </a:xfrm>
          <a:prstGeom prst="rect">
            <a:avLst/>
          </a:prstGeom>
          <a:solidFill>
            <a:srgbClr val="9BBA58"/>
          </a:solidFill>
          <a:ln w="25400">
            <a:solidFill>
              <a:srgbClr val="70883E"/>
            </a:solidFill>
          </a:ln>
        </p:spPr>
        <p:txBody>
          <a:bodyPr vert="horz" wrap="square" lIns="0" tIns="200562" rIns="0" bIns="0" rtlCol="0">
            <a:spAutoFit/>
          </a:bodyPr>
          <a:lstStyle/>
          <a:p>
            <a:pPr algn="ctr">
              <a:spcBef>
                <a:spcPts val="1580"/>
              </a:spcBef>
            </a:pPr>
            <a:r>
              <a:rPr sz="5600" b="1" spc="-20" dirty="0">
                <a:solidFill>
                  <a:srgbClr val="FFFFFF"/>
                </a:solidFill>
                <a:latin typeface="Arial Narrow" panose="020B0606020202030204"/>
                <a:cs typeface="Arial Narrow" panose="020B0606020202030204"/>
              </a:rPr>
              <a:t>INTRODUCCION</a:t>
            </a:r>
            <a:endParaRPr sz="5600">
              <a:latin typeface="Arial Narrow" panose="020B0606020202030204"/>
              <a:cs typeface="Arial Narrow" panose="020B060602020203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0549" y="13450594"/>
            <a:ext cx="14503739" cy="5019063"/>
            <a:chOff x="137160" y="3357879"/>
            <a:chExt cx="3627754" cy="12553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" y="3357879"/>
              <a:ext cx="3627374" cy="12550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20" y="3411219"/>
              <a:ext cx="3607054" cy="11457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420" y="3385756"/>
              <a:ext cx="3532504" cy="116211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5420" y="3385756"/>
              <a:ext cx="3532504" cy="1162685"/>
            </a:xfrm>
            <a:custGeom>
              <a:avLst/>
              <a:gdLst/>
              <a:ahLst/>
              <a:cxnLst/>
              <a:rect l="l" t="t" r="r" b="b"/>
              <a:pathLst>
                <a:path w="3532504" h="1162685">
                  <a:moveTo>
                    <a:pt x="0" y="1162113"/>
                  </a:moveTo>
                  <a:lnTo>
                    <a:pt x="3532504" y="1162113"/>
                  </a:lnTo>
                  <a:lnTo>
                    <a:pt x="3532504" y="0"/>
                  </a:lnTo>
                  <a:lnTo>
                    <a:pt x="0" y="0"/>
                  </a:lnTo>
                  <a:lnTo>
                    <a:pt x="0" y="1162113"/>
                  </a:lnTo>
                  <a:close/>
                </a:path>
              </a:pathLst>
            </a:custGeom>
            <a:ln w="952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92535" y="13685431"/>
            <a:ext cx="14084846" cy="4354995"/>
          </a:xfrm>
          <a:prstGeom prst="rect">
            <a:avLst/>
          </a:prstGeom>
        </p:spPr>
        <p:txBody>
          <a:bodyPr vert="horz" wrap="square" lIns="0" tIns="83777" rIns="0" bIns="0" rtlCol="0">
            <a:spAutoFit/>
          </a:bodyPr>
          <a:lstStyle/>
          <a:p>
            <a:pPr marL="365760" marR="345440" algn="just">
              <a:lnSpc>
                <a:spcPts val="3675"/>
              </a:lnSpc>
              <a:spcBef>
                <a:spcPts val="660"/>
              </a:spcBef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La miostatina (MSTN) </a:t>
            </a:r>
            <a:r>
              <a:rPr sz="3200" dirty="0">
                <a:latin typeface="Arial" panose="020B0604020202020204"/>
                <a:cs typeface="Arial" panose="020B0604020202020204"/>
              </a:rPr>
              <a:t>también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conocida </a:t>
            </a:r>
            <a:r>
              <a:rPr sz="3200" dirty="0">
                <a:latin typeface="Arial" panose="020B0604020202020204"/>
                <a:cs typeface="Arial" panose="020B0604020202020204"/>
              </a:rPr>
              <a:t>como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la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GDF8,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es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un regulador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negativo</a:t>
            </a:r>
            <a:r>
              <a:rPr sz="3200" dirty="0">
                <a:latin typeface="Arial" panose="020B0604020202020204"/>
                <a:cs typeface="Arial" panose="020B0604020202020204"/>
              </a:rPr>
              <a:t> del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crecimiento</a:t>
            </a:r>
            <a:r>
              <a:rPr sz="3200" dirty="0">
                <a:latin typeface="Arial" panose="020B0604020202020204"/>
                <a:cs typeface="Arial" panose="020B0604020202020204"/>
              </a:rPr>
              <a:t> del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musculo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esquelético</a:t>
            </a:r>
            <a:r>
              <a:rPr sz="3200" dirty="0">
                <a:latin typeface="Arial" panose="020B0604020202020204"/>
                <a:cs typeface="Arial" panose="020B0604020202020204"/>
              </a:rPr>
              <a:t> y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responsable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del 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correcto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desarrollo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masa </a:t>
            </a:r>
            <a:r>
              <a:rPr sz="3200" dirty="0">
                <a:latin typeface="Arial" panose="020B0604020202020204"/>
                <a:cs typeface="Arial" panose="020B0604020202020204"/>
              </a:rPr>
              <a:t>muscular.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Mc Pherron</a:t>
            </a:r>
            <a:r>
              <a:rPr sz="3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A.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(1997).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365760" marR="337820" algn="just">
              <a:lnSpc>
                <a:spcPts val="3675"/>
              </a:lnSpc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La disfunción </a:t>
            </a:r>
            <a:r>
              <a:rPr sz="3200" dirty="0">
                <a:latin typeface="Arial" panose="020B0604020202020204"/>
                <a:cs typeface="Arial" panose="020B0604020202020204"/>
              </a:rPr>
              <a:t>del gen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MSTN,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ya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sea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por mutación natural o inducida a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través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la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manipulación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genética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(knockout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knockdown)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ha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sido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reportada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para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aumentar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dirty="0">
                <a:latin typeface="Arial" panose="020B0604020202020204"/>
                <a:cs typeface="Arial" panose="020B0604020202020204"/>
              </a:rPr>
              <a:t> masa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muscular </a:t>
            </a:r>
            <a:r>
              <a:rPr sz="3200" dirty="0">
                <a:latin typeface="Arial" panose="020B0604020202020204"/>
                <a:cs typeface="Arial" panose="020B0604020202020204"/>
              </a:rPr>
              <a:t>en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especies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mamíferos.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365760" marR="342900" algn="just">
              <a:lnSpc>
                <a:spcPts val="3675"/>
              </a:lnSpc>
              <a:spcBef>
                <a:spcPts val="20"/>
              </a:spcBef>
            </a:pPr>
            <a:r>
              <a:rPr sz="3200" dirty="0">
                <a:latin typeface="Arial" panose="020B0604020202020204"/>
                <a:cs typeface="Arial" panose="020B0604020202020204"/>
              </a:rPr>
              <a:t>En otras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investigaciones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se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han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encontrado</a:t>
            </a:r>
            <a:r>
              <a:rPr sz="3200" dirty="0">
                <a:latin typeface="Arial" panose="020B0604020202020204"/>
                <a:cs typeface="Arial" panose="020B0604020202020204"/>
              </a:rPr>
              <a:t> concentraciones altas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miostatina </a:t>
            </a:r>
            <a:r>
              <a:rPr sz="3200" dirty="0">
                <a:latin typeface="Arial" panose="020B0604020202020204"/>
                <a:cs typeface="Arial" panose="020B0604020202020204"/>
              </a:rPr>
              <a:t>en personas afectadas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por </a:t>
            </a:r>
            <a:r>
              <a:rPr sz="3200" dirty="0">
                <a:latin typeface="Arial" panose="020B0604020202020204"/>
                <a:cs typeface="Arial" panose="020B0604020202020204"/>
              </a:rPr>
              <a:t>el virus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VIH que </a:t>
            </a:r>
            <a:r>
              <a:rPr sz="3200" dirty="0">
                <a:latin typeface="Arial" panose="020B0604020202020204"/>
                <a:cs typeface="Arial" panose="020B0604020202020204"/>
              </a:rPr>
              <a:t>tenían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pérdidas de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masa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corporal. Authier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i="1" spc="-20" dirty="0">
                <a:latin typeface="Arial" panose="020B0604020202020204"/>
                <a:cs typeface="Arial" panose="020B0604020202020204"/>
              </a:rPr>
              <a:t>et al.</a:t>
            </a:r>
            <a:r>
              <a:rPr sz="3200" i="1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(2005)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390465" y="27299191"/>
            <a:ext cx="14049308" cy="1064167"/>
          </a:xfrm>
          <a:prstGeom prst="rect">
            <a:avLst/>
          </a:prstGeom>
          <a:solidFill>
            <a:srgbClr val="9BBA58"/>
          </a:solidFill>
          <a:ln w="25400">
            <a:solidFill>
              <a:srgbClr val="70883E"/>
            </a:solidFill>
          </a:ln>
        </p:spPr>
        <p:txBody>
          <a:bodyPr vert="horz" wrap="square" lIns="0" tIns="200562" rIns="0" bIns="0" rtlCol="0">
            <a:spAutoFit/>
          </a:bodyPr>
          <a:lstStyle/>
          <a:p>
            <a:pPr marL="4692015">
              <a:spcBef>
                <a:spcPts val="1580"/>
              </a:spcBef>
            </a:pPr>
            <a:r>
              <a:rPr sz="5600" b="1" spc="-20" dirty="0">
                <a:solidFill>
                  <a:srgbClr val="FFFFFF"/>
                </a:solidFill>
                <a:latin typeface="Arial Narrow" panose="020B0606020202030204"/>
                <a:cs typeface="Arial Narrow" panose="020B0606020202030204"/>
              </a:rPr>
              <a:t>CONCLUSIONES</a:t>
            </a:r>
            <a:endParaRPr sz="5600">
              <a:latin typeface="Arial Narrow" panose="020B0606020202030204"/>
              <a:cs typeface="Arial Narrow" panose="020B0606020202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203621" y="28418927"/>
            <a:ext cx="14422498" cy="6034552"/>
            <a:chOff x="3794759" y="7101840"/>
            <a:chExt cx="3607435" cy="150939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4759" y="7101840"/>
              <a:ext cx="3607053" cy="15090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4919" y="7157720"/>
              <a:ext cx="3586733" cy="13997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1495" y="7130542"/>
              <a:ext cx="3513709" cy="141592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841495" y="7130542"/>
              <a:ext cx="3514090" cy="1416050"/>
            </a:xfrm>
            <a:custGeom>
              <a:avLst/>
              <a:gdLst/>
              <a:ahLst/>
              <a:cxnLst/>
              <a:rect l="l" t="t" r="r" b="b"/>
              <a:pathLst>
                <a:path w="3514090" h="1416050">
                  <a:moveTo>
                    <a:pt x="0" y="1415922"/>
                  </a:moveTo>
                  <a:lnTo>
                    <a:pt x="3513709" y="1415922"/>
                  </a:lnTo>
                  <a:lnTo>
                    <a:pt x="3513709" y="0"/>
                  </a:lnTo>
                  <a:lnTo>
                    <a:pt x="0" y="0"/>
                  </a:lnTo>
                  <a:lnTo>
                    <a:pt x="0" y="1415922"/>
                  </a:lnTo>
                  <a:close/>
                </a:path>
              </a:pathLst>
            </a:custGeom>
            <a:ln w="9525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409508" y="28618968"/>
            <a:ext cx="14011228" cy="5422996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375920" marR="322580">
              <a:lnSpc>
                <a:spcPct val="110000"/>
              </a:lnSpc>
              <a:spcBef>
                <a:spcPts val="400"/>
              </a:spcBef>
            </a:pPr>
            <a:r>
              <a:rPr sz="3200" dirty="0">
                <a:latin typeface="Arial" panose="020B0604020202020204"/>
                <a:cs typeface="Arial" panose="020B0604020202020204"/>
              </a:rPr>
              <a:t>El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análisis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de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bibliografía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utilizada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en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este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review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permite analizar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las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interrelaciones moleculares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muy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específicas las </a:t>
            </a:r>
            <a:r>
              <a:rPr sz="3200" dirty="0">
                <a:latin typeface="Arial" panose="020B0604020202020204"/>
                <a:cs typeface="Arial" panose="020B0604020202020204"/>
              </a:rPr>
              <a:t>cuales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permiten la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expresión </a:t>
            </a:r>
            <a:r>
              <a:rPr sz="3200" dirty="0">
                <a:latin typeface="Arial" panose="020B0604020202020204"/>
                <a:cs typeface="Arial" panose="020B0604020202020204"/>
              </a:rPr>
              <a:t>del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gen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de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la miostatina como regulador </a:t>
            </a:r>
            <a:r>
              <a:rPr sz="3200" dirty="0">
                <a:latin typeface="Arial" panose="020B0604020202020204"/>
                <a:cs typeface="Arial" panose="020B0604020202020204"/>
              </a:rPr>
              <a:t>de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índice </a:t>
            </a:r>
            <a:r>
              <a:rPr sz="3200" dirty="0">
                <a:latin typeface="Arial" panose="020B0604020202020204"/>
                <a:cs typeface="Arial" panose="020B0604020202020204"/>
              </a:rPr>
              <a:t>de masa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muscular,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el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cual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no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solo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delimita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su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uso</a:t>
            </a:r>
            <a:r>
              <a:rPr sz="3200" dirty="0">
                <a:latin typeface="Arial" panose="020B0604020202020204"/>
                <a:cs typeface="Arial" panose="020B0604020202020204"/>
              </a:rPr>
              <a:t> en</a:t>
            </a:r>
            <a:r>
              <a:rPr sz="32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su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función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principal (aumento </a:t>
            </a:r>
            <a:r>
              <a:rPr sz="3200" spc="-8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 </a:t>
            </a:r>
            <a:r>
              <a:rPr sz="3200" dirty="0">
                <a:latin typeface="Arial" panose="020B0604020202020204"/>
                <a:cs typeface="Arial" panose="020B0604020202020204"/>
              </a:rPr>
              <a:t>la masa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muscular) sino </a:t>
            </a:r>
            <a:r>
              <a:rPr sz="3200" dirty="0">
                <a:latin typeface="Arial" panose="020B0604020202020204"/>
                <a:cs typeface="Arial" panose="020B0604020202020204"/>
              </a:rPr>
              <a:t>que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además, </a:t>
            </a:r>
            <a:r>
              <a:rPr sz="3200" dirty="0">
                <a:latin typeface="Arial" panose="020B0604020202020204"/>
                <a:cs typeface="Arial" panose="020B0604020202020204"/>
              </a:rPr>
              <a:t>también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se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da </a:t>
            </a:r>
            <a:r>
              <a:rPr sz="3200" dirty="0">
                <a:latin typeface="Arial" panose="020B0604020202020204"/>
                <a:cs typeface="Arial" panose="020B0604020202020204"/>
              </a:rPr>
              <a:t>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conocer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como 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una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posible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solución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 enfermedades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que en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actualidad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aquejan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muchas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personas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como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lo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son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diabetes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tipo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2,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obesidad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y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atrofias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musculares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ya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sea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por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temas congénitos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adquiridos.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Ingeniería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Genética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podría</a:t>
            </a:r>
            <a:r>
              <a:rPr sz="32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ser</a:t>
            </a:r>
            <a:r>
              <a:rPr sz="32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una</a:t>
            </a:r>
            <a:r>
              <a:rPr sz="32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vía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</a:t>
            </a:r>
            <a:r>
              <a:rPr sz="32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uso</a:t>
            </a:r>
            <a:r>
              <a:rPr sz="32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muy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prometedor</a:t>
            </a:r>
            <a:r>
              <a:rPr sz="32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para</a:t>
            </a:r>
            <a:r>
              <a:rPr sz="32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cura</a:t>
            </a:r>
            <a:r>
              <a:rPr sz="32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 </a:t>
            </a:r>
            <a:r>
              <a:rPr sz="3200" dirty="0">
                <a:latin typeface="Arial" panose="020B0604020202020204"/>
                <a:cs typeface="Arial" panose="020B0604020202020204"/>
              </a:rPr>
              <a:t> estos</a:t>
            </a:r>
            <a:r>
              <a:rPr sz="3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males.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5312785" y="34879922"/>
            <a:ext cx="14265100" cy="1429303"/>
            <a:chOff x="3822065" y="8717901"/>
            <a:chExt cx="3568065" cy="357505"/>
          </a:xfrm>
        </p:grpSpPr>
        <p:sp>
          <p:nvSpPr>
            <p:cNvPr id="22" name="object 22"/>
            <p:cNvSpPr/>
            <p:nvPr/>
          </p:nvSpPr>
          <p:spPr>
            <a:xfrm>
              <a:off x="3834765" y="8730601"/>
              <a:ext cx="3542665" cy="332105"/>
            </a:xfrm>
            <a:custGeom>
              <a:avLst/>
              <a:gdLst/>
              <a:ahLst/>
              <a:cxnLst/>
              <a:rect l="l" t="t" r="r" b="b"/>
              <a:pathLst>
                <a:path w="3542665" h="332104">
                  <a:moveTo>
                    <a:pt x="3542665" y="0"/>
                  </a:moveTo>
                  <a:lnTo>
                    <a:pt x="0" y="0"/>
                  </a:lnTo>
                  <a:lnTo>
                    <a:pt x="0" y="331609"/>
                  </a:lnTo>
                  <a:lnTo>
                    <a:pt x="3542665" y="331609"/>
                  </a:lnTo>
                  <a:lnTo>
                    <a:pt x="3542665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834765" y="8730601"/>
              <a:ext cx="3542665" cy="332105"/>
            </a:xfrm>
            <a:custGeom>
              <a:avLst/>
              <a:gdLst/>
              <a:ahLst/>
              <a:cxnLst/>
              <a:rect l="l" t="t" r="r" b="b"/>
              <a:pathLst>
                <a:path w="3542665" h="332104">
                  <a:moveTo>
                    <a:pt x="0" y="331609"/>
                  </a:moveTo>
                  <a:lnTo>
                    <a:pt x="3542665" y="331609"/>
                  </a:lnTo>
                  <a:lnTo>
                    <a:pt x="3542665" y="0"/>
                  </a:lnTo>
                  <a:lnTo>
                    <a:pt x="0" y="0"/>
                  </a:lnTo>
                  <a:lnTo>
                    <a:pt x="0" y="331609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0297820" y="35077994"/>
            <a:ext cx="4300601" cy="91291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5600" b="1" spc="-20" dirty="0">
                <a:solidFill>
                  <a:srgbClr val="FFFFFF"/>
                </a:solidFill>
                <a:latin typeface="Arial Narrow" panose="020B0606020202030204"/>
                <a:cs typeface="Arial Narrow" panose="020B0606020202030204"/>
              </a:rPr>
              <a:t>BIBLIOGRAFIA</a:t>
            </a:r>
            <a:endParaRPr sz="5600">
              <a:latin typeface="Arial Narrow" panose="020B0606020202030204"/>
              <a:cs typeface="Arial Narrow" panose="020B060602020203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173152" y="36146802"/>
            <a:ext cx="14534204" cy="5993930"/>
            <a:chOff x="3787140" y="9034779"/>
            <a:chExt cx="3635375" cy="149923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7140" y="9034779"/>
              <a:ext cx="3634994" cy="14988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7300" y="9090659"/>
              <a:ext cx="3617213" cy="13896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35400" y="9061576"/>
              <a:ext cx="3542157" cy="140576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835400" y="9061576"/>
              <a:ext cx="3542665" cy="1405890"/>
            </a:xfrm>
            <a:custGeom>
              <a:avLst/>
              <a:gdLst/>
              <a:ahLst/>
              <a:cxnLst/>
              <a:rect l="l" t="t" r="r" b="b"/>
              <a:pathLst>
                <a:path w="3542665" h="1405890">
                  <a:moveTo>
                    <a:pt x="0" y="1405762"/>
                  </a:moveTo>
                  <a:lnTo>
                    <a:pt x="3542157" y="1405762"/>
                  </a:lnTo>
                  <a:lnTo>
                    <a:pt x="3542157" y="0"/>
                  </a:lnTo>
                  <a:lnTo>
                    <a:pt x="0" y="0"/>
                  </a:lnTo>
                  <a:lnTo>
                    <a:pt x="0" y="1405762"/>
                  </a:lnTo>
                  <a:close/>
                </a:path>
              </a:pathLst>
            </a:custGeom>
            <a:ln w="952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5706282" y="36344664"/>
            <a:ext cx="12988121" cy="4346902"/>
          </a:xfrm>
          <a:prstGeom prst="rect">
            <a:avLst/>
          </a:prstGeom>
        </p:spPr>
        <p:txBody>
          <a:bodyPr vert="horz" wrap="square" lIns="0" tIns="104083" rIns="0" bIns="0" rtlCol="0">
            <a:spAutoFit/>
          </a:bodyPr>
          <a:lstStyle/>
          <a:p>
            <a:pPr marL="495300" indent="-447040">
              <a:spcBef>
                <a:spcPts val="815"/>
              </a:spcBef>
              <a:buAutoNum type="arabicPeriod"/>
              <a:tabLst>
                <a:tab pos="497205" algn="l"/>
              </a:tabLst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Mc Pherron</a:t>
            </a:r>
            <a:r>
              <a:rPr sz="3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A.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&amp;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LeeS. 1997.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Double muscling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in</a:t>
            </a:r>
            <a:r>
              <a:rPr sz="3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cattle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due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to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50800">
              <a:spcBef>
                <a:spcPts val="400"/>
              </a:spcBef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mutations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myostatin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gene.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50800" marR="20320">
              <a:lnSpc>
                <a:spcPct val="110000"/>
              </a:lnSpc>
              <a:spcBef>
                <a:spcPts val="20"/>
              </a:spcBef>
              <a:buAutoNum type="arabicPeriod" startAt="2"/>
              <a:tabLst>
                <a:tab pos="497205" algn="l"/>
              </a:tabLst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Authier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,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Chariot, Gherardi.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2005. </a:t>
            </a:r>
            <a:r>
              <a:rPr sz="3200" dirty="0">
                <a:latin typeface="Arial" panose="020B0604020202020204"/>
                <a:cs typeface="Arial" panose="020B0604020202020204"/>
              </a:rPr>
              <a:t>SKELETAL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MUSCLE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INVOLVEMENT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IN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HUMAN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IMMUNODEFICIENCY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VIRUS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(HIV)–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INFECTED PATIENTS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IN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3200" dirty="0">
                <a:latin typeface="Arial" panose="020B0604020202020204"/>
                <a:cs typeface="Arial" panose="020B0604020202020204"/>
              </a:rPr>
              <a:t> ERA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HIGHLY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ACTIVE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ANTIRETROVIRAL </a:t>
            </a:r>
            <a:r>
              <a:rPr sz="3200" dirty="0">
                <a:latin typeface="Arial" panose="020B0604020202020204"/>
                <a:cs typeface="Arial" panose="020B0604020202020204"/>
              </a:rPr>
              <a:t>THERAPY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(HAART) </a:t>
            </a:r>
            <a:r>
              <a:rPr sz="3200" dirty="0">
                <a:latin typeface="Arial" panose="020B0604020202020204"/>
                <a:cs typeface="Arial" panose="020B0604020202020204"/>
              </a:rPr>
              <a:t>. Hospital Henri-Mondor,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Departement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 Pathologie,</a:t>
            </a:r>
            <a:r>
              <a:rPr sz="3200" dirty="0">
                <a:latin typeface="Arial" panose="020B0604020202020204"/>
                <a:cs typeface="Arial" panose="020B0604020202020204"/>
              </a:rPr>
              <a:t> Creteil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F-94010,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France.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INSERM, E0011, </a:t>
            </a:r>
            <a:r>
              <a:rPr sz="3200" spc="-8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Universite´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Paris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12,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Faculte´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de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Me´decine, Creteil,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France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3038" y="18685455"/>
            <a:ext cx="14498663" cy="1566393"/>
            <a:chOff x="177800" y="4667250"/>
            <a:chExt cx="3626485" cy="391795"/>
          </a:xfrm>
        </p:grpSpPr>
        <p:sp>
          <p:nvSpPr>
            <p:cNvPr id="32" name="object 32"/>
            <p:cNvSpPr/>
            <p:nvPr/>
          </p:nvSpPr>
          <p:spPr>
            <a:xfrm>
              <a:off x="190500" y="4679950"/>
              <a:ext cx="3601085" cy="366395"/>
            </a:xfrm>
            <a:custGeom>
              <a:avLst/>
              <a:gdLst/>
              <a:ahLst/>
              <a:cxnLst/>
              <a:rect l="l" t="t" r="r" b="b"/>
              <a:pathLst>
                <a:path w="3601085" h="366395">
                  <a:moveTo>
                    <a:pt x="3600958" y="0"/>
                  </a:moveTo>
                  <a:lnTo>
                    <a:pt x="0" y="0"/>
                  </a:lnTo>
                  <a:lnTo>
                    <a:pt x="0" y="366267"/>
                  </a:lnTo>
                  <a:lnTo>
                    <a:pt x="3600958" y="366267"/>
                  </a:lnTo>
                  <a:lnTo>
                    <a:pt x="3600958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90500" y="4679950"/>
              <a:ext cx="3601085" cy="366395"/>
            </a:xfrm>
            <a:custGeom>
              <a:avLst/>
              <a:gdLst/>
              <a:ahLst/>
              <a:cxnLst/>
              <a:rect l="l" t="t" r="r" b="b"/>
              <a:pathLst>
                <a:path w="3601085" h="366395">
                  <a:moveTo>
                    <a:pt x="0" y="366267"/>
                  </a:moveTo>
                  <a:lnTo>
                    <a:pt x="3600958" y="366267"/>
                  </a:lnTo>
                  <a:lnTo>
                    <a:pt x="3600958" y="0"/>
                  </a:lnTo>
                  <a:lnTo>
                    <a:pt x="0" y="0"/>
                  </a:lnTo>
                  <a:lnTo>
                    <a:pt x="0" y="366267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318826" y="18885751"/>
            <a:ext cx="7349610" cy="91291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5600" b="1" spc="-40" dirty="0">
                <a:solidFill>
                  <a:srgbClr val="FFFFFF"/>
                </a:solidFill>
                <a:latin typeface="Arial Narrow" panose="020B0606020202030204"/>
                <a:cs typeface="Arial Narrow" panose="020B0606020202030204"/>
              </a:rPr>
              <a:t>DISEÑO</a:t>
            </a:r>
            <a:r>
              <a:rPr sz="5600" b="1" spc="-59" dirty="0">
                <a:solidFill>
                  <a:srgbClr val="FFFFFF"/>
                </a:solidFill>
                <a:latin typeface="Arial Narrow" panose="020B0606020202030204"/>
                <a:cs typeface="Arial Narrow" panose="020B0606020202030204"/>
              </a:rPr>
              <a:t> </a:t>
            </a:r>
            <a:r>
              <a:rPr sz="5600" b="1" spc="-20" dirty="0">
                <a:solidFill>
                  <a:srgbClr val="FFFFFF"/>
                </a:solidFill>
                <a:latin typeface="Arial Narrow" panose="020B0606020202030204"/>
                <a:cs typeface="Arial Narrow" panose="020B0606020202030204"/>
              </a:rPr>
              <a:t>METODOLOGICO</a:t>
            </a:r>
            <a:endParaRPr sz="5600">
              <a:latin typeface="Arial Narrow" panose="020B0606020202030204"/>
              <a:cs typeface="Arial Narrow" panose="020B06060202020302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39940" y="20112214"/>
            <a:ext cx="14838851" cy="21937126"/>
            <a:chOff x="127000" y="5024119"/>
            <a:chExt cx="3711575" cy="5487035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000" y="5024119"/>
              <a:ext cx="3711194" cy="548665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160" y="5079999"/>
              <a:ext cx="3690874" cy="537489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259" y="5052948"/>
              <a:ext cx="3616325" cy="539280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5259" y="5052948"/>
              <a:ext cx="3616325" cy="5393055"/>
            </a:xfrm>
            <a:custGeom>
              <a:avLst/>
              <a:gdLst/>
              <a:ahLst/>
              <a:cxnLst/>
              <a:rect l="l" t="t" r="r" b="b"/>
              <a:pathLst>
                <a:path w="3616325" h="5393055">
                  <a:moveTo>
                    <a:pt x="0" y="5392801"/>
                  </a:moveTo>
                  <a:lnTo>
                    <a:pt x="3616325" y="5392801"/>
                  </a:lnTo>
                  <a:lnTo>
                    <a:pt x="3616325" y="0"/>
                  </a:lnTo>
                  <a:lnTo>
                    <a:pt x="0" y="0"/>
                  </a:lnTo>
                  <a:lnTo>
                    <a:pt x="0" y="5392801"/>
                  </a:lnTo>
                  <a:close/>
                </a:path>
              </a:pathLst>
            </a:custGeom>
            <a:ln w="9525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67990" y="20310232"/>
            <a:ext cx="13407009" cy="3270163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20320">
              <a:lnSpc>
                <a:spcPct val="110000"/>
              </a:lnSpc>
              <a:spcBef>
                <a:spcPts val="400"/>
              </a:spcBef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Para la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simulación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predicción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de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estructura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dirty="0">
                <a:latin typeface="Arial" panose="020B0604020202020204"/>
                <a:cs typeface="Arial" panose="020B0604020202020204"/>
              </a:rPr>
              <a:t> MSTN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se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utilizaron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programas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que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simulaban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configuración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de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ellas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,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estas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son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descritas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 </a:t>
            </a:r>
            <a:r>
              <a:rPr sz="3200" spc="-814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continuación: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>
              <a:spcBef>
                <a:spcPts val="20"/>
              </a:spcBef>
            </a:pPr>
            <a:endParaRPr sz="3600">
              <a:latin typeface="Arial" panose="020B0604020202020204"/>
              <a:cs typeface="Arial" panose="020B0604020202020204"/>
            </a:endParaRPr>
          </a:p>
          <a:p>
            <a:pPr marL="50800" marR="2282190">
              <a:lnSpc>
                <a:spcPct val="110000"/>
              </a:lnSpc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Secuencia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de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MSTN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  <a:hlinkClick r:id="rId15"/>
              </a:rPr>
              <a:t>https://www.ncbi.nlm.nih.gov/protein/113912637?report=fasta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383305" y="23646118"/>
            <a:ext cx="9149566" cy="13668501"/>
            <a:chOff x="838200" y="5908039"/>
            <a:chExt cx="2288540" cy="3418840"/>
          </a:xfrm>
        </p:grpSpPr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5820" y="5908039"/>
              <a:ext cx="2273300" cy="5384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3320" y="6962139"/>
              <a:ext cx="1633220" cy="11150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8200" y="8605519"/>
              <a:ext cx="2288540" cy="72135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67987" y="26283347"/>
            <a:ext cx="4541779" cy="109206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20320">
              <a:lnSpc>
                <a:spcPct val="110000"/>
              </a:lnSpc>
              <a:spcBef>
                <a:spcPts val="400"/>
              </a:spcBef>
            </a:pPr>
            <a:r>
              <a:rPr sz="3200" spc="-2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Receptores</a:t>
            </a:r>
            <a:r>
              <a:rPr sz="3200" spc="-119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3200" spc="2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la</a:t>
            </a:r>
            <a:r>
              <a:rPr sz="3200" spc="2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MSTN: </a:t>
            </a:r>
            <a:r>
              <a:rPr sz="3200" spc="-84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  <a:hlinkClick r:id="rId19"/>
              </a:rPr>
              <a:t>http://genemania.org/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67984" y="32732225"/>
            <a:ext cx="4320912" cy="109206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20320">
              <a:lnSpc>
                <a:spcPct val="110000"/>
              </a:lnSpc>
              <a:spcBef>
                <a:spcPts val="400"/>
              </a:spcBef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Estructura de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MSTN: </a:t>
            </a:r>
            <a:r>
              <a:rPr sz="3200" spc="-8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  <a:hlinkClick r:id="rId20"/>
              </a:rPr>
              <a:t>http://www.uniprot.org/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67991" y="37841403"/>
            <a:ext cx="13224221" cy="543391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Chimera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(Obtener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estructura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proteína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y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eliminar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los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anticuerpos).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028402" y="38441804"/>
            <a:ext cx="5839068" cy="294492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641489" y="7154714"/>
            <a:ext cx="28949089" cy="1056474"/>
          </a:xfrm>
          <a:prstGeom prst="rect">
            <a:avLst/>
          </a:prstGeom>
          <a:solidFill>
            <a:srgbClr val="9BBA58"/>
          </a:solidFill>
          <a:ln w="25400">
            <a:solidFill>
              <a:srgbClr val="70883E"/>
            </a:solidFill>
          </a:ln>
        </p:spPr>
        <p:txBody>
          <a:bodyPr vert="horz" wrap="square" lIns="0" tIns="192944" rIns="0" bIns="0" rtlCol="0">
            <a:spAutoFit/>
          </a:bodyPr>
          <a:lstStyle/>
          <a:p>
            <a:pPr marR="25400" algn="ctr">
              <a:spcBef>
                <a:spcPts val="1520"/>
              </a:spcBef>
            </a:pPr>
            <a:r>
              <a:rPr sz="5600" b="1" spc="-20" dirty="0">
                <a:solidFill>
                  <a:srgbClr val="FFFFFF"/>
                </a:solidFill>
                <a:latin typeface="Arial Narrow" panose="020B0606020202030204"/>
                <a:cs typeface="Arial Narrow" panose="020B0606020202030204"/>
              </a:rPr>
              <a:t>RESUMEN</a:t>
            </a:r>
            <a:endParaRPr sz="5600">
              <a:latin typeface="Arial Narrow" panose="020B0606020202030204"/>
              <a:cs typeface="Arial Narrow" panose="020B06060202020302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48542" y="8129430"/>
            <a:ext cx="29329899" cy="3983260"/>
            <a:chOff x="104139" y="2026919"/>
            <a:chExt cx="7336155" cy="996315"/>
          </a:xfrm>
        </p:grpSpPr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139" y="2026919"/>
              <a:ext cx="7335774" cy="99593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299" y="2082799"/>
              <a:ext cx="7315454" cy="8841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399" y="2055837"/>
              <a:ext cx="7240905" cy="90072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52399" y="2055837"/>
              <a:ext cx="7240905" cy="901065"/>
            </a:xfrm>
            <a:custGeom>
              <a:avLst/>
              <a:gdLst/>
              <a:ahLst/>
              <a:cxnLst/>
              <a:rect l="l" t="t" r="r" b="b"/>
              <a:pathLst>
                <a:path w="7240905" h="901064">
                  <a:moveTo>
                    <a:pt x="0" y="900722"/>
                  </a:moveTo>
                  <a:lnTo>
                    <a:pt x="7240905" y="900722"/>
                  </a:lnTo>
                  <a:lnTo>
                    <a:pt x="7240905" y="0"/>
                  </a:lnTo>
                  <a:lnTo>
                    <a:pt x="0" y="0"/>
                  </a:lnTo>
                  <a:lnTo>
                    <a:pt x="0" y="900722"/>
                  </a:lnTo>
                  <a:close/>
                </a:path>
              </a:pathLst>
            </a:custGeom>
            <a:ln w="952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60525" y="8324910"/>
            <a:ext cx="28911006" cy="3257531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365760" marR="330200" algn="just">
              <a:lnSpc>
                <a:spcPct val="110000"/>
              </a:lnSpc>
              <a:spcBef>
                <a:spcPts val="400"/>
              </a:spcBef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La miostatina (MSTN) también conocida </a:t>
            </a:r>
            <a:r>
              <a:rPr sz="3200" dirty="0">
                <a:latin typeface="Arial" panose="020B0604020202020204"/>
                <a:cs typeface="Arial" panose="020B0604020202020204"/>
              </a:rPr>
              <a:t>como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 </a:t>
            </a:r>
            <a:r>
              <a:rPr sz="3200" dirty="0">
                <a:latin typeface="Arial" panose="020B0604020202020204"/>
                <a:cs typeface="Arial" panose="020B0604020202020204"/>
              </a:rPr>
              <a:t>GDF8,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es un regulador negativo </a:t>
            </a:r>
            <a:r>
              <a:rPr sz="3200" dirty="0">
                <a:latin typeface="Arial" panose="020B0604020202020204"/>
                <a:cs typeface="Arial" panose="020B0604020202020204"/>
              </a:rPr>
              <a:t>del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crecimiento </a:t>
            </a:r>
            <a:r>
              <a:rPr sz="3200" dirty="0">
                <a:latin typeface="Arial" panose="020B0604020202020204"/>
                <a:cs typeface="Arial" panose="020B0604020202020204"/>
              </a:rPr>
              <a:t>del musculo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esquelético </a:t>
            </a:r>
            <a:r>
              <a:rPr sz="3200" dirty="0">
                <a:latin typeface="Arial" panose="020B0604020202020204"/>
                <a:cs typeface="Arial" panose="020B0604020202020204"/>
              </a:rPr>
              <a:t>y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responsable </a:t>
            </a:r>
            <a:r>
              <a:rPr sz="3200" dirty="0">
                <a:latin typeface="Arial" panose="020B0604020202020204"/>
                <a:cs typeface="Arial" panose="020B0604020202020204"/>
              </a:rPr>
              <a:t>del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correcto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desarrollo de la masa muscular.</a:t>
            </a:r>
            <a:r>
              <a:rPr sz="3200" spc="16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Su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expresión está determinada por </a:t>
            </a:r>
            <a:r>
              <a:rPr sz="3200" dirty="0">
                <a:latin typeface="Arial" panose="020B0604020202020204"/>
                <a:cs typeface="Arial" panose="020B0604020202020204"/>
              </a:rPr>
              <a:t>muchos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mecanismos específicos, </a:t>
            </a:r>
            <a:r>
              <a:rPr sz="3200" dirty="0">
                <a:latin typeface="Arial" panose="020B0604020202020204"/>
                <a:cs typeface="Arial" panose="020B0604020202020204"/>
              </a:rPr>
              <a:t>por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ejemplo dominio</a:t>
            </a:r>
            <a:r>
              <a:rPr sz="3200" spc="171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 </a:t>
            </a:r>
            <a:r>
              <a:rPr sz="3200" dirty="0">
                <a:latin typeface="Arial" panose="020B0604020202020204"/>
                <a:cs typeface="Arial" panose="020B0604020202020204"/>
              </a:rPr>
              <a:t>proteínas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específicas </a:t>
            </a:r>
            <a:r>
              <a:rPr sz="3200" dirty="0">
                <a:latin typeface="Arial" panose="020B0604020202020204"/>
                <a:cs typeface="Arial" panose="020B0604020202020204"/>
              </a:rPr>
              <a:t>y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genes relacionados. </a:t>
            </a:r>
            <a:r>
              <a:rPr sz="3200" dirty="0">
                <a:latin typeface="Arial" panose="020B0604020202020204"/>
                <a:cs typeface="Arial" panose="020B0604020202020204"/>
              </a:rPr>
              <a:t>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su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vez </a:t>
            </a:r>
            <a:r>
              <a:rPr sz="3200" dirty="0">
                <a:latin typeface="Arial" panose="020B0604020202020204"/>
                <a:cs typeface="Arial" panose="020B0604020202020204"/>
              </a:rPr>
              <a:t>también, también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se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obtuvo información acerca de su influencia </a:t>
            </a:r>
            <a:r>
              <a:rPr sz="3200" dirty="0">
                <a:latin typeface="Arial" panose="020B0604020202020204"/>
                <a:cs typeface="Arial" panose="020B0604020202020204"/>
              </a:rPr>
              <a:t>en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determinadas enfermedades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que </a:t>
            </a:r>
            <a:r>
              <a:rPr sz="3200" dirty="0">
                <a:latin typeface="Arial" panose="020B0604020202020204"/>
                <a:cs typeface="Arial" panose="020B0604020202020204"/>
              </a:rPr>
              <a:t>aquejan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 nivel de los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tejidos </a:t>
            </a:r>
            <a:r>
              <a:rPr sz="3200" dirty="0">
                <a:latin typeface="Arial" panose="020B0604020202020204"/>
                <a:cs typeface="Arial" panose="020B0604020202020204"/>
              </a:rPr>
              <a:t>musculares como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por ejemplo sarcopenia </a:t>
            </a:r>
            <a:r>
              <a:rPr sz="3200" dirty="0">
                <a:latin typeface="Arial" panose="020B0604020202020204"/>
                <a:cs typeface="Arial" panose="020B0604020202020204"/>
              </a:rPr>
              <a:t>y también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relacionándose </a:t>
            </a:r>
            <a:r>
              <a:rPr sz="3200" dirty="0">
                <a:latin typeface="Arial" panose="020B0604020202020204"/>
                <a:cs typeface="Arial" panose="020B0604020202020204"/>
              </a:rPr>
              <a:t>con el gen FTO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(gen </a:t>
            </a:r>
            <a:r>
              <a:rPr sz="3200" dirty="0">
                <a:latin typeface="Arial" panose="020B0604020202020204"/>
                <a:cs typeface="Arial" panose="020B0604020202020204"/>
              </a:rPr>
              <a:t>de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obesidad). La revisión de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literatura d acerca de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expresión de esta proteína </a:t>
            </a:r>
            <a:r>
              <a:rPr sz="3200" dirty="0">
                <a:latin typeface="Arial" panose="020B0604020202020204"/>
                <a:cs typeface="Arial" panose="020B0604020202020204"/>
              </a:rPr>
              <a:t>deja en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claro </a:t>
            </a:r>
            <a:r>
              <a:rPr sz="3200" dirty="0">
                <a:latin typeface="Arial" panose="020B0604020202020204"/>
                <a:cs typeface="Arial" panose="020B0604020202020204"/>
              </a:rPr>
              <a:t>que el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buen manejo de esta mediante </a:t>
            </a:r>
            <a:r>
              <a:rPr sz="3200" dirty="0">
                <a:latin typeface="Arial" panose="020B0604020202020204"/>
                <a:cs typeface="Arial" panose="020B0604020202020204"/>
              </a:rPr>
              <a:t>el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uso de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Ingeniería Genética, podría ayudar</a:t>
            </a:r>
            <a:r>
              <a:rPr sz="3200" spc="8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aliviar </a:t>
            </a:r>
            <a:r>
              <a:rPr sz="3200" dirty="0">
                <a:latin typeface="Arial" panose="020B0604020202020204"/>
                <a:cs typeface="Arial" panose="020B0604020202020204"/>
              </a:rPr>
              <a:t>estos males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que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debilitan</a:t>
            </a:r>
            <a:r>
              <a:rPr sz="3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de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forma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progresiva</a:t>
            </a:r>
            <a:r>
              <a:rPr sz="3200" dirty="0">
                <a:latin typeface="Arial" panose="020B0604020202020204"/>
                <a:cs typeface="Arial" panose="020B0604020202020204"/>
              </a:rPr>
              <a:t> el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sistema esquelético, debilitando</a:t>
            </a:r>
            <a:r>
              <a:rPr sz="3200" dirty="0">
                <a:latin typeface="Arial" panose="020B0604020202020204"/>
                <a:cs typeface="Arial" panose="020B0604020202020204"/>
              </a:rPr>
              <a:t> el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movimiento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de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las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personas.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" name="object 5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364073" y="19937041"/>
            <a:ext cx="3830819" cy="6868520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22583684" y="24443277"/>
            <a:ext cx="4155890" cy="819684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233680" marR="20320" indent="-182880">
              <a:lnSpc>
                <a:spcPct val="108000"/>
              </a:lnSpc>
              <a:spcBef>
                <a:spcPts val="400"/>
              </a:spcBef>
            </a:pPr>
            <a:r>
              <a:rPr sz="2400" b="1" spc="-40" dirty="0">
                <a:latin typeface="Arial" panose="020B0604020202020204"/>
                <a:cs typeface="Arial" panose="020B0604020202020204"/>
              </a:rPr>
              <a:t>Figura</a:t>
            </a:r>
            <a:r>
              <a:rPr sz="2400" b="1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2.</a:t>
            </a:r>
            <a:r>
              <a:rPr sz="2400" b="1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Ratones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KNCKOUT </a:t>
            </a:r>
            <a:r>
              <a:rPr sz="2400" spc="-5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(delección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de</a:t>
            </a:r>
            <a:r>
              <a:rPr sz="24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la</a:t>
            </a:r>
            <a:r>
              <a:rPr sz="24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Miostatina)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3406237" y="25775088"/>
            <a:ext cx="2515879" cy="769414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109220">
              <a:lnSpc>
                <a:spcPts val="2800"/>
              </a:lnSpc>
              <a:spcBef>
                <a:spcPts val="400"/>
              </a:spcBef>
            </a:pPr>
            <a:r>
              <a:rPr sz="2400" b="1" spc="-79" dirty="0"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n M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o</a:t>
            </a:r>
            <a:r>
              <a:rPr sz="2400" spc="59" dirty="0">
                <a:latin typeface="Arial" panose="020B0604020202020204"/>
                <a:cs typeface="Arial" panose="020B0604020202020204"/>
              </a:rPr>
              <a:t>s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t</a:t>
            </a:r>
            <a:r>
              <a:rPr sz="2400" dirty="0">
                <a:latin typeface="Arial" panose="020B0604020202020204"/>
                <a:cs typeface="Arial" panose="020B0604020202020204"/>
              </a:rPr>
              <a:t>a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t</a:t>
            </a:r>
            <a:r>
              <a:rPr sz="2400" dirty="0">
                <a:latin typeface="Arial" panose="020B0604020202020204"/>
                <a:cs typeface="Arial" panose="020B0604020202020204"/>
              </a:rPr>
              <a:t>in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a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0800">
              <a:lnSpc>
                <a:spcPts val="2800"/>
              </a:lnSpc>
            </a:pPr>
            <a:r>
              <a:rPr sz="2400" b="1" spc="-79" dirty="0"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79" dirty="0">
                <a:latin typeface="Arial" panose="020B0604020202020204"/>
                <a:cs typeface="Arial" panose="020B0604020202020204"/>
              </a:rPr>
              <a:t>C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o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n M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o</a:t>
            </a:r>
            <a:r>
              <a:rPr sz="2400" dirty="0">
                <a:latin typeface="Arial" panose="020B0604020202020204"/>
                <a:cs typeface="Arial" panose="020B0604020202020204"/>
              </a:rPr>
              <a:t>s</a:t>
            </a:r>
            <a:r>
              <a:rPr sz="2400" spc="40" dirty="0">
                <a:latin typeface="Arial" panose="020B0604020202020204"/>
                <a:cs typeface="Arial" panose="020B0604020202020204"/>
              </a:rPr>
              <a:t>t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a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t</a:t>
            </a:r>
            <a:r>
              <a:rPr sz="2400" dirty="0">
                <a:latin typeface="Arial" panose="020B0604020202020204"/>
                <a:cs typeface="Arial" panose="020B0604020202020204"/>
              </a:rPr>
              <a:t>in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a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5465102" y="12132893"/>
            <a:ext cx="14224478" cy="12366133"/>
            <a:chOff x="3860165" y="3028289"/>
            <a:chExt cx="3557904" cy="3093085"/>
          </a:xfrm>
        </p:grpSpPr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48681" y="4980279"/>
              <a:ext cx="1500231" cy="114061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872865" y="3040989"/>
              <a:ext cx="3532504" cy="267335"/>
            </a:xfrm>
            <a:custGeom>
              <a:avLst/>
              <a:gdLst/>
              <a:ahLst/>
              <a:cxnLst/>
              <a:rect l="l" t="t" r="r" b="b"/>
              <a:pathLst>
                <a:path w="3532504" h="267335">
                  <a:moveTo>
                    <a:pt x="0" y="267106"/>
                  </a:moveTo>
                  <a:lnTo>
                    <a:pt x="3532504" y="267106"/>
                  </a:lnTo>
                  <a:lnTo>
                    <a:pt x="3532504" y="0"/>
                  </a:lnTo>
                  <a:lnTo>
                    <a:pt x="0" y="0"/>
                  </a:lnTo>
                  <a:lnTo>
                    <a:pt x="0" y="267106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5569196" y="12234444"/>
            <a:ext cx="14018840" cy="881897"/>
          </a:xfrm>
          <a:prstGeom prst="rect">
            <a:avLst/>
          </a:prstGeom>
          <a:solidFill>
            <a:srgbClr val="9BBA58"/>
          </a:solidFill>
        </p:spPr>
        <p:txBody>
          <a:bodyPr vert="horz" wrap="square" lIns="0" tIns="142165" rIns="0" bIns="0" rtlCol="0">
            <a:spAutoFit/>
          </a:bodyPr>
          <a:lstStyle/>
          <a:p>
            <a:pPr marL="20320" algn="ctr">
              <a:spcBef>
                <a:spcPts val="1120"/>
              </a:spcBef>
            </a:pPr>
            <a:r>
              <a:rPr sz="4800" b="1" spc="-20" dirty="0">
                <a:solidFill>
                  <a:srgbClr val="FFFFFF"/>
                </a:solidFill>
                <a:latin typeface="Arial Narrow" panose="020B0606020202030204"/>
                <a:cs typeface="Arial Narrow" panose="020B0606020202030204"/>
              </a:rPr>
              <a:t>SALUD</a:t>
            </a:r>
            <a:endParaRPr sz="4800">
              <a:latin typeface="Arial Narrow" panose="020B0606020202030204"/>
              <a:cs typeface="Arial Narrow" panose="020B0606020202030204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5325481" y="13186564"/>
            <a:ext cx="14493585" cy="6613382"/>
            <a:chOff x="3825240" y="3291839"/>
            <a:chExt cx="3625215" cy="1654175"/>
          </a:xfrm>
        </p:grpSpPr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25240" y="3291839"/>
              <a:ext cx="3624834" cy="165379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35400" y="3350259"/>
              <a:ext cx="3607054" cy="154203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73500" y="3320668"/>
              <a:ext cx="3531870" cy="155867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873500" y="3320668"/>
              <a:ext cx="3531870" cy="1558925"/>
            </a:xfrm>
            <a:custGeom>
              <a:avLst/>
              <a:gdLst/>
              <a:ahLst/>
              <a:cxnLst/>
              <a:rect l="l" t="t" r="r" b="b"/>
              <a:pathLst>
                <a:path w="3531870" h="1558925">
                  <a:moveTo>
                    <a:pt x="0" y="1558671"/>
                  </a:moveTo>
                  <a:lnTo>
                    <a:pt x="3531870" y="1558671"/>
                  </a:lnTo>
                  <a:lnTo>
                    <a:pt x="3531870" y="0"/>
                  </a:lnTo>
                  <a:lnTo>
                    <a:pt x="0" y="0"/>
                  </a:lnTo>
                  <a:lnTo>
                    <a:pt x="0" y="1558671"/>
                  </a:lnTo>
                  <a:close/>
                </a:path>
              </a:pathLst>
            </a:custGeom>
            <a:ln w="9525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5537458" y="13400205"/>
            <a:ext cx="14082312" cy="5956671"/>
          </a:xfrm>
          <a:prstGeom prst="rect">
            <a:avLst/>
          </a:prstGeom>
        </p:spPr>
        <p:txBody>
          <a:bodyPr vert="horz" wrap="square" lIns="0" tIns="43156" rIns="0" bIns="0" rtlCol="0">
            <a:spAutoFit/>
          </a:bodyPr>
          <a:lstStyle/>
          <a:p>
            <a:pPr marL="370840" marR="325120" algn="just">
              <a:lnSpc>
                <a:spcPct val="110000"/>
              </a:lnSpc>
              <a:spcBef>
                <a:spcPts val="340"/>
              </a:spcBef>
            </a:pPr>
            <a:r>
              <a:rPr sz="3200" dirty="0">
                <a:latin typeface="Arial" panose="020B0604020202020204"/>
                <a:cs typeface="Arial" panose="020B0604020202020204"/>
              </a:rPr>
              <a:t>En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otro modelo </a:t>
            </a:r>
            <a:r>
              <a:rPr sz="3200" dirty="0">
                <a:latin typeface="Arial" panose="020B0604020202020204"/>
                <a:cs typeface="Arial" panose="020B0604020202020204"/>
              </a:rPr>
              <a:t>como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ratones Knock-Out </a:t>
            </a:r>
            <a:r>
              <a:rPr sz="3200" dirty="0">
                <a:latin typeface="Arial" panose="020B0604020202020204"/>
                <a:cs typeface="Arial" panose="020B0604020202020204"/>
              </a:rPr>
              <a:t>(sin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gen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la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miostatina)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se ha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podido observar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una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reducción de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masa de tejido adiposo (graso) </a:t>
            </a:r>
            <a:r>
              <a:rPr sz="3200" dirty="0">
                <a:latin typeface="Arial" panose="020B0604020202020204"/>
                <a:cs typeface="Arial" panose="020B0604020202020204"/>
              </a:rPr>
              <a:t>y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un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aumento</a:t>
            </a:r>
            <a:r>
              <a:rPr sz="3200" spc="22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</a:t>
            </a:r>
            <a:r>
              <a:rPr sz="3200" spc="22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3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sensibilidad</a:t>
            </a:r>
            <a:r>
              <a:rPr sz="3200" spc="22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320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22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insulina</a:t>
            </a:r>
            <a:r>
              <a:rPr sz="3200" spc="22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lo</a:t>
            </a:r>
            <a:r>
              <a:rPr sz="32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que</a:t>
            </a:r>
            <a:r>
              <a:rPr sz="3200" spc="221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mejora</a:t>
            </a:r>
            <a:r>
              <a:rPr sz="32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el</a:t>
            </a:r>
            <a:r>
              <a:rPr sz="32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metabolismo</a:t>
            </a:r>
            <a:r>
              <a:rPr sz="32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 </a:t>
            </a:r>
            <a:r>
              <a:rPr sz="3200" spc="-8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glucosa a </a:t>
            </a:r>
            <a:r>
              <a:rPr sz="3200" dirty="0">
                <a:latin typeface="Arial" panose="020B0604020202020204"/>
                <a:cs typeface="Arial" panose="020B0604020202020204"/>
              </a:rPr>
              <a:t>través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vía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AMPK(proteína quinasa activada por </a:t>
            </a:r>
            <a:r>
              <a:rPr sz="3200" dirty="0">
                <a:latin typeface="Arial" panose="020B0604020202020204"/>
                <a:cs typeface="Arial" panose="020B0604020202020204"/>
              </a:rPr>
              <a:t>AMP) ,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además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del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aumento de musculatura. </a:t>
            </a:r>
            <a:r>
              <a:rPr sz="3200" dirty="0">
                <a:latin typeface="Arial" panose="020B0604020202020204"/>
                <a:cs typeface="Arial" panose="020B0604020202020204"/>
              </a:rPr>
              <a:t>El bajo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porcentaje de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grasa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 las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especies </a:t>
            </a:r>
            <a:r>
              <a:rPr sz="3200" dirty="0">
                <a:latin typeface="Arial" panose="020B0604020202020204"/>
                <a:cs typeface="Arial" panose="020B0604020202020204"/>
              </a:rPr>
              <a:t>bovinas con mutaciones en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la miostatina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se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debe a su </a:t>
            </a:r>
            <a:r>
              <a:rPr sz="3200" dirty="0">
                <a:latin typeface="Arial" panose="020B0604020202020204"/>
                <a:cs typeface="Arial" panose="020B0604020202020204"/>
              </a:rPr>
              <a:t>alta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tasa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metabólica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consecuencia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la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gran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musculatura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que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poseen,</a:t>
            </a:r>
            <a:r>
              <a:rPr sz="3200" spc="8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el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musculo</a:t>
            </a:r>
            <a:r>
              <a:rPr sz="3200" dirty="0">
                <a:latin typeface="Arial" panose="020B0604020202020204"/>
                <a:cs typeface="Arial" panose="020B0604020202020204"/>
              </a:rPr>
              <a:t> es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un </a:t>
            </a:r>
            <a:r>
              <a:rPr sz="3200" dirty="0">
                <a:latin typeface="Arial" panose="020B0604020202020204"/>
                <a:cs typeface="Arial" panose="020B0604020202020204"/>
              </a:rPr>
              <a:t>tejido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metabólicamente</a:t>
            </a:r>
            <a:r>
              <a:rPr sz="3200" dirty="0">
                <a:latin typeface="Arial" panose="020B0604020202020204"/>
                <a:cs typeface="Arial" panose="020B0604020202020204"/>
              </a:rPr>
              <a:t> muy activo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y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que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requiere</a:t>
            </a:r>
            <a:r>
              <a:rPr sz="3200" spc="8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de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mucha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energía para poder llevar a </a:t>
            </a:r>
            <a:r>
              <a:rPr sz="3200" dirty="0">
                <a:latin typeface="Arial" panose="020B0604020202020204"/>
                <a:cs typeface="Arial" panose="020B0604020202020204"/>
              </a:rPr>
              <a:t>cabo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sus</a:t>
            </a:r>
            <a:r>
              <a:rPr sz="3200" spc="8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funciones, es </a:t>
            </a:r>
            <a:r>
              <a:rPr sz="3200" dirty="0">
                <a:latin typeface="Arial" panose="020B0604020202020204"/>
                <a:cs typeface="Arial" panose="020B0604020202020204"/>
              </a:rPr>
              <a:t>por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ello los %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 grasa de </a:t>
            </a:r>
            <a:r>
              <a:rPr sz="3200" dirty="0">
                <a:latin typeface="Arial" panose="020B0604020202020204"/>
                <a:cs typeface="Arial" panose="020B0604020202020204"/>
              </a:rPr>
              <a:t>estos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animales rondan </a:t>
            </a:r>
            <a:r>
              <a:rPr sz="3200" dirty="0">
                <a:latin typeface="Arial" panose="020B0604020202020204"/>
                <a:cs typeface="Arial" panose="020B0604020202020204"/>
              </a:rPr>
              <a:t>en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torno el 10%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sin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modificar hábitos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alimenticios ni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ejercicio.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(Santos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et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al. 2013).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8143" y="1951313"/>
            <a:ext cx="27846955" cy="3991399"/>
          </a:xfrm>
          <a:prstGeom prst="rect">
            <a:avLst/>
          </a:prstGeom>
        </p:spPr>
        <p:txBody>
          <a:bodyPr vert="horz" wrap="square" lIns="0" tIns="24306" rIns="0" bIns="0" rtlCol="0">
            <a:spAutoFit/>
          </a:bodyPr>
          <a:lstStyle/>
          <a:p>
            <a:pPr marL="598170" marR="64770" algn="ctr">
              <a:lnSpc>
                <a:spcPct val="101000"/>
              </a:lnSpc>
              <a:spcBef>
                <a:spcPts val="190"/>
              </a:spcBef>
            </a:pPr>
            <a:r>
              <a:rPr sz="6910" b="1" spc="3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Predicting the antitumor </a:t>
            </a:r>
            <a:r>
              <a:rPr sz="6910" b="1" spc="45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immune </a:t>
            </a:r>
            <a:r>
              <a:rPr sz="6910" b="1" spc="3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response </a:t>
            </a:r>
            <a:r>
              <a:rPr sz="6910" b="1" spc="20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in individual </a:t>
            </a:r>
            <a:r>
              <a:rPr sz="6910" b="1" spc="3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patients </a:t>
            </a:r>
            <a:r>
              <a:rPr sz="6910" b="1" spc="-1892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910" b="1" spc="3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under </a:t>
            </a:r>
            <a:r>
              <a:rPr sz="6910" b="1" spc="20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single </a:t>
            </a:r>
            <a:r>
              <a:rPr sz="6910" b="1" spc="3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and combined checkpoint blockades based on </a:t>
            </a:r>
            <a:r>
              <a:rPr sz="6910" b="1" spc="45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910" b="1" spc="3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computational</a:t>
            </a:r>
            <a:r>
              <a:rPr sz="6910" b="1" spc="1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910" b="1" spc="3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models</a:t>
            </a:r>
            <a:r>
              <a:rPr sz="6910" b="1" spc="20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 of</a:t>
            </a:r>
            <a:r>
              <a:rPr sz="6910" b="1" spc="1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910" b="1" spc="3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6910" b="1" spc="20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910" b="1" spc="3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tumor</a:t>
            </a:r>
            <a:r>
              <a:rPr sz="6910" b="1" spc="20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910" b="1" spc="31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microenvironment</a:t>
            </a:r>
            <a:endParaRPr sz="6910">
              <a:latin typeface="Arial" panose="020B0604020202020204"/>
              <a:cs typeface="Arial" panose="020B0604020202020204"/>
            </a:endParaRPr>
          </a:p>
          <a:p>
            <a:pPr marL="81280">
              <a:lnSpc>
                <a:spcPts val="3500"/>
              </a:lnSpc>
              <a:spcBef>
                <a:spcPts val="170"/>
              </a:spcBef>
            </a:pPr>
            <a:r>
              <a:rPr sz="393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Isaac Crespo</a:t>
            </a:r>
            <a:r>
              <a:rPr sz="3985" spc="31" baseline="240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3985" spc="1131" baseline="240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93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Ioannis</a:t>
            </a:r>
            <a:r>
              <a:rPr sz="393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Xenarios</a:t>
            </a:r>
            <a:r>
              <a:rPr sz="3985" spc="31" baseline="240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393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, Marie-Agnès</a:t>
            </a:r>
            <a:r>
              <a:rPr sz="3935" spc="3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93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Doucey</a:t>
            </a:r>
            <a:r>
              <a:rPr sz="3985" spc="31" baseline="240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3985" spc="1131" baseline="240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93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George Coukos</a:t>
            </a:r>
            <a:r>
              <a:rPr sz="3985" spc="31" baseline="240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2</a:t>
            </a:r>
            <a:endParaRPr sz="3985" baseline="24000">
              <a:latin typeface="Arial" panose="020B0604020202020204"/>
              <a:cs typeface="Arial" panose="020B0604020202020204"/>
            </a:endParaRPr>
          </a:p>
          <a:p>
            <a:pPr marL="3255645">
              <a:lnSpc>
                <a:spcPts val="1970"/>
              </a:lnSpc>
              <a:tabLst>
                <a:tab pos="12614275" algn="l"/>
              </a:tabLst>
            </a:pPr>
            <a:r>
              <a:rPr sz="266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,	,</a:t>
            </a:r>
            <a:endParaRPr sz="266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2830" y="40016664"/>
            <a:ext cx="13013341" cy="972251"/>
            <a:chOff x="21469" y="18805610"/>
            <a:chExt cx="6119495" cy="4572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469" y="18805610"/>
              <a:ext cx="6118898" cy="2595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69" y="19002742"/>
              <a:ext cx="5517743" cy="2595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7425" y="40037406"/>
            <a:ext cx="13072756" cy="877745"/>
          </a:xfrm>
          <a:prstGeom prst="rect">
            <a:avLst/>
          </a:prstGeom>
        </p:spPr>
        <p:txBody>
          <a:bodyPr vert="horz" wrap="square" lIns="0" tIns="31056" rIns="0" bIns="0" rtlCol="0">
            <a:spAutoFit/>
          </a:bodyPr>
          <a:lstStyle/>
          <a:p>
            <a:pPr marL="81280">
              <a:lnSpc>
                <a:spcPts val="3310"/>
              </a:lnSpc>
              <a:spcBef>
                <a:spcPts val="245"/>
              </a:spcBef>
            </a:pPr>
            <a:r>
              <a:rPr sz="2710" spc="-48" baseline="260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765" spc="-3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Vital-IT,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SIB Swiss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Institute of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Bioinformatics, University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 Lausanne,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Switzerland</a:t>
            </a:r>
            <a:endParaRPr sz="2765">
              <a:latin typeface="Arial" panose="020B0604020202020204"/>
              <a:cs typeface="Arial" panose="020B0604020202020204"/>
            </a:endParaRPr>
          </a:p>
          <a:p>
            <a:pPr marL="81280">
              <a:lnSpc>
                <a:spcPts val="3310"/>
              </a:lnSpc>
            </a:pPr>
            <a:r>
              <a:rPr sz="2710" spc="17" baseline="260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Ludwig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Center for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Cancer Research, University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 Lausanne,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Switzerland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9542" y="5994357"/>
            <a:ext cx="28507278" cy="6018516"/>
            <a:chOff x="419637" y="2806693"/>
            <a:chExt cx="13405485" cy="28301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637" y="2808642"/>
              <a:ext cx="13404973" cy="26232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143" y="2806693"/>
              <a:ext cx="13223452" cy="28301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6883" y="2818560"/>
              <a:ext cx="13350240" cy="2569210"/>
            </a:xfrm>
            <a:custGeom>
              <a:avLst/>
              <a:gdLst/>
              <a:ahLst/>
              <a:cxnLst/>
              <a:rect l="l" t="t" r="r" b="b"/>
              <a:pathLst>
                <a:path w="13350240" h="2569210">
                  <a:moveTo>
                    <a:pt x="13349742" y="0"/>
                  </a:moveTo>
                  <a:lnTo>
                    <a:pt x="0" y="0"/>
                  </a:lnTo>
                  <a:lnTo>
                    <a:pt x="0" y="2568903"/>
                  </a:lnTo>
                  <a:lnTo>
                    <a:pt x="13349742" y="2568903"/>
                  </a:lnTo>
                  <a:lnTo>
                    <a:pt x="13349742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516" y="2814502"/>
              <a:ext cx="1256960" cy="3864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77481" y="6019595"/>
            <a:ext cx="28389798" cy="5449364"/>
          </a:xfrm>
          <a:prstGeom prst="rect">
            <a:avLst/>
          </a:prstGeom>
        </p:spPr>
        <p:txBody>
          <a:bodyPr vert="horz" wrap="square" lIns="0" tIns="49962" rIns="0" bIns="0" rtlCol="0">
            <a:spAutoFit/>
          </a:bodyPr>
          <a:lstStyle/>
          <a:p>
            <a:pPr marL="179705">
              <a:lnSpc>
                <a:spcPts val="5210"/>
              </a:lnSpc>
              <a:spcBef>
                <a:spcPts val="395"/>
              </a:spcBef>
            </a:pPr>
            <a:r>
              <a:rPr sz="4355" b="1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Summary</a:t>
            </a:r>
            <a:endParaRPr sz="4355" dirty="0">
              <a:latin typeface="Arial" panose="020B0604020202020204"/>
              <a:cs typeface="Arial" panose="020B0604020202020204"/>
            </a:endParaRPr>
          </a:p>
          <a:p>
            <a:pPr marL="179705" marR="291465">
              <a:lnSpc>
                <a:spcPts val="3400"/>
              </a:lnSpc>
              <a:spcBef>
                <a:spcPts val="20"/>
              </a:spcBef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For decades, cancer research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has been focused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on understanding the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neoplastic transformation of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normal cells into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cancerous ones from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 cell-centric perspective.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However,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it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is </a:t>
            </a:r>
            <a:r>
              <a:rPr sz="2765" spc="-73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increasingly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evident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that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 surrounding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tumor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microenvironment (TME)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equally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important for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tumor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growth, progression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dissemination.</a:t>
            </a:r>
            <a:endParaRPr sz="2765" dirty="0">
              <a:latin typeface="Arial" panose="020B0604020202020204"/>
              <a:cs typeface="Arial" panose="020B0604020202020204"/>
            </a:endParaRPr>
          </a:p>
          <a:p>
            <a:pPr marL="179705" marR="252730">
              <a:lnSpc>
                <a:spcPts val="3295"/>
              </a:lnSpc>
              <a:spcBef>
                <a:spcPts val="65"/>
              </a:spcBef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 TME is a complex system of interplaying elements strongly intertwined with normal processes of the surrounding hosting tissue. Cancerous cells,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different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types of infiltrating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immune cells and resident tissue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cells interact with each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other and with extracellular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matrix components, thus rendering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 tumor growth and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progression as well as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 response</a:t>
            </a:r>
            <a:endParaRPr sz="2765" dirty="0">
              <a:latin typeface="Arial" panose="020B0604020202020204"/>
              <a:cs typeface="Arial" panose="020B0604020202020204"/>
            </a:endParaRPr>
          </a:p>
          <a:p>
            <a:pPr marL="179705">
              <a:lnSpc>
                <a:spcPts val="3275"/>
              </a:lnSpc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765" spc="-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therapy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very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difficult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anticipate.</a:t>
            </a:r>
            <a:endParaRPr sz="2765" dirty="0">
              <a:latin typeface="Arial" panose="020B0604020202020204"/>
              <a:cs typeface="Arial" panose="020B0604020202020204"/>
            </a:endParaRPr>
          </a:p>
          <a:p>
            <a:pPr marL="179705" marR="508000" algn="just">
              <a:lnSpc>
                <a:spcPts val="3400"/>
              </a:lnSpc>
              <a:spcBef>
                <a:spcPts val="30"/>
              </a:spcBef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Mathematical and computational models may help on describing, explaining and predicting cancer in a new generation of experimental design assisted by computer simulations.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Here we describe an experimental and computational platform developed in collaboration between 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Vital-IT-SIB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 LICR in Lausanne to model the TME and predict response to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treatments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specific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patients,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identify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potential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targets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novel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checkpoint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blockade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therapies.</a:t>
            </a:r>
            <a:endParaRPr sz="2765" dirty="0">
              <a:latin typeface="Arial" panose="020B0604020202020204"/>
              <a:cs typeface="Arial" panose="020B0604020202020204"/>
            </a:endParaRPr>
          </a:p>
          <a:p>
            <a:pPr marL="179705" algn="just">
              <a:lnSpc>
                <a:spcPts val="3145"/>
              </a:lnSpc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platform is based on the integration of experimental information (</a:t>
            </a:r>
            <a:r>
              <a:rPr sz="2765" i="1" spc="11" dirty="0">
                <a:solidFill>
                  <a:srgbClr val="414141"/>
                </a:solidFill>
                <a:latin typeface="Arial" panose="020B0604020202020204"/>
                <a:cs typeface="Arial" panose="020B0604020202020204"/>
              </a:rPr>
              <a:t>ex vivo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) and mechanistic knowledge from both unperturbed (untreated) and perturbed (treated) tumors in the</a:t>
            </a:r>
            <a:endParaRPr sz="2765" dirty="0">
              <a:latin typeface="Arial" panose="020B0604020202020204"/>
              <a:cs typeface="Arial" panose="020B0604020202020204"/>
            </a:endParaRPr>
          </a:p>
          <a:p>
            <a:pPr marL="179705" marR="376555" algn="just">
              <a:lnSpc>
                <a:spcPts val="3295"/>
              </a:lnSpc>
              <a:spcBef>
                <a:spcPts val="205"/>
              </a:spcBef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attempt to simulate the interplay between cancer-driving mechanisms at baseline and the mechanisms of response to single and combined checkpoint blockades. The platform is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currently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being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applied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investigate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novel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immunotherapies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lung,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colorectal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ovarian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cancer.</a:t>
            </a:r>
            <a:endParaRPr sz="276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47436" y="37431102"/>
            <a:ext cx="5329840" cy="2001284"/>
          </a:xfrm>
          <a:prstGeom prst="rect">
            <a:avLst/>
          </a:prstGeom>
          <a:ln w="3175">
            <a:solidFill>
              <a:srgbClr val="EB2316"/>
            </a:solidFill>
          </a:ln>
        </p:spPr>
        <p:txBody>
          <a:bodyPr vert="horz" wrap="square" lIns="0" tIns="282224" rIns="0" bIns="0" rtlCol="0">
            <a:spAutoFit/>
          </a:bodyPr>
          <a:lstStyle/>
          <a:p>
            <a:pPr marL="93345" marR="71755" indent="-1270" algn="ctr">
              <a:lnSpc>
                <a:spcPct val="102000"/>
              </a:lnSpc>
              <a:spcBef>
                <a:spcPts val="2220"/>
              </a:spcBef>
            </a:pPr>
            <a:r>
              <a:rPr sz="3725" b="1" spc="3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Contact </a:t>
            </a:r>
            <a:r>
              <a:rPr sz="3725" b="1" spc="4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725" dirty="0">
                <a:solidFill>
                  <a:srgbClr val="E30613"/>
                </a:solidFill>
                <a:latin typeface="Arial" panose="020B0604020202020204"/>
                <a:cs typeface="Arial" panose="020B0604020202020204"/>
                <a:hlinkClick r:id="rId6"/>
              </a:rPr>
              <a:t>I</a:t>
            </a:r>
            <a:r>
              <a:rPr sz="3725" spc="31" dirty="0">
                <a:solidFill>
                  <a:srgbClr val="E30613"/>
                </a:solidFill>
                <a:latin typeface="Arial" panose="020B0604020202020204"/>
                <a:cs typeface="Arial" panose="020B0604020202020204"/>
                <a:hlinkClick r:id="rId6"/>
              </a:rPr>
              <a:t>saac</a:t>
            </a:r>
            <a:r>
              <a:rPr sz="3725" dirty="0">
                <a:solidFill>
                  <a:srgbClr val="E30613"/>
                </a:solidFill>
                <a:latin typeface="Arial" panose="020B0604020202020204"/>
                <a:cs typeface="Arial" panose="020B0604020202020204"/>
                <a:hlinkClick r:id="rId6"/>
              </a:rPr>
              <a:t>.</a:t>
            </a:r>
            <a:r>
              <a:rPr sz="3725" spc="31" dirty="0">
                <a:solidFill>
                  <a:srgbClr val="E30613"/>
                </a:solidFill>
                <a:latin typeface="Arial" panose="020B0604020202020204"/>
                <a:cs typeface="Arial" panose="020B0604020202020204"/>
                <a:hlinkClick r:id="rId6"/>
              </a:rPr>
              <a:t>crespo</a:t>
            </a:r>
            <a:r>
              <a:rPr sz="3725" spc="51" dirty="0">
                <a:solidFill>
                  <a:srgbClr val="E30613"/>
                </a:solidFill>
                <a:latin typeface="Arial" panose="020B0604020202020204"/>
                <a:cs typeface="Arial" panose="020B0604020202020204"/>
                <a:hlinkClick r:id="rId6"/>
              </a:rPr>
              <a:t>@</a:t>
            </a:r>
            <a:r>
              <a:rPr sz="3725" spc="20" dirty="0">
                <a:solidFill>
                  <a:srgbClr val="E30613"/>
                </a:solidFill>
                <a:latin typeface="Arial" panose="020B0604020202020204"/>
                <a:cs typeface="Arial" panose="020B0604020202020204"/>
                <a:hlinkClick r:id="rId6"/>
              </a:rPr>
              <a:t>sib</a:t>
            </a:r>
            <a:r>
              <a:rPr sz="3725" dirty="0">
                <a:solidFill>
                  <a:srgbClr val="E30613"/>
                </a:solidFill>
                <a:latin typeface="Arial" panose="020B0604020202020204"/>
                <a:cs typeface="Arial" panose="020B0604020202020204"/>
                <a:hlinkClick r:id="rId6"/>
              </a:rPr>
              <a:t>.</a:t>
            </a:r>
            <a:r>
              <a:rPr sz="3725" spc="31" dirty="0">
                <a:solidFill>
                  <a:srgbClr val="E30613"/>
                </a:solidFill>
                <a:latin typeface="Arial" panose="020B0604020202020204"/>
                <a:cs typeface="Arial" panose="020B0604020202020204"/>
                <a:hlinkClick r:id="rId6"/>
              </a:rPr>
              <a:t>swiss </a:t>
            </a:r>
            <a:r>
              <a:rPr sz="3725" spc="11" dirty="0">
                <a:solidFill>
                  <a:srgbClr val="E3061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72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  <a:hlinkClick r:id="rId7"/>
              </a:rPr>
              <a:t>www.sib.swiss</a:t>
            </a:r>
            <a:endParaRPr sz="37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997387" y="412956"/>
            <a:ext cx="0" cy="1219368"/>
          </a:xfrm>
          <a:custGeom>
            <a:avLst/>
            <a:gdLst/>
            <a:ahLst/>
            <a:cxnLst/>
            <a:rect l="l" t="t" r="r" b="b"/>
            <a:pathLst>
              <a:path h="573405">
                <a:moveTo>
                  <a:pt x="0" y="0"/>
                </a:moveTo>
                <a:lnTo>
                  <a:pt x="0" y="573051"/>
                </a:lnTo>
              </a:path>
            </a:pathLst>
          </a:custGeom>
          <a:ln w="3175">
            <a:solidFill>
              <a:srgbClr val="414141"/>
            </a:solidFill>
          </a:ln>
        </p:spPr>
        <p:txBody>
          <a:bodyPr wrap="square" lIns="0" tIns="0" rIns="0" bIns="0" rtlCol="0"/>
          <a:lstStyle/>
          <a:p>
            <a:endParaRPr sz="2035"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79883" y="423428"/>
            <a:ext cx="1106717" cy="110674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3403480" y="412956"/>
            <a:ext cx="0" cy="1219368"/>
          </a:xfrm>
          <a:custGeom>
            <a:avLst/>
            <a:gdLst/>
            <a:ahLst/>
            <a:cxnLst/>
            <a:rect l="l" t="t" r="r" b="b"/>
            <a:pathLst>
              <a:path h="573405">
                <a:moveTo>
                  <a:pt x="0" y="0"/>
                </a:moveTo>
                <a:lnTo>
                  <a:pt x="0" y="573051"/>
                </a:lnTo>
              </a:path>
            </a:pathLst>
          </a:custGeom>
          <a:ln w="3175">
            <a:solidFill>
              <a:srgbClr val="414141"/>
            </a:solidFill>
          </a:ln>
        </p:spPr>
        <p:txBody>
          <a:bodyPr wrap="square" lIns="0" tIns="0" rIns="0" bIns="0" rtlCol="0"/>
          <a:lstStyle/>
          <a:p>
            <a:endParaRPr sz="2035"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690993" y="484841"/>
            <a:ext cx="3064281" cy="1070085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919542" y="11892325"/>
            <a:ext cx="28507278" cy="2275343"/>
            <a:chOff x="419637" y="5580200"/>
            <a:chExt cx="13405485" cy="106997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637" y="5580200"/>
              <a:ext cx="13404973" cy="10695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781" y="5617284"/>
              <a:ext cx="13092683" cy="100322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77483" y="11913749"/>
            <a:ext cx="28392498" cy="2055643"/>
          </a:xfrm>
          <a:prstGeom prst="rect">
            <a:avLst/>
          </a:prstGeom>
          <a:solidFill>
            <a:srgbClr val="F9D4D3"/>
          </a:solidFill>
        </p:spPr>
        <p:txBody>
          <a:bodyPr vert="horz" wrap="square" lIns="0" tIns="108030" rIns="0" bIns="0" rtlCol="0">
            <a:spAutoFit/>
          </a:bodyPr>
          <a:lstStyle/>
          <a:p>
            <a:pPr marL="359410" algn="just">
              <a:lnSpc>
                <a:spcPts val="5210"/>
              </a:lnSpc>
              <a:spcBef>
                <a:spcPts val="850"/>
              </a:spcBef>
            </a:pPr>
            <a:r>
              <a:rPr sz="4355" b="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Pitfalls</a:t>
            </a:r>
            <a:r>
              <a:rPr sz="4355" b="1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355" b="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4355" b="1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355" b="1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modeling</a:t>
            </a:r>
            <a:r>
              <a:rPr sz="4355" b="1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355" b="1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4355" b="1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355" b="1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TME</a:t>
            </a:r>
            <a:endParaRPr sz="4355" dirty="0">
              <a:latin typeface="Arial" panose="020B0604020202020204"/>
              <a:cs typeface="Arial" panose="020B0604020202020204"/>
            </a:endParaRPr>
          </a:p>
          <a:p>
            <a:pPr marL="359410" marR="334645" algn="just">
              <a:lnSpc>
                <a:spcPts val="3400"/>
              </a:lnSpc>
              <a:spcBef>
                <a:spcPts val="20"/>
              </a:spcBef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Modeling the TME has to deal with the intrinsic intra- and inter- tumor heterogeneity and complexity due to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its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multicellular nature, tissue architecture, and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differences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across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patients.</a:t>
            </a:r>
            <a:r>
              <a:rPr sz="2765" spc="45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These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heterogeneity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spc="5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complexity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have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2765" spc="5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captured,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first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all,</a:t>
            </a:r>
            <a:r>
              <a:rPr sz="2765" spc="5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biological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model</a:t>
            </a:r>
            <a:r>
              <a:rPr sz="2765" spc="5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experimental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assays,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spc="5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secondly,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5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adopted</a:t>
            </a:r>
            <a:r>
              <a:rPr sz="2765" spc="5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modeling </a:t>
            </a:r>
            <a:r>
              <a:rPr sz="2765" spc="-73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formalism</a:t>
            </a:r>
            <a:endParaRPr sz="2765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69842" y="14125339"/>
            <a:ext cx="13407645" cy="1793266"/>
            <a:chOff x="3923121" y="6630269"/>
            <a:chExt cx="6304915" cy="843280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7769" y="6630269"/>
              <a:ext cx="4569167" cy="4625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23121" y="7010869"/>
              <a:ext cx="6304320" cy="46257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0528347" y="37658494"/>
            <a:ext cx="9560494" cy="628377"/>
          </a:xfrm>
          <a:prstGeom prst="rect">
            <a:avLst/>
          </a:prstGeom>
          <a:solidFill>
            <a:srgbClr val="EB2316"/>
          </a:solidFill>
        </p:spPr>
        <p:txBody>
          <a:bodyPr vert="horz" wrap="square" lIns="0" tIns="0" rIns="0" bIns="0" rtlCol="0">
            <a:spAutoFit/>
          </a:bodyPr>
          <a:lstStyle/>
          <a:p>
            <a:pPr marL="5715" algn="ctr">
              <a:lnSpc>
                <a:spcPts val="4905"/>
              </a:lnSpc>
            </a:pPr>
            <a:r>
              <a:rPr sz="4355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Take-home</a:t>
            </a:r>
            <a:r>
              <a:rPr sz="4355" b="1" spc="-3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35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message</a:t>
            </a:r>
            <a:endParaRPr sz="435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659714" y="38294173"/>
            <a:ext cx="9098671" cy="2681800"/>
            <a:chOff x="9702407" y="17995613"/>
            <a:chExt cx="4278630" cy="1261110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02407" y="17995613"/>
              <a:ext cx="3366857" cy="2595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02407" y="18192745"/>
              <a:ext cx="4135867" cy="2595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02407" y="18395733"/>
              <a:ext cx="636287" cy="2595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14114" y="18647514"/>
              <a:ext cx="150288" cy="1502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02407" y="18590912"/>
              <a:ext cx="2746184" cy="26154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14114" y="18850501"/>
              <a:ext cx="150288" cy="1502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2407" y="18793899"/>
              <a:ext cx="4278349" cy="2595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14114" y="19053489"/>
              <a:ext cx="150288" cy="1502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02407" y="18996887"/>
              <a:ext cx="3973868" cy="2595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25130" y="18062518"/>
              <a:ext cx="123370" cy="1224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25130" y="18658669"/>
              <a:ext cx="123370" cy="12240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25130" y="18861361"/>
              <a:ext cx="123370" cy="1224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25130" y="19064053"/>
              <a:ext cx="123370" cy="12240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20528347" y="38286135"/>
            <a:ext cx="9560494" cy="2606984"/>
          </a:xfrm>
          <a:prstGeom prst="rect">
            <a:avLst/>
          </a:prstGeom>
          <a:ln w="4471">
            <a:solidFill>
              <a:srgbClr val="D3222A"/>
            </a:solidFill>
          </a:ln>
        </p:spPr>
        <p:txBody>
          <a:bodyPr vert="horz" wrap="square" lIns="0" tIns="55360" rIns="0" bIns="0" rtlCol="0">
            <a:spAutoFit/>
          </a:bodyPr>
          <a:lstStyle/>
          <a:p>
            <a:pPr marL="179705" marR="667385" indent="262255">
              <a:lnSpc>
                <a:spcPct val="101000"/>
              </a:lnSpc>
              <a:spcBef>
                <a:spcPts val="435"/>
              </a:spcBef>
            </a:pPr>
            <a:r>
              <a:rPr sz="2765" i="1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Ex vivo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experimental platform capturing the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hetereogeneity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complexity</a:t>
            </a:r>
            <a:r>
              <a:rPr sz="2765" spc="77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-4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TME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individual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patients</a:t>
            </a:r>
            <a:endParaRPr sz="2765">
              <a:latin typeface="Arial" panose="020B0604020202020204"/>
              <a:cs typeface="Arial" panose="020B0604020202020204"/>
            </a:endParaRPr>
          </a:p>
          <a:p>
            <a:pPr marL="441325">
              <a:lnSpc>
                <a:spcPts val="3295"/>
              </a:lnSpc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Multicellular</a:t>
            </a:r>
            <a:r>
              <a:rPr sz="2765" spc="-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spc="-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multiscale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models</a:t>
            </a:r>
            <a:endParaRPr sz="2765">
              <a:latin typeface="Arial" panose="020B0604020202020204"/>
              <a:cs typeface="Arial" panose="020B0604020202020204"/>
            </a:endParaRPr>
          </a:p>
          <a:p>
            <a:pPr marL="441325" marR="359410">
              <a:lnSpc>
                <a:spcPct val="102000"/>
              </a:lnSpc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Integration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cancer-driving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response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mechanisms </a:t>
            </a:r>
            <a:r>
              <a:rPr sz="2765" spc="-73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Model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training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adequation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individual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patients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591176" y="16077375"/>
            <a:ext cx="6264281" cy="8420795"/>
            <a:chOff x="4027203" y="7548209"/>
            <a:chExt cx="2945765" cy="3959860"/>
          </a:xfrm>
        </p:grpSpPr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29368" y="8031604"/>
              <a:ext cx="1194785" cy="130871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87588" y="8537997"/>
              <a:ext cx="2625090" cy="2805430"/>
            </a:xfrm>
            <a:custGeom>
              <a:avLst/>
              <a:gdLst/>
              <a:ahLst/>
              <a:cxnLst/>
              <a:rect l="l" t="t" r="r" b="b"/>
              <a:pathLst>
                <a:path w="2625090" h="2805429">
                  <a:moveTo>
                    <a:pt x="0" y="871830"/>
                  </a:moveTo>
                  <a:lnTo>
                    <a:pt x="0" y="2804977"/>
                  </a:lnTo>
                  <a:lnTo>
                    <a:pt x="2624957" y="2804977"/>
                  </a:lnTo>
                  <a:lnTo>
                    <a:pt x="2624957" y="871830"/>
                  </a:lnTo>
                  <a:lnTo>
                    <a:pt x="0" y="871830"/>
                  </a:lnTo>
                  <a:close/>
                </a:path>
                <a:path w="2625090" h="2805429">
                  <a:moveTo>
                    <a:pt x="260789" y="1115271"/>
                  </a:moveTo>
                  <a:lnTo>
                    <a:pt x="255434" y="615843"/>
                  </a:lnTo>
                  <a:lnTo>
                    <a:pt x="1355579" y="0"/>
                  </a:lnTo>
                </a:path>
              </a:pathLst>
            </a:custGeom>
            <a:ln w="4471">
              <a:solidFill>
                <a:srgbClr val="4675A3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29742" y="7550753"/>
              <a:ext cx="2940649" cy="40561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029743" y="7550749"/>
              <a:ext cx="2940685" cy="405765"/>
            </a:xfrm>
            <a:custGeom>
              <a:avLst/>
              <a:gdLst/>
              <a:ahLst/>
              <a:cxnLst/>
              <a:rect l="l" t="t" r="r" b="b"/>
              <a:pathLst>
                <a:path w="2940684" h="405765">
                  <a:moveTo>
                    <a:pt x="0" y="0"/>
                  </a:moveTo>
                  <a:lnTo>
                    <a:pt x="2940649" y="0"/>
                  </a:lnTo>
                  <a:lnTo>
                    <a:pt x="2940649" y="405616"/>
                  </a:lnTo>
                  <a:lnTo>
                    <a:pt x="0" y="405616"/>
                  </a:lnTo>
                  <a:lnTo>
                    <a:pt x="0" y="0"/>
                  </a:lnTo>
                  <a:close/>
                </a:path>
              </a:pathLst>
            </a:custGeom>
            <a:ln w="4471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46" name="object 46"/>
            <p:cNvSpPr/>
            <p:nvPr/>
          </p:nvSpPr>
          <p:spPr>
            <a:xfrm>
              <a:off x="4029743" y="7984983"/>
              <a:ext cx="2940685" cy="3521075"/>
            </a:xfrm>
            <a:custGeom>
              <a:avLst/>
              <a:gdLst/>
              <a:ahLst/>
              <a:cxnLst/>
              <a:rect l="l" t="t" r="r" b="b"/>
              <a:pathLst>
                <a:path w="2940684" h="3521075">
                  <a:moveTo>
                    <a:pt x="0" y="0"/>
                  </a:moveTo>
                  <a:lnTo>
                    <a:pt x="2940649" y="0"/>
                  </a:lnTo>
                  <a:lnTo>
                    <a:pt x="2940649" y="3520527"/>
                  </a:lnTo>
                  <a:lnTo>
                    <a:pt x="0" y="3520527"/>
                  </a:lnTo>
                  <a:lnTo>
                    <a:pt x="0" y="0"/>
                  </a:lnTo>
                  <a:close/>
                </a:path>
              </a:pathLst>
            </a:custGeom>
            <a:ln w="4471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296804" y="19982926"/>
            <a:ext cx="2887053" cy="894111"/>
          </a:xfrm>
          <a:prstGeom prst="rect">
            <a:avLst/>
          </a:prstGeom>
        </p:spPr>
        <p:txBody>
          <a:bodyPr vert="horz" wrap="square" lIns="0" tIns="47264" rIns="0" bIns="0" rtlCol="0">
            <a:spAutoFit/>
          </a:bodyPr>
          <a:lstStyle/>
          <a:p>
            <a:pPr marL="71755" marR="10795" indent="-73025">
              <a:lnSpc>
                <a:spcPts val="3295"/>
              </a:lnSpc>
              <a:spcBef>
                <a:spcPts val="375"/>
              </a:spcBef>
            </a:pP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Studying</a:t>
            </a:r>
            <a:r>
              <a:rPr sz="2765" b="1" spc="-76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765" b="1" spc="-76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tumor </a:t>
            </a:r>
            <a:r>
              <a:rPr sz="2765" b="1" spc="-597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765" b="1" spc="-45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2765" b="1" spc="-45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i="1" dirty="0">
                <a:solidFill>
                  <a:srgbClr val="66A1DD"/>
                </a:solidFill>
                <a:latin typeface="Calibri" panose="020F0502020204030204"/>
                <a:cs typeface="Calibri" panose="020F0502020204030204"/>
              </a:rPr>
              <a:t>ex</a:t>
            </a:r>
            <a:r>
              <a:rPr sz="2765" b="1" i="1" spc="-45" dirty="0">
                <a:solidFill>
                  <a:srgbClr val="66A1DD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i="1" dirty="0">
                <a:solidFill>
                  <a:srgbClr val="66A1DD"/>
                </a:solidFill>
                <a:latin typeface="Calibri" panose="020F0502020204030204"/>
                <a:cs typeface="Calibri" panose="020F0502020204030204"/>
              </a:rPr>
              <a:t>vivo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245723" y="20562378"/>
            <a:ext cx="2657493" cy="2295597"/>
            <a:chOff x="4335005" y="9657274"/>
            <a:chExt cx="1249680" cy="1079500"/>
          </a:xfrm>
        </p:grpSpPr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47964" y="9921300"/>
              <a:ext cx="236603" cy="60396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35005" y="9657274"/>
              <a:ext cx="269346" cy="107950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9053148" y="22749525"/>
            <a:ext cx="5332538" cy="1301722"/>
          </a:xfrm>
          <a:prstGeom prst="rect">
            <a:avLst/>
          </a:prstGeom>
        </p:spPr>
        <p:txBody>
          <a:bodyPr vert="horz" wrap="square" lIns="0" tIns="27007" rIns="0" bIns="0" rtlCol="0">
            <a:spAutoFit/>
          </a:bodyPr>
          <a:lstStyle/>
          <a:p>
            <a:pPr marR="10795" algn="ctr">
              <a:lnSpc>
                <a:spcPct val="101000"/>
              </a:lnSpc>
              <a:spcBef>
                <a:spcPts val="210"/>
              </a:spcBef>
            </a:pPr>
            <a:r>
              <a:rPr sz="2765" b="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Characterizing cancer </a:t>
            </a:r>
            <a:r>
              <a:rPr sz="2765" b="1" spc="116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a;ractors </a:t>
            </a:r>
            <a:r>
              <a:rPr sz="2765" b="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765" b="1" spc="-597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mechanisms of tumor </a:t>
            </a: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growth </a:t>
            </a:r>
            <a:r>
              <a:rPr sz="2765" b="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spc="3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dissemina&gt;on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860702" y="16077368"/>
            <a:ext cx="11607626" cy="6230521"/>
            <a:chOff x="4624198" y="7548209"/>
            <a:chExt cx="5458460" cy="2929890"/>
          </a:xfrm>
        </p:grpSpPr>
        <p:sp>
          <p:nvSpPr>
            <p:cNvPr id="53" name="object 53"/>
            <p:cNvSpPr/>
            <p:nvPr/>
          </p:nvSpPr>
          <p:spPr>
            <a:xfrm>
              <a:off x="4900788" y="9916163"/>
              <a:ext cx="151765" cy="559435"/>
            </a:xfrm>
            <a:custGeom>
              <a:avLst/>
              <a:gdLst/>
              <a:ahLst/>
              <a:cxnLst/>
              <a:rect l="l" t="t" r="r" b="b"/>
              <a:pathLst>
                <a:path w="151764" h="559434">
                  <a:moveTo>
                    <a:pt x="151238" y="0"/>
                  </a:moveTo>
                  <a:lnTo>
                    <a:pt x="92369" y="0"/>
                  </a:lnTo>
                  <a:lnTo>
                    <a:pt x="44296" y="0"/>
                  </a:lnTo>
                  <a:lnTo>
                    <a:pt x="11885" y="0"/>
                  </a:lnTo>
                  <a:lnTo>
                    <a:pt x="0" y="1"/>
                  </a:lnTo>
                  <a:lnTo>
                    <a:pt x="0" y="558967"/>
                  </a:lnTo>
                  <a:lnTo>
                    <a:pt x="11885" y="558968"/>
                  </a:lnTo>
                  <a:lnTo>
                    <a:pt x="44296" y="558969"/>
                  </a:lnTo>
                  <a:lnTo>
                    <a:pt x="92369" y="558969"/>
                  </a:lnTo>
                  <a:lnTo>
                    <a:pt x="151238" y="558969"/>
                  </a:lnTo>
                </a:path>
              </a:pathLst>
            </a:custGeom>
            <a:ln w="4471">
              <a:solidFill>
                <a:srgbClr val="275D90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54" name="object 54"/>
            <p:cNvSpPr/>
            <p:nvPr/>
          </p:nvSpPr>
          <p:spPr>
            <a:xfrm>
              <a:off x="4626738" y="10196237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049" y="0"/>
                  </a:lnTo>
                </a:path>
              </a:pathLst>
            </a:custGeom>
            <a:ln w="4471">
              <a:solidFill>
                <a:srgbClr val="275D90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39021" y="8031604"/>
              <a:ext cx="1194785" cy="13087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9394" y="7550753"/>
              <a:ext cx="2940649" cy="40561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139394" y="7550749"/>
              <a:ext cx="2940685" cy="405765"/>
            </a:xfrm>
            <a:custGeom>
              <a:avLst/>
              <a:gdLst/>
              <a:ahLst/>
              <a:cxnLst/>
              <a:rect l="l" t="t" r="r" b="b"/>
              <a:pathLst>
                <a:path w="2940684" h="405765">
                  <a:moveTo>
                    <a:pt x="0" y="0"/>
                  </a:moveTo>
                  <a:lnTo>
                    <a:pt x="2940649" y="0"/>
                  </a:lnTo>
                  <a:lnTo>
                    <a:pt x="2940649" y="405616"/>
                  </a:lnTo>
                  <a:lnTo>
                    <a:pt x="0" y="405616"/>
                  </a:lnTo>
                  <a:lnTo>
                    <a:pt x="0" y="0"/>
                  </a:lnTo>
                  <a:close/>
                </a:path>
              </a:pathLst>
            </a:custGeom>
            <a:ln w="4471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8403954" y="14156069"/>
            <a:ext cx="13330673" cy="2716332"/>
          </a:xfrm>
          <a:prstGeom prst="rect">
            <a:avLst/>
          </a:prstGeom>
        </p:spPr>
        <p:txBody>
          <a:bodyPr vert="horz" wrap="square" lIns="0" tIns="36460" rIns="0" bIns="0" rtlCol="0">
            <a:spAutoFit/>
          </a:bodyPr>
          <a:lstStyle/>
          <a:p>
            <a:pPr marL="27305" marR="10795" indent="1844675">
              <a:spcBef>
                <a:spcPts val="290"/>
              </a:spcBef>
            </a:pPr>
            <a:r>
              <a:rPr sz="5320" b="1" spc="2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Integrative </a:t>
            </a:r>
            <a:r>
              <a:rPr sz="5320" b="1" spc="3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model </a:t>
            </a:r>
            <a:r>
              <a:rPr sz="5320" b="1" spc="2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5320" b="1" spc="3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5320" b="1" spc="4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TME: </a:t>
            </a:r>
            <a:r>
              <a:rPr sz="5320" b="1" spc="5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320" b="1" spc="3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experimental</a:t>
            </a:r>
            <a:r>
              <a:rPr sz="5320" b="1" spc="-2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320" b="1" spc="3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5320" b="1" spc="-1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320" b="1" spc="3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computational</a:t>
            </a:r>
            <a:r>
              <a:rPr sz="5320" b="1" spc="-1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320" b="1" spc="2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pipeline</a:t>
            </a:r>
            <a:endParaRPr sz="5320">
              <a:latin typeface="Arial" panose="020B0604020202020204"/>
              <a:cs typeface="Arial" panose="020B0604020202020204"/>
            </a:endParaRPr>
          </a:p>
          <a:p>
            <a:pPr marL="1234440">
              <a:spcBef>
                <a:spcPts val="2915"/>
              </a:spcBef>
              <a:tabLst>
                <a:tab pos="8180705" algn="l"/>
              </a:tabLst>
            </a:pPr>
            <a:r>
              <a:rPr sz="435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Unperturbed TME	Perturbed</a:t>
            </a:r>
            <a:r>
              <a:rPr sz="4355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35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TME</a:t>
            </a:r>
            <a:endParaRPr sz="435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5203966" y="17000785"/>
            <a:ext cx="6264281" cy="7498502"/>
            <a:chOff x="7136854" y="7982443"/>
            <a:chExt cx="2945765" cy="3526154"/>
          </a:xfrm>
        </p:grpSpPr>
        <p:sp>
          <p:nvSpPr>
            <p:cNvPr id="60" name="object 60"/>
            <p:cNvSpPr/>
            <p:nvPr/>
          </p:nvSpPr>
          <p:spPr>
            <a:xfrm>
              <a:off x="7297239" y="8537998"/>
              <a:ext cx="2625090" cy="2805430"/>
            </a:xfrm>
            <a:custGeom>
              <a:avLst/>
              <a:gdLst/>
              <a:ahLst/>
              <a:cxnLst/>
              <a:rect l="l" t="t" r="r" b="b"/>
              <a:pathLst>
                <a:path w="2625090" h="2805429">
                  <a:moveTo>
                    <a:pt x="0" y="871830"/>
                  </a:moveTo>
                  <a:lnTo>
                    <a:pt x="0" y="2804977"/>
                  </a:lnTo>
                  <a:lnTo>
                    <a:pt x="2624957" y="2804977"/>
                  </a:lnTo>
                  <a:lnTo>
                    <a:pt x="2624957" y="871830"/>
                  </a:lnTo>
                  <a:lnTo>
                    <a:pt x="0" y="871830"/>
                  </a:lnTo>
                  <a:close/>
                </a:path>
                <a:path w="2625090" h="2805429">
                  <a:moveTo>
                    <a:pt x="260789" y="1115271"/>
                  </a:moveTo>
                  <a:lnTo>
                    <a:pt x="255434" y="615843"/>
                  </a:lnTo>
                  <a:lnTo>
                    <a:pt x="1355579" y="0"/>
                  </a:lnTo>
                </a:path>
              </a:pathLst>
            </a:custGeom>
            <a:ln w="4471">
              <a:solidFill>
                <a:srgbClr val="4675A3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61" name="object 61"/>
            <p:cNvSpPr/>
            <p:nvPr/>
          </p:nvSpPr>
          <p:spPr>
            <a:xfrm>
              <a:off x="7139394" y="7984983"/>
              <a:ext cx="2940685" cy="3521075"/>
            </a:xfrm>
            <a:custGeom>
              <a:avLst/>
              <a:gdLst/>
              <a:ahLst/>
              <a:cxnLst/>
              <a:rect l="l" t="t" r="r" b="b"/>
              <a:pathLst>
                <a:path w="2940684" h="3521075">
                  <a:moveTo>
                    <a:pt x="0" y="0"/>
                  </a:moveTo>
                  <a:lnTo>
                    <a:pt x="2940649" y="0"/>
                  </a:lnTo>
                  <a:lnTo>
                    <a:pt x="2940649" y="3520527"/>
                  </a:lnTo>
                  <a:lnTo>
                    <a:pt x="0" y="3520527"/>
                  </a:lnTo>
                  <a:lnTo>
                    <a:pt x="0" y="0"/>
                  </a:lnTo>
                  <a:close/>
                </a:path>
              </a:pathLst>
            </a:custGeom>
            <a:ln w="4471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6789134" y="19982928"/>
            <a:ext cx="3127414" cy="894111"/>
          </a:xfrm>
          <a:prstGeom prst="rect">
            <a:avLst/>
          </a:prstGeom>
        </p:spPr>
        <p:txBody>
          <a:bodyPr vert="horz" wrap="square" lIns="0" tIns="47264" rIns="0" bIns="0" rtlCol="0">
            <a:spAutoFit/>
          </a:bodyPr>
          <a:lstStyle/>
          <a:p>
            <a:pPr marL="243205" marR="10795" indent="-244475">
              <a:lnSpc>
                <a:spcPts val="3295"/>
              </a:lnSpc>
              <a:spcBef>
                <a:spcPts val="375"/>
              </a:spcBef>
            </a:pP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Studying</a:t>
            </a:r>
            <a:r>
              <a:rPr sz="2765" b="1" spc="-65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response</a:t>
            </a:r>
            <a:r>
              <a:rPr sz="2765" b="1" spc="-5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765" b="1" spc="-597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treatment</a:t>
            </a:r>
            <a:r>
              <a:rPr sz="2765" b="1" spc="-45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i="1" dirty="0">
                <a:solidFill>
                  <a:srgbClr val="66A1DD"/>
                </a:solidFill>
                <a:latin typeface="Calibri" panose="020F0502020204030204"/>
                <a:cs typeface="Calibri" panose="020F0502020204030204"/>
              </a:rPr>
              <a:t>ex</a:t>
            </a:r>
            <a:r>
              <a:rPr sz="2765" b="1" i="1" spc="-31" dirty="0">
                <a:solidFill>
                  <a:srgbClr val="66A1DD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i="1" dirty="0">
                <a:solidFill>
                  <a:srgbClr val="66A1DD"/>
                </a:solidFill>
                <a:latin typeface="Calibri" panose="020F0502020204030204"/>
                <a:cs typeface="Calibri" panose="020F0502020204030204"/>
              </a:rPr>
              <a:t>vivo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3" name="object 6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858521" y="20562376"/>
            <a:ext cx="572770" cy="2295600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16414506" y="22749531"/>
            <a:ext cx="3839050" cy="894111"/>
          </a:xfrm>
          <a:prstGeom prst="rect">
            <a:avLst/>
          </a:prstGeom>
        </p:spPr>
        <p:txBody>
          <a:bodyPr vert="horz" wrap="square" lIns="0" tIns="47264" rIns="0" bIns="0" rtlCol="0">
            <a:spAutoFit/>
          </a:bodyPr>
          <a:lstStyle/>
          <a:p>
            <a:pPr marR="10795" indent="142875">
              <a:lnSpc>
                <a:spcPts val="3295"/>
              </a:lnSpc>
              <a:spcBef>
                <a:spcPts val="375"/>
              </a:spcBef>
            </a:pPr>
            <a:r>
              <a:rPr sz="2765" b="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Characterizing response </a:t>
            </a: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mechanisms</a:t>
            </a:r>
            <a:r>
              <a:rPr sz="2765" b="1" spc="-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to treatment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0483203" y="20826851"/>
            <a:ext cx="9420056" cy="13950482"/>
            <a:chOff x="4916925" y="9781642"/>
            <a:chExt cx="4429760" cy="6560184"/>
          </a:xfrm>
        </p:grpSpPr>
        <p:sp>
          <p:nvSpPr>
            <p:cNvPr id="66" name="object 66"/>
            <p:cNvSpPr/>
            <p:nvPr/>
          </p:nvSpPr>
          <p:spPr>
            <a:xfrm>
              <a:off x="8010441" y="9916163"/>
              <a:ext cx="151765" cy="559435"/>
            </a:xfrm>
            <a:custGeom>
              <a:avLst/>
              <a:gdLst/>
              <a:ahLst/>
              <a:cxnLst/>
              <a:rect l="l" t="t" r="r" b="b"/>
              <a:pathLst>
                <a:path w="151765" h="559434">
                  <a:moveTo>
                    <a:pt x="151238" y="0"/>
                  </a:moveTo>
                  <a:lnTo>
                    <a:pt x="92369" y="0"/>
                  </a:lnTo>
                  <a:lnTo>
                    <a:pt x="44296" y="0"/>
                  </a:lnTo>
                  <a:lnTo>
                    <a:pt x="11885" y="0"/>
                  </a:lnTo>
                  <a:lnTo>
                    <a:pt x="0" y="1"/>
                  </a:lnTo>
                  <a:lnTo>
                    <a:pt x="0" y="558967"/>
                  </a:lnTo>
                  <a:lnTo>
                    <a:pt x="11885" y="558968"/>
                  </a:lnTo>
                  <a:lnTo>
                    <a:pt x="44296" y="558969"/>
                  </a:lnTo>
                  <a:lnTo>
                    <a:pt x="92369" y="558969"/>
                  </a:lnTo>
                  <a:lnTo>
                    <a:pt x="151238" y="558969"/>
                  </a:lnTo>
                </a:path>
              </a:pathLst>
            </a:custGeom>
            <a:ln w="4471">
              <a:solidFill>
                <a:srgbClr val="275D90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67" name="object 67"/>
            <p:cNvSpPr/>
            <p:nvPr/>
          </p:nvSpPr>
          <p:spPr>
            <a:xfrm>
              <a:off x="7736392" y="10196237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049" y="0"/>
                  </a:lnTo>
                </a:path>
              </a:pathLst>
            </a:custGeom>
            <a:ln w="4471">
              <a:solidFill>
                <a:srgbClr val="275D90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21014" y="9781642"/>
              <a:ext cx="792599" cy="84091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16925" y="13432187"/>
              <a:ext cx="4429502" cy="181398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66266" y="15696878"/>
              <a:ext cx="3109651" cy="64222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466266" y="15696877"/>
              <a:ext cx="3110230" cy="642620"/>
            </a:xfrm>
            <a:custGeom>
              <a:avLst/>
              <a:gdLst/>
              <a:ahLst/>
              <a:cxnLst/>
              <a:rect l="l" t="t" r="r" b="b"/>
              <a:pathLst>
                <a:path w="3110229" h="642619">
                  <a:moveTo>
                    <a:pt x="0" y="0"/>
                  </a:moveTo>
                  <a:lnTo>
                    <a:pt x="3109651" y="0"/>
                  </a:lnTo>
                  <a:lnTo>
                    <a:pt x="3109651" y="642225"/>
                  </a:lnTo>
                  <a:lnTo>
                    <a:pt x="0" y="642225"/>
                  </a:lnTo>
                  <a:lnTo>
                    <a:pt x="0" y="0"/>
                  </a:lnTo>
                  <a:close/>
                </a:path>
              </a:pathLst>
            </a:custGeom>
            <a:ln w="4471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1651393" y="33405826"/>
            <a:ext cx="6614023" cy="1377332"/>
          </a:xfrm>
          <a:prstGeom prst="rect">
            <a:avLst/>
          </a:prstGeom>
          <a:ln w="4471">
            <a:solidFill>
              <a:srgbClr val="5B92C7"/>
            </a:solidFill>
          </a:ln>
        </p:spPr>
        <p:txBody>
          <a:bodyPr vert="horz" wrap="square" lIns="0" tIns="43212" rIns="0" bIns="0" rtlCol="0">
            <a:spAutoFit/>
          </a:bodyPr>
          <a:lstStyle/>
          <a:p>
            <a:pPr marL="2121535" marR="1094105" indent="-1003300">
              <a:lnSpc>
                <a:spcPts val="5190"/>
              </a:lnSpc>
              <a:spcBef>
                <a:spcPts val="340"/>
              </a:spcBef>
            </a:pPr>
            <a:r>
              <a:rPr sz="435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Suitable</a:t>
            </a:r>
            <a:r>
              <a:rPr sz="4355" b="1" spc="-13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35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treatment </a:t>
            </a:r>
            <a:r>
              <a:rPr sz="4355" b="1" spc="-956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355" b="1" spc="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predic&gt;on</a:t>
            </a:r>
            <a:endParaRPr sz="435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756202" y="30683326"/>
            <a:ext cx="1023568" cy="456540"/>
          </a:xfrm>
          <a:prstGeom prst="rect">
            <a:avLst/>
          </a:prstGeom>
        </p:spPr>
        <p:txBody>
          <a:bodyPr vert="horz" wrap="square" lIns="0" tIns="31056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2765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Cancer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1619890" y="30924194"/>
            <a:ext cx="1296339" cy="456540"/>
          </a:xfrm>
          <a:prstGeom prst="rect">
            <a:avLst/>
          </a:prstGeom>
        </p:spPr>
        <p:txBody>
          <a:bodyPr vert="horz" wrap="square" lIns="0" tIns="31056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2765" spc="116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a(ractor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935827" y="30634909"/>
            <a:ext cx="1143748" cy="456540"/>
          </a:xfrm>
          <a:prstGeom prst="rect">
            <a:avLst/>
          </a:prstGeom>
        </p:spPr>
        <p:txBody>
          <a:bodyPr vert="horz" wrap="square" lIns="0" tIns="31056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27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765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althy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5859045" y="30875785"/>
            <a:ext cx="1296339" cy="456540"/>
          </a:xfrm>
          <a:prstGeom prst="rect">
            <a:avLst/>
          </a:prstGeom>
        </p:spPr>
        <p:txBody>
          <a:bodyPr vert="horz" wrap="square" lIns="0" tIns="31056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2765" spc="116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a(ractor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413972" y="29614831"/>
            <a:ext cx="2187570" cy="456540"/>
          </a:xfrm>
          <a:prstGeom prst="rect">
            <a:avLst/>
          </a:prstGeom>
        </p:spPr>
        <p:txBody>
          <a:bodyPr vert="horz" wrap="square" lIns="0" tIns="31056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2765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Transient</a:t>
            </a:r>
            <a:r>
              <a:rPr sz="2765" spc="-13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state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085003" y="32094685"/>
            <a:ext cx="2885701" cy="456540"/>
          </a:xfrm>
          <a:prstGeom prst="rect">
            <a:avLst/>
          </a:prstGeom>
        </p:spPr>
        <p:txBody>
          <a:bodyPr vert="horz" wrap="square" lIns="0" tIns="31056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Immunocompetent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4843695" y="34974561"/>
            <a:ext cx="228208" cy="228208"/>
          </a:xfrm>
          <a:custGeom>
            <a:avLst/>
            <a:gdLst/>
            <a:ahLst/>
            <a:cxnLst/>
            <a:rect l="l" t="t" r="r" b="b"/>
            <a:pathLst>
              <a:path w="107315" h="107315">
                <a:moveTo>
                  <a:pt x="107307" y="0"/>
                </a:moveTo>
                <a:lnTo>
                  <a:pt x="0" y="0"/>
                </a:lnTo>
                <a:lnTo>
                  <a:pt x="53650" y="107307"/>
                </a:lnTo>
                <a:lnTo>
                  <a:pt x="10730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2035"/>
          </a:p>
        </p:txBody>
      </p:sp>
      <p:pic>
        <p:nvPicPr>
          <p:cNvPr id="80" name="object 8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4570795" y="32948224"/>
            <a:ext cx="776157" cy="867470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11684791" y="24454231"/>
            <a:ext cx="6690995" cy="11155257"/>
            <a:chOff x="5481969" y="11487411"/>
            <a:chExt cx="3146425" cy="5245735"/>
          </a:xfrm>
        </p:grpSpPr>
        <p:sp>
          <p:nvSpPr>
            <p:cNvPr id="82" name="object 82"/>
            <p:cNvSpPr/>
            <p:nvPr/>
          </p:nvSpPr>
          <p:spPr>
            <a:xfrm>
              <a:off x="5500067" y="11505508"/>
              <a:ext cx="1521460" cy="1485900"/>
            </a:xfrm>
            <a:custGeom>
              <a:avLst/>
              <a:gdLst/>
              <a:ahLst/>
              <a:cxnLst/>
              <a:rect l="l" t="t" r="r" b="b"/>
              <a:pathLst>
                <a:path w="1521459" h="1485900">
                  <a:moveTo>
                    <a:pt x="0" y="0"/>
                  </a:moveTo>
                  <a:lnTo>
                    <a:pt x="0" y="760530"/>
                  </a:lnTo>
                  <a:lnTo>
                    <a:pt x="1521025" y="760530"/>
                  </a:lnTo>
                  <a:lnTo>
                    <a:pt x="1521025" y="1485292"/>
                  </a:lnTo>
                </a:path>
              </a:pathLst>
            </a:custGeom>
            <a:ln w="35768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83" name="object 83"/>
            <p:cNvSpPr/>
            <p:nvPr/>
          </p:nvSpPr>
          <p:spPr>
            <a:xfrm>
              <a:off x="6967439" y="12919261"/>
              <a:ext cx="107314" cy="107314"/>
            </a:xfrm>
            <a:custGeom>
              <a:avLst/>
              <a:gdLst/>
              <a:ahLst/>
              <a:cxnLst/>
              <a:rect l="l" t="t" r="r" b="b"/>
              <a:pathLst>
                <a:path w="107315" h="107315">
                  <a:moveTo>
                    <a:pt x="107307" y="0"/>
                  </a:moveTo>
                  <a:lnTo>
                    <a:pt x="0" y="0"/>
                  </a:lnTo>
                  <a:lnTo>
                    <a:pt x="53650" y="107307"/>
                  </a:lnTo>
                  <a:lnTo>
                    <a:pt x="107307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84" name="object 84"/>
            <p:cNvSpPr/>
            <p:nvPr/>
          </p:nvSpPr>
          <p:spPr>
            <a:xfrm>
              <a:off x="7021093" y="11505508"/>
              <a:ext cx="1588770" cy="1485900"/>
            </a:xfrm>
            <a:custGeom>
              <a:avLst/>
              <a:gdLst/>
              <a:ahLst/>
              <a:cxnLst/>
              <a:rect l="l" t="t" r="r" b="b"/>
              <a:pathLst>
                <a:path w="1588770" h="1485900">
                  <a:moveTo>
                    <a:pt x="1588626" y="0"/>
                  </a:moveTo>
                  <a:lnTo>
                    <a:pt x="1588626" y="760530"/>
                  </a:lnTo>
                  <a:lnTo>
                    <a:pt x="0" y="760530"/>
                  </a:lnTo>
                  <a:lnTo>
                    <a:pt x="0" y="1485292"/>
                  </a:lnTo>
                </a:path>
              </a:pathLst>
            </a:custGeom>
            <a:ln w="35768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85" name="object 85"/>
            <p:cNvSpPr/>
            <p:nvPr/>
          </p:nvSpPr>
          <p:spPr>
            <a:xfrm>
              <a:off x="6967439" y="12919261"/>
              <a:ext cx="107314" cy="107314"/>
            </a:xfrm>
            <a:custGeom>
              <a:avLst/>
              <a:gdLst/>
              <a:ahLst/>
              <a:cxnLst/>
              <a:rect l="l" t="t" r="r" b="b"/>
              <a:pathLst>
                <a:path w="107315" h="107315">
                  <a:moveTo>
                    <a:pt x="107307" y="0"/>
                  </a:moveTo>
                  <a:lnTo>
                    <a:pt x="0" y="0"/>
                  </a:lnTo>
                  <a:lnTo>
                    <a:pt x="53650" y="107307"/>
                  </a:lnTo>
                  <a:lnTo>
                    <a:pt x="107307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pic>
          <p:nvPicPr>
            <p:cNvPr id="86" name="object 8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39109" y="16326822"/>
              <a:ext cx="364986" cy="405974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021089" y="16339105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5">
                  <a:moveTo>
                    <a:pt x="0" y="0"/>
                  </a:moveTo>
                  <a:lnTo>
                    <a:pt x="0" y="167006"/>
                  </a:lnTo>
                </a:path>
              </a:pathLst>
            </a:custGeom>
            <a:ln w="35768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88" name="object 88"/>
            <p:cNvSpPr/>
            <p:nvPr/>
          </p:nvSpPr>
          <p:spPr>
            <a:xfrm>
              <a:off x="7021089" y="15494070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5">
                  <a:moveTo>
                    <a:pt x="0" y="0"/>
                  </a:moveTo>
                  <a:lnTo>
                    <a:pt x="0" y="167006"/>
                  </a:lnTo>
                </a:path>
              </a:pathLst>
            </a:custGeom>
            <a:ln w="35768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89" name="object 89"/>
            <p:cNvSpPr/>
            <p:nvPr/>
          </p:nvSpPr>
          <p:spPr>
            <a:xfrm>
              <a:off x="6967439" y="15589538"/>
              <a:ext cx="107314" cy="107314"/>
            </a:xfrm>
            <a:custGeom>
              <a:avLst/>
              <a:gdLst/>
              <a:ahLst/>
              <a:cxnLst/>
              <a:rect l="l" t="t" r="r" b="b"/>
              <a:pathLst>
                <a:path w="107315" h="107315">
                  <a:moveTo>
                    <a:pt x="107307" y="0"/>
                  </a:moveTo>
                  <a:lnTo>
                    <a:pt x="0" y="0"/>
                  </a:lnTo>
                  <a:lnTo>
                    <a:pt x="53650" y="107307"/>
                  </a:lnTo>
                  <a:lnTo>
                    <a:pt x="107307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 sz="2035"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10987951" y="32094685"/>
            <a:ext cx="2467091" cy="456540"/>
          </a:xfrm>
          <a:prstGeom prst="rect">
            <a:avLst/>
          </a:prstGeom>
        </p:spPr>
        <p:txBody>
          <a:bodyPr vert="horz" wrap="square" lIns="0" tIns="31056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Immunotoler</a:t>
            </a:r>
            <a:r>
              <a:rPr sz="2765" b="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ant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8519297" y="27721913"/>
            <a:ext cx="12878304" cy="3001830"/>
            <a:chOff x="3993402" y="13024028"/>
            <a:chExt cx="6055995" cy="1411605"/>
          </a:xfrm>
        </p:grpSpPr>
        <p:pic>
          <p:nvPicPr>
            <p:cNvPr id="92" name="object 9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52169" y="13533592"/>
              <a:ext cx="201924" cy="77743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73887" y="14334032"/>
              <a:ext cx="91734" cy="10149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695847" y="14344979"/>
              <a:ext cx="48260" cy="57785"/>
            </a:xfrm>
            <a:custGeom>
              <a:avLst/>
              <a:gdLst/>
              <a:ahLst/>
              <a:cxnLst/>
              <a:rect l="l" t="t" r="r" b="b"/>
              <a:pathLst>
                <a:path w="48260" h="57784">
                  <a:moveTo>
                    <a:pt x="24349" y="0"/>
                  </a:moveTo>
                  <a:lnTo>
                    <a:pt x="7236" y="17136"/>
                  </a:lnTo>
                  <a:lnTo>
                    <a:pt x="1880" y="25110"/>
                  </a:lnTo>
                  <a:lnTo>
                    <a:pt x="0" y="34111"/>
                  </a:lnTo>
                  <a:lnTo>
                    <a:pt x="1611" y="43056"/>
                  </a:lnTo>
                  <a:lnTo>
                    <a:pt x="6731" y="50860"/>
                  </a:lnTo>
                  <a:lnTo>
                    <a:pt x="14541" y="55970"/>
                  </a:lnTo>
                  <a:lnTo>
                    <a:pt x="23488" y="57569"/>
                  </a:lnTo>
                  <a:lnTo>
                    <a:pt x="32487" y="55677"/>
                  </a:lnTo>
                  <a:lnTo>
                    <a:pt x="40453" y="50310"/>
                  </a:lnTo>
                  <a:lnTo>
                    <a:pt x="45809" y="42337"/>
                  </a:lnTo>
                  <a:lnTo>
                    <a:pt x="47690" y="33335"/>
                  </a:lnTo>
                  <a:lnTo>
                    <a:pt x="46078" y="24390"/>
                  </a:lnTo>
                  <a:lnTo>
                    <a:pt x="40958" y="16587"/>
                  </a:lnTo>
                  <a:lnTo>
                    <a:pt x="24349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pic>
          <p:nvPicPr>
            <p:cNvPr id="95" name="object 9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95942" y="13026572"/>
              <a:ext cx="6050302" cy="439417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3995942" y="13026568"/>
              <a:ext cx="6050915" cy="439420"/>
            </a:xfrm>
            <a:custGeom>
              <a:avLst/>
              <a:gdLst/>
              <a:ahLst/>
              <a:cxnLst/>
              <a:rect l="l" t="t" r="r" b="b"/>
              <a:pathLst>
                <a:path w="6050915" h="439419">
                  <a:moveTo>
                    <a:pt x="0" y="0"/>
                  </a:moveTo>
                  <a:lnTo>
                    <a:pt x="6050301" y="0"/>
                  </a:lnTo>
                  <a:lnTo>
                    <a:pt x="6050301" y="439417"/>
                  </a:lnTo>
                  <a:lnTo>
                    <a:pt x="0" y="439417"/>
                  </a:lnTo>
                  <a:lnTo>
                    <a:pt x="0" y="0"/>
                  </a:lnTo>
                  <a:close/>
                </a:path>
              </a:pathLst>
            </a:custGeom>
            <a:ln w="4471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8529451" y="27832843"/>
            <a:ext cx="12856701" cy="701864"/>
          </a:xfrm>
          <a:prstGeom prst="rect">
            <a:avLst/>
          </a:prstGeom>
        </p:spPr>
        <p:txBody>
          <a:bodyPr vert="horz" wrap="square" lIns="0" tIns="31056" rIns="0" bIns="0" rtlCol="0">
            <a:spAutoFit/>
          </a:bodyPr>
          <a:lstStyle/>
          <a:p>
            <a:pPr marL="526415">
              <a:spcBef>
                <a:spcPts val="245"/>
              </a:spcBef>
            </a:pPr>
            <a:r>
              <a:rPr sz="4355" b="1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Integra&gt;ve</a:t>
            </a:r>
            <a:r>
              <a:rPr sz="435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35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model: </a:t>
            </a:r>
            <a:r>
              <a:rPr sz="4355" b="1" spc="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naviga&gt;ng</a:t>
            </a:r>
            <a:r>
              <a:rPr sz="435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35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435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cancer</a:t>
            </a:r>
            <a:r>
              <a:rPr sz="435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35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landscape</a:t>
            </a:r>
            <a:endParaRPr sz="435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519297" y="24564601"/>
            <a:ext cx="12878304" cy="14983499"/>
            <a:chOff x="3993402" y="11539311"/>
            <a:chExt cx="6055995" cy="7045959"/>
          </a:xfrm>
        </p:grpSpPr>
        <p:pic>
          <p:nvPicPr>
            <p:cNvPr id="99" name="object 9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97004" y="16541913"/>
              <a:ext cx="1248173" cy="131252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995942" y="13499792"/>
              <a:ext cx="6050915" cy="1994535"/>
            </a:xfrm>
            <a:custGeom>
              <a:avLst/>
              <a:gdLst/>
              <a:ahLst/>
              <a:cxnLst/>
              <a:rect l="l" t="t" r="r" b="b"/>
              <a:pathLst>
                <a:path w="6050915" h="1994534">
                  <a:moveTo>
                    <a:pt x="0" y="0"/>
                  </a:moveTo>
                  <a:lnTo>
                    <a:pt x="6050301" y="0"/>
                  </a:lnTo>
                  <a:lnTo>
                    <a:pt x="6050301" y="1994280"/>
                  </a:lnTo>
                  <a:lnTo>
                    <a:pt x="0" y="1994280"/>
                  </a:lnTo>
                  <a:lnTo>
                    <a:pt x="0" y="0"/>
                  </a:lnTo>
                  <a:close/>
                </a:path>
              </a:pathLst>
            </a:custGeom>
            <a:ln w="4471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pic>
          <p:nvPicPr>
            <p:cNvPr id="101" name="object 10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26778" y="11539311"/>
              <a:ext cx="1521025" cy="123968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010637" y="17545865"/>
              <a:ext cx="1359042" cy="95416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24159" y="17514277"/>
              <a:ext cx="1577066" cy="10330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45423" y="17898023"/>
              <a:ext cx="1075442" cy="68703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6767590" y="18231980"/>
              <a:ext cx="638175" cy="0"/>
            </a:xfrm>
            <a:custGeom>
              <a:avLst/>
              <a:gdLst/>
              <a:ahLst/>
              <a:cxnLst/>
              <a:rect l="l" t="t" r="r" b="b"/>
              <a:pathLst>
                <a:path w="638175">
                  <a:moveTo>
                    <a:pt x="0" y="0"/>
                  </a:moveTo>
                  <a:lnTo>
                    <a:pt x="638159" y="0"/>
                  </a:lnTo>
                </a:path>
              </a:pathLst>
            </a:custGeom>
            <a:ln w="71538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262672" y="18124673"/>
              <a:ext cx="214629" cy="214629"/>
            </a:xfrm>
            <a:custGeom>
              <a:avLst/>
              <a:gdLst/>
              <a:ahLst/>
              <a:cxnLst/>
              <a:rect l="l" t="t" r="r" b="b"/>
              <a:pathLst>
                <a:path w="214629" h="214630">
                  <a:moveTo>
                    <a:pt x="0" y="0"/>
                  </a:moveTo>
                  <a:lnTo>
                    <a:pt x="0" y="214614"/>
                  </a:lnTo>
                  <a:lnTo>
                    <a:pt x="214614" y="107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 sz="2035"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3692317" y="39227601"/>
            <a:ext cx="2535958" cy="456540"/>
          </a:xfrm>
          <a:prstGeom prst="rect">
            <a:avLst/>
          </a:prstGeom>
        </p:spPr>
        <p:txBody>
          <a:bodyPr vert="horz" wrap="square" lIns="0" tIns="31056" rIns="0" bIns="0" rtlCol="0">
            <a:spAutoFit/>
          </a:bodyPr>
          <a:lstStyle/>
          <a:p>
            <a:pPr marL="27305">
              <a:spcBef>
                <a:spcPts val="245"/>
              </a:spcBef>
            </a:pP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Tumor</a:t>
            </a:r>
            <a:r>
              <a:rPr sz="2765" b="1" spc="-127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shrinkage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0306678" y="29164419"/>
            <a:ext cx="1586665" cy="456540"/>
          </a:xfrm>
          <a:prstGeom prst="rect">
            <a:avLst/>
          </a:prstGeom>
        </p:spPr>
        <p:txBody>
          <a:bodyPr vert="horz" wrap="square" lIns="0" tIns="31056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Treatme</a:t>
            </a:r>
            <a:r>
              <a:rPr sz="2765" b="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765" b="1" spc="11" dirty="0">
                <a:solidFill>
                  <a:srgbClr val="558ED5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76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6790691" y="27080395"/>
            <a:ext cx="6397966" cy="7008327"/>
          </a:xfrm>
          <a:custGeom>
            <a:avLst/>
            <a:gdLst/>
            <a:ahLst/>
            <a:cxnLst/>
            <a:rect l="l" t="t" r="r" b="b"/>
            <a:pathLst>
              <a:path w="3008629" h="3295650">
                <a:moveTo>
                  <a:pt x="0" y="0"/>
                </a:moveTo>
                <a:lnTo>
                  <a:pt x="3008250" y="3295632"/>
                </a:lnTo>
              </a:path>
            </a:pathLst>
          </a:custGeom>
          <a:ln w="8942">
            <a:solidFill>
              <a:srgbClr val="021CA1"/>
            </a:solidFill>
          </a:ln>
        </p:spPr>
        <p:txBody>
          <a:bodyPr wrap="square" lIns="0" tIns="0" rIns="0" bIns="0" rtlCol="0"/>
          <a:lstStyle/>
          <a:p>
            <a:endParaRPr sz="2035"/>
          </a:p>
        </p:txBody>
      </p:sp>
      <p:grpSp>
        <p:nvGrpSpPr>
          <p:cNvPr id="110" name="object 110"/>
          <p:cNvGrpSpPr/>
          <p:nvPr/>
        </p:nvGrpSpPr>
        <p:grpSpPr>
          <a:xfrm>
            <a:off x="1052362" y="16383260"/>
            <a:ext cx="22145769" cy="17056292"/>
            <a:chOff x="482094" y="7692053"/>
            <a:chExt cx="10414000" cy="8020684"/>
          </a:xfrm>
        </p:grpSpPr>
        <p:sp>
          <p:nvSpPr>
            <p:cNvPr id="111" name="object 111"/>
            <p:cNvSpPr/>
            <p:nvPr/>
          </p:nvSpPr>
          <p:spPr>
            <a:xfrm>
              <a:off x="3421332" y="14358545"/>
              <a:ext cx="1386205" cy="1349375"/>
            </a:xfrm>
            <a:custGeom>
              <a:avLst/>
              <a:gdLst/>
              <a:ahLst/>
              <a:cxnLst/>
              <a:rect l="l" t="t" r="r" b="b"/>
              <a:pathLst>
                <a:path w="1386204" h="1349375">
                  <a:moveTo>
                    <a:pt x="0" y="1349148"/>
                  </a:moveTo>
                  <a:lnTo>
                    <a:pt x="1385822" y="0"/>
                  </a:lnTo>
                </a:path>
              </a:pathLst>
            </a:custGeom>
            <a:ln w="8942">
              <a:solidFill>
                <a:srgbClr val="021CA1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187210" y="12418142"/>
              <a:ext cx="2704465" cy="1595755"/>
            </a:xfrm>
            <a:custGeom>
              <a:avLst/>
              <a:gdLst/>
              <a:ahLst/>
              <a:cxnLst/>
              <a:rect l="l" t="t" r="r" b="b"/>
              <a:pathLst>
                <a:path w="2704465" h="1595755">
                  <a:moveTo>
                    <a:pt x="0" y="0"/>
                  </a:moveTo>
                  <a:lnTo>
                    <a:pt x="2704045" y="1595425"/>
                  </a:lnTo>
                </a:path>
              </a:pathLst>
            </a:custGeom>
            <a:ln w="8942">
              <a:solidFill>
                <a:srgbClr val="021CA1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147643" y="9284307"/>
              <a:ext cx="744220" cy="362585"/>
            </a:xfrm>
            <a:custGeom>
              <a:avLst/>
              <a:gdLst/>
              <a:ahLst/>
              <a:cxnLst/>
              <a:rect l="l" t="t" r="r" b="b"/>
              <a:pathLst>
                <a:path w="744220" h="362584">
                  <a:moveTo>
                    <a:pt x="0" y="362129"/>
                  </a:moveTo>
                  <a:lnTo>
                    <a:pt x="743612" y="0"/>
                  </a:lnTo>
                </a:path>
              </a:pathLst>
            </a:custGeom>
            <a:ln w="8942">
              <a:solidFill>
                <a:srgbClr val="021CA1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437904" y="12519551"/>
              <a:ext cx="2484755" cy="439420"/>
            </a:xfrm>
            <a:custGeom>
              <a:avLst/>
              <a:gdLst/>
              <a:ahLst/>
              <a:cxnLst/>
              <a:rect l="l" t="t" r="r" b="b"/>
              <a:pathLst>
                <a:path w="2484754" h="439420">
                  <a:moveTo>
                    <a:pt x="2484670" y="0"/>
                  </a:moveTo>
                  <a:lnTo>
                    <a:pt x="0" y="439417"/>
                  </a:lnTo>
                </a:path>
              </a:pathLst>
            </a:custGeom>
            <a:ln w="8942">
              <a:solidFill>
                <a:srgbClr val="021CA1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421332" y="10062867"/>
              <a:ext cx="2738120" cy="1577975"/>
            </a:xfrm>
            <a:custGeom>
              <a:avLst/>
              <a:gdLst/>
              <a:ahLst/>
              <a:cxnLst/>
              <a:rect l="l" t="t" r="r" b="b"/>
              <a:pathLst>
                <a:path w="2738120" h="1577975">
                  <a:moveTo>
                    <a:pt x="2737845" y="1577847"/>
                  </a:moveTo>
                  <a:lnTo>
                    <a:pt x="0" y="0"/>
                  </a:lnTo>
                </a:path>
              </a:pathLst>
            </a:custGeom>
            <a:ln w="8942">
              <a:solidFill>
                <a:srgbClr val="021CA1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018207" y="11554185"/>
              <a:ext cx="2873375" cy="222250"/>
            </a:xfrm>
            <a:custGeom>
              <a:avLst/>
              <a:gdLst/>
              <a:ahLst/>
              <a:cxnLst/>
              <a:rect l="l" t="t" r="r" b="b"/>
              <a:pathLst>
                <a:path w="2873375" h="222250">
                  <a:moveTo>
                    <a:pt x="0" y="221735"/>
                  </a:moveTo>
                  <a:lnTo>
                    <a:pt x="2873048" y="0"/>
                  </a:lnTo>
                </a:path>
              </a:pathLst>
            </a:custGeom>
            <a:ln w="8942">
              <a:solidFill>
                <a:srgbClr val="021CA1"/>
              </a:solidFill>
            </a:ln>
          </p:spPr>
          <p:txBody>
            <a:bodyPr wrap="square" lIns="0" tIns="0" rIns="0" bIns="0" rtlCol="0"/>
            <a:lstStyle/>
            <a:p>
              <a:endParaRPr sz="2035"/>
            </a:p>
          </p:txBody>
        </p:sp>
        <p:pic>
          <p:nvPicPr>
            <p:cNvPr id="117" name="object 11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2094" y="7692053"/>
              <a:ext cx="2972593" cy="4778010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1121245" y="16428982"/>
            <a:ext cx="6181911" cy="9745474"/>
          </a:xfrm>
          <a:prstGeom prst="rect">
            <a:avLst/>
          </a:prstGeom>
          <a:solidFill>
            <a:srgbClr val="FFFFFF"/>
          </a:solidFill>
          <a:ln w="11922">
            <a:solidFill>
              <a:srgbClr val="3D3F91"/>
            </a:solidFill>
          </a:ln>
        </p:spPr>
        <p:txBody>
          <a:bodyPr vert="horz" wrap="square" lIns="0" tIns="309231" rIns="0" bIns="0" rtlCol="0">
            <a:spAutoFit/>
          </a:bodyPr>
          <a:lstStyle/>
          <a:p>
            <a:pPr marL="251460" marR="179705" algn="just">
              <a:lnSpc>
                <a:spcPct val="101000"/>
              </a:lnSpc>
              <a:spcBef>
                <a:spcPts val="2435"/>
              </a:spcBef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One</a:t>
            </a:r>
            <a:r>
              <a:rPr sz="2765" spc="44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spc="45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45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drawbacks</a:t>
            </a:r>
            <a:r>
              <a:rPr sz="2765" spc="45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spc="45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modeling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765" spc="328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765" spc="37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765" spc="37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765" spc="-2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  </a:t>
            </a:r>
            <a:r>
              <a:rPr sz="2765" spc="16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experimental</a:t>
            </a:r>
            <a:r>
              <a:rPr sz="2765" spc="17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2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8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2765" spc="9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2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that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7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2765" spc="18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information from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different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cell types,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35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including</a:t>
            </a:r>
            <a:r>
              <a:rPr sz="2765" spc="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328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cancer</a:t>
            </a:r>
            <a:r>
              <a:rPr sz="2765" spc="3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328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immune </a:t>
            </a:r>
            <a:r>
              <a:rPr sz="2765" spc="3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infiltrating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other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stromal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cells,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are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merged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average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signal,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which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hinders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identification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mechanisms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biomarkers.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computational deconvolution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constituent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cells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TME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9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overcome</a:t>
            </a:r>
            <a:r>
              <a:rPr sz="2765" spc="10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7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this</a:t>
            </a:r>
            <a:r>
              <a:rPr sz="2765" spc="8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9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2765" b="1" spc="9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765" b="1" spc="10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7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but</a:t>
            </a:r>
            <a:r>
              <a:rPr sz="2765" b="1" spc="8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5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it </a:t>
            </a:r>
            <a:r>
              <a:rPr sz="2765" b="1" spc="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requires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profiling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these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cells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experimental system similar to the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reality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patient’s</a:t>
            </a:r>
            <a:r>
              <a:rPr sz="2765" spc="-5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TME.</a:t>
            </a:r>
            <a:endParaRPr sz="2765" dirty="0">
              <a:latin typeface="Arial" panose="020B0604020202020204"/>
              <a:cs typeface="Arial" panose="020B0604020202020204"/>
            </a:endParaRPr>
          </a:p>
          <a:p>
            <a:pPr marL="251460" marR="203835" algn="just">
              <a:lnSpc>
                <a:spcPct val="101000"/>
              </a:lnSpc>
              <a:spcBef>
                <a:spcPts val="50"/>
              </a:spcBef>
            </a:pPr>
            <a:r>
              <a:rPr sz="2765" spc="18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Alternatively</a:t>
            </a:r>
            <a:r>
              <a:rPr sz="2765" spc="19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0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765" spc="11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computational </a:t>
            </a:r>
            <a:r>
              <a:rPr sz="2765" spc="2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48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deconvolutio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765" spc="-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z="2765" spc="3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765" spc="-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765" spc="-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765" spc="-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sz="2765" spc="-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765" spc="-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765" spc="3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765" spc="-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spc="-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765" spc="-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 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technologies,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such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single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cell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38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RNA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765" spc="-4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37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se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q</a:t>
            </a:r>
            <a:r>
              <a:rPr sz="2765" spc="-4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z="2765" spc="23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765" spc="-4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765" spc="-4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765" spc="23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765" spc="-4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765" spc="23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2765" spc="-4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765" spc="-4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spc="-4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765" spc="23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2765" spc="-4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765" spc="-4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 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multicellular model construction by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horizontal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integration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from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independent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cells.</a:t>
            </a:r>
            <a:endParaRPr sz="276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121245" y="15207531"/>
            <a:ext cx="6181911" cy="1052281"/>
          </a:xfrm>
          <a:prstGeom prst="rect">
            <a:avLst/>
          </a:prstGeom>
          <a:solidFill>
            <a:srgbClr val="3D3F91"/>
          </a:solidFill>
        </p:spPr>
        <p:txBody>
          <a:bodyPr vert="horz" wrap="square" lIns="0" tIns="203904" rIns="0" bIns="0" rtlCol="0">
            <a:spAutoFit/>
          </a:bodyPr>
          <a:lstStyle/>
          <a:p>
            <a:pPr marL="251460" marR="229870">
              <a:lnSpc>
                <a:spcPts val="3295"/>
              </a:lnSpc>
              <a:spcBef>
                <a:spcPts val="1610"/>
              </a:spcBef>
              <a:tabLst>
                <a:tab pos="2063115" algn="l"/>
              </a:tabLst>
            </a:pPr>
            <a:r>
              <a:rPr sz="2765" b="1" spc="5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	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3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3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3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765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2765" b="1" spc="-73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multicellular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models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0" name="object 12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52359" y="29968106"/>
            <a:ext cx="6321334" cy="6997879"/>
          </a:xfrm>
          <a:prstGeom prst="rect">
            <a:avLst/>
          </a:prstGeom>
        </p:spPr>
      </p:pic>
      <p:sp>
        <p:nvSpPr>
          <p:cNvPr id="121" name="object 121"/>
          <p:cNvSpPr txBox="1"/>
          <p:nvPr/>
        </p:nvSpPr>
        <p:spPr>
          <a:xfrm>
            <a:off x="1121245" y="30014279"/>
            <a:ext cx="6181911" cy="6635407"/>
          </a:xfrm>
          <a:prstGeom prst="rect">
            <a:avLst/>
          </a:prstGeom>
          <a:solidFill>
            <a:srgbClr val="FFFFFF"/>
          </a:solidFill>
          <a:ln w="11922">
            <a:solidFill>
              <a:srgbClr val="3D3F91"/>
            </a:solidFill>
          </a:ln>
        </p:spPr>
        <p:txBody>
          <a:bodyPr vert="horz" wrap="square" lIns="0" tIns="218758" rIns="0" bIns="0" rtlCol="0">
            <a:spAutoFit/>
          </a:bodyPr>
          <a:lstStyle/>
          <a:p>
            <a:pPr marL="251460" marR="200025" algn="just">
              <a:lnSpc>
                <a:spcPct val="101000"/>
              </a:lnSpc>
              <a:spcBef>
                <a:spcPts val="1725"/>
              </a:spcBef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 very same regulatory network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backbone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that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keep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tissue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6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healthy</a:t>
            </a:r>
            <a:r>
              <a:rPr sz="2765" spc="17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9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2765" spc="10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7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physiological</a:t>
            </a:r>
            <a:r>
              <a:rPr sz="2765" spc="18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state </a:t>
            </a:r>
            <a:r>
              <a:rPr sz="2765" spc="19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carrying out normal functions may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maintain</a:t>
            </a:r>
            <a:r>
              <a:rPr sz="2765" spc="14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0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11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2765" spc="14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6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locked-in </a:t>
            </a:r>
            <a:r>
              <a:rPr sz="2765" spc="17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9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cancer</a:t>
            </a:r>
            <a:r>
              <a:rPr sz="2765" spc="2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states,</a:t>
            </a:r>
            <a:r>
              <a:rPr sz="2765" spc="2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9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which</a:t>
            </a:r>
            <a:r>
              <a:rPr sz="2765" spc="2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3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behave </a:t>
            </a:r>
            <a:r>
              <a:rPr sz="2765" spc="24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7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robustly</a:t>
            </a:r>
            <a:r>
              <a:rPr sz="2765" spc="288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7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against</a:t>
            </a:r>
            <a:r>
              <a:rPr sz="2765" spc="288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therapeutic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4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interventions.</a:t>
            </a:r>
            <a:r>
              <a:rPr sz="2765" spc="5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4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Cancer</a:t>
            </a:r>
            <a:r>
              <a:rPr sz="2765" spc="5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acquisition </a:t>
            </a:r>
            <a:r>
              <a:rPr sz="2765" spc="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 be conceptualized as a critical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state</a:t>
            </a:r>
            <a:r>
              <a:rPr sz="2765" spc="14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transition</a:t>
            </a:r>
            <a:r>
              <a:rPr sz="2765" spc="16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8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765" spc="9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12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cancer </a:t>
            </a:r>
            <a:r>
              <a:rPr sz="2765" spc="14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stability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landscape from healthy to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disease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(cancer)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attractors,  so  is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 cure or the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effective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response to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therapeutic checkpoint blockades in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opposite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direction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121245" y="28792835"/>
            <a:ext cx="6181911" cy="846471"/>
          </a:xfrm>
          <a:prstGeom prst="rect">
            <a:avLst/>
          </a:prstGeom>
          <a:solidFill>
            <a:srgbClr val="3D3F91"/>
          </a:solidFill>
        </p:spPr>
        <p:txBody>
          <a:bodyPr vert="horz" wrap="square" lIns="0" tIns="12150" rIns="0" bIns="0" rtlCol="0">
            <a:spAutoFit/>
          </a:bodyPr>
          <a:lstStyle/>
          <a:p>
            <a:pPr>
              <a:spcBef>
                <a:spcPts val="95"/>
              </a:spcBef>
            </a:pPr>
            <a:endParaRPr sz="2660">
              <a:latin typeface="Times New Roman" panose="02020603050405020304"/>
              <a:cs typeface="Times New Roman" panose="02020603050405020304"/>
            </a:endParaRPr>
          </a:p>
          <a:p>
            <a:pPr marL="962660">
              <a:spcBef>
                <a:spcPts val="10"/>
              </a:spcBef>
            </a:pP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Exiting</a:t>
            </a:r>
            <a:r>
              <a:rPr sz="2765" b="1" spc="72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cancer</a:t>
            </a:r>
            <a:r>
              <a:rPr sz="2765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attractors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object 12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3116850" y="27158164"/>
            <a:ext cx="6321334" cy="5412354"/>
          </a:xfrm>
          <a:prstGeom prst="rect">
            <a:avLst/>
          </a:prstGeom>
        </p:spPr>
      </p:pic>
      <p:sp>
        <p:nvSpPr>
          <p:cNvPr id="124" name="object 124"/>
          <p:cNvSpPr txBox="1"/>
          <p:nvPr/>
        </p:nvSpPr>
        <p:spPr>
          <a:xfrm>
            <a:off x="23187845" y="27202341"/>
            <a:ext cx="6181911" cy="4979114"/>
          </a:xfrm>
          <a:prstGeom prst="rect">
            <a:avLst/>
          </a:prstGeom>
          <a:solidFill>
            <a:srgbClr val="FFFFFF"/>
          </a:solidFill>
          <a:ln w="11922">
            <a:solidFill>
              <a:srgbClr val="3D3F91"/>
            </a:solidFill>
          </a:ln>
        </p:spPr>
        <p:txBody>
          <a:bodyPr vert="horz" wrap="square" lIns="0" tIns="279521" rIns="0" bIns="0" rtlCol="0">
            <a:spAutoFit/>
          </a:bodyPr>
          <a:lstStyle/>
          <a:p>
            <a:pPr marL="251460" marR="147320" algn="just">
              <a:lnSpc>
                <a:spcPct val="101000"/>
              </a:lnSpc>
              <a:spcBef>
                <a:spcPts val="2200"/>
              </a:spcBef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Predicting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response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therapy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2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individual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patients</a:t>
            </a:r>
            <a:r>
              <a:rPr sz="2765" spc="12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requires</a:t>
            </a:r>
            <a:r>
              <a:rPr sz="2765" spc="12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 </a:t>
            </a:r>
            <a:r>
              <a:rPr sz="2765" spc="14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integrative</a:t>
            </a:r>
            <a:r>
              <a:rPr sz="2765" spc="22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0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approach</a:t>
            </a:r>
            <a:r>
              <a:rPr sz="2765" spc="2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3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merging </a:t>
            </a:r>
            <a:r>
              <a:rPr sz="2765" spc="24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mechanistic description of both the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unperturbed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perturbed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TME,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which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refer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to  the  characterization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tumor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absence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56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presence</a:t>
            </a:r>
            <a:r>
              <a:rPr sz="2765" spc="57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3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spc="328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57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treatments, </a:t>
            </a:r>
            <a:r>
              <a:rPr sz="2765" spc="58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0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respectively,</a:t>
            </a:r>
            <a:r>
              <a:rPr sz="2765" spc="11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7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sz="2765" spc="8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0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both</a:t>
            </a:r>
            <a:r>
              <a:rPr sz="2765" spc="11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0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types</a:t>
            </a:r>
            <a:r>
              <a:rPr sz="2765" spc="11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2765" spc="14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2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mechanisms</a:t>
            </a:r>
            <a:r>
              <a:rPr sz="2765" spc="23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6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</a:t>
            </a:r>
            <a:r>
              <a:rPr sz="2765" spc="17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2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strongly </a:t>
            </a:r>
            <a:r>
              <a:rPr sz="2765" spc="22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intertwined.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23187845" y="25980896"/>
            <a:ext cx="6181911" cy="1052281"/>
          </a:xfrm>
          <a:prstGeom prst="rect">
            <a:avLst/>
          </a:prstGeom>
          <a:solidFill>
            <a:srgbClr val="3D3F91"/>
          </a:solidFill>
        </p:spPr>
        <p:txBody>
          <a:bodyPr vert="horz" wrap="square" lIns="0" tIns="203904" rIns="0" bIns="0" rtlCol="0">
            <a:spAutoFit/>
          </a:bodyPr>
          <a:lstStyle/>
          <a:p>
            <a:pPr marL="251460" marR="229870">
              <a:lnSpc>
                <a:spcPts val="3295"/>
              </a:lnSpc>
              <a:spcBef>
                <a:spcPts val="1610"/>
              </a:spcBef>
            </a:pP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Integration</a:t>
            </a:r>
            <a:r>
              <a:rPr sz="2765" b="1" spc="35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b="1" spc="3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cancer-driving</a:t>
            </a:r>
            <a:r>
              <a:rPr sz="2765" b="1" spc="35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2765" b="1" spc="-73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response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mechanisms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" name="object 12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3116850" y="16308549"/>
            <a:ext cx="6321334" cy="6997879"/>
          </a:xfrm>
          <a:prstGeom prst="rect">
            <a:avLst/>
          </a:prstGeom>
        </p:spPr>
      </p:pic>
      <p:sp>
        <p:nvSpPr>
          <p:cNvPr id="127" name="object 127"/>
          <p:cNvSpPr txBox="1"/>
          <p:nvPr/>
        </p:nvSpPr>
        <p:spPr>
          <a:xfrm>
            <a:off x="23187845" y="16352293"/>
            <a:ext cx="6181911" cy="6638129"/>
          </a:xfrm>
          <a:prstGeom prst="rect">
            <a:avLst/>
          </a:prstGeom>
          <a:solidFill>
            <a:srgbClr val="FFFFFF"/>
          </a:solidFill>
          <a:ln w="11922">
            <a:solidFill>
              <a:srgbClr val="3D3F91"/>
            </a:solidFill>
          </a:ln>
        </p:spPr>
        <p:txBody>
          <a:bodyPr vert="horz" wrap="square" lIns="0" tIns="221453" rIns="0" bIns="0" rtlCol="0">
            <a:spAutoFit/>
          </a:bodyPr>
          <a:lstStyle/>
          <a:p>
            <a:pPr marL="251460" marR="177165" algn="just">
              <a:lnSpc>
                <a:spcPct val="101000"/>
              </a:lnSpc>
              <a:spcBef>
                <a:spcPts val="1745"/>
              </a:spcBef>
            </a:pP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Most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current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studies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employ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cell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lines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simplified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co-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cultures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are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very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limited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their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ability to predict the clinical outcome </a:t>
            </a:r>
            <a:r>
              <a:rPr sz="2765" spc="-744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 treatment with 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accuracy,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as they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35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mainly</a:t>
            </a:r>
            <a:r>
              <a:rPr sz="2765" spc="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308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rely</a:t>
            </a:r>
            <a:r>
              <a:rPr sz="2765" spc="3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1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2765" spc="22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373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cancer-cell </a:t>
            </a:r>
            <a:r>
              <a:rPr sz="2765" spc="38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biomarker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765" spc="-48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base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765" spc="16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29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approache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 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Efforts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have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done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direction of preserving cellular and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microenvironmental complexity and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heterogeneity,</a:t>
            </a:r>
            <a:r>
              <a:rPr sz="2765" spc="14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9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sz="2765" spc="10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2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well</a:t>
            </a:r>
            <a:r>
              <a:rPr sz="2765" spc="13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96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sz="2765" spc="10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72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2765" spc="18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spatiotemporal architecture, as they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765" spc="27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765" spc="27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765" spc="27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  </a:t>
            </a:r>
            <a:r>
              <a:rPr sz="2765" spc="277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765" spc="-359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  contributing factors in the variability </a:t>
            </a:r>
            <a:r>
              <a:rPr sz="2765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response</a:t>
            </a:r>
            <a:r>
              <a:rPr sz="27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765" spc="-11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spc="-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therapy.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23187845" y="15063777"/>
            <a:ext cx="6181911" cy="1262929"/>
          </a:xfrm>
          <a:prstGeom prst="rect">
            <a:avLst/>
          </a:prstGeom>
          <a:solidFill>
            <a:srgbClr val="3D3F91"/>
          </a:solidFill>
        </p:spPr>
        <p:txBody>
          <a:bodyPr vert="horz" wrap="square" lIns="0" tIns="1352" rIns="0" bIns="0" rtlCol="0">
            <a:spAutoFit/>
          </a:bodyPr>
          <a:lstStyle/>
          <a:p>
            <a:pPr marL="251460" marR="224155" algn="just">
              <a:lnSpc>
                <a:spcPct val="101000"/>
              </a:lnSpc>
              <a:spcBef>
                <a:spcPts val="10"/>
              </a:spcBef>
            </a:pPr>
            <a:r>
              <a:rPr sz="2765" b="1" i="1" spc="3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</a:t>
            </a:r>
            <a:r>
              <a:rPr sz="2765" b="1" i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i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vivo</a:t>
            </a:r>
            <a:r>
              <a:rPr sz="2765" b="1" i="1" spc="3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experimental</a:t>
            </a:r>
            <a:r>
              <a:rPr sz="2765" b="1" spc="5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platform </a:t>
            </a:r>
            <a:r>
              <a:rPr sz="2765" b="1" spc="5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capturing</a:t>
            </a:r>
            <a:r>
              <a:rPr sz="2765" b="1" spc="7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tumor complexity and </a:t>
            </a:r>
            <a:r>
              <a:rPr sz="2765" b="1" spc="-74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heterogeneity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23175170" y="23985506"/>
            <a:ext cx="6207567" cy="1052281"/>
          </a:xfrm>
          <a:prstGeom prst="rect">
            <a:avLst/>
          </a:prstGeom>
          <a:solidFill>
            <a:srgbClr val="3D3F91"/>
          </a:solidFill>
        </p:spPr>
        <p:txBody>
          <a:bodyPr vert="horz" wrap="square" lIns="0" tIns="203904" rIns="0" bIns="0" rtlCol="0">
            <a:spAutoFit/>
          </a:bodyPr>
          <a:lstStyle/>
          <a:p>
            <a:pPr marL="263525" marR="241935">
              <a:lnSpc>
                <a:spcPts val="3295"/>
              </a:lnSpc>
              <a:spcBef>
                <a:spcPts val="1610"/>
              </a:spcBef>
            </a:pP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Vertical</a:t>
            </a:r>
            <a:r>
              <a:rPr sz="2765" b="1" spc="21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integration</a:t>
            </a:r>
            <a:r>
              <a:rPr sz="2765" b="1" spc="21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b="1" spc="21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multiomics </a:t>
            </a:r>
            <a:r>
              <a:rPr sz="2765" b="1" spc="-74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data: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multiscale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models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23175170" y="33249389"/>
            <a:ext cx="6207567" cy="1463367"/>
          </a:xfrm>
          <a:prstGeom prst="rect">
            <a:avLst/>
          </a:prstGeom>
          <a:solidFill>
            <a:srgbClr val="3D3F91"/>
          </a:solidFill>
        </p:spPr>
        <p:txBody>
          <a:bodyPr vert="horz" wrap="square" lIns="0" tIns="199852" rIns="0" bIns="0" rtlCol="0">
            <a:spAutoFit/>
          </a:bodyPr>
          <a:lstStyle/>
          <a:p>
            <a:pPr marL="263525" marR="209550" algn="just">
              <a:lnSpc>
                <a:spcPct val="101000"/>
              </a:lnSpc>
              <a:spcBef>
                <a:spcPts val="1575"/>
              </a:spcBef>
            </a:pP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 d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 u a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p a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i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 n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23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characterization</a:t>
            </a:r>
            <a:r>
              <a:rPr sz="2765" b="1" spc="243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8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765" b="1" spc="19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21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model </a:t>
            </a:r>
            <a:r>
              <a:rPr sz="2765" b="1" spc="223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training: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personalized</a:t>
            </a:r>
            <a:r>
              <a:rPr sz="2765" b="1" spc="-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models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108561" y="26816142"/>
            <a:ext cx="6207567" cy="1427914"/>
          </a:xfrm>
          <a:prstGeom prst="rect">
            <a:avLst/>
          </a:prstGeom>
          <a:solidFill>
            <a:srgbClr val="3D3F91"/>
          </a:solidFill>
        </p:spPr>
        <p:txBody>
          <a:bodyPr vert="horz" wrap="square" lIns="0" tIns="164741" rIns="0" bIns="0" rtlCol="0">
            <a:spAutoFit/>
          </a:bodyPr>
          <a:lstStyle/>
          <a:p>
            <a:pPr marL="263525" marR="187960" algn="just">
              <a:lnSpc>
                <a:spcPct val="101000"/>
              </a:lnSpc>
              <a:spcBef>
                <a:spcPts val="1295"/>
              </a:spcBef>
            </a:pPr>
            <a:r>
              <a:rPr sz="2765" b="1" spc="20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Expert</a:t>
            </a:r>
            <a:r>
              <a:rPr sz="2765" b="1" spc="21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223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biocuration</a:t>
            </a:r>
            <a:r>
              <a:rPr sz="2765" b="1" spc="23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27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765" b="1" spc="13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19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prior </a:t>
            </a:r>
            <a:r>
              <a:rPr sz="2765" b="1" spc="20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373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knowledge</a:t>
            </a:r>
            <a:r>
              <a:rPr sz="2765" b="1" spc="3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21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2765" b="1" spc="223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spc="373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underlying </a:t>
            </a:r>
            <a:r>
              <a:rPr sz="2765" b="1" spc="3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65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mechanisms</a:t>
            </a:r>
            <a:endParaRPr sz="2765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bg object 1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7395111" y="415969"/>
            <a:ext cx="367014" cy="358121"/>
          </a:xfrm>
          <a:prstGeom prst="rect">
            <a:avLst/>
          </a:prstGeom>
        </p:spPr>
      </p:pic>
      <p:pic>
        <p:nvPicPr>
          <p:cNvPr id="133" name="bg object 1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8178610" y="937812"/>
            <a:ext cx="79072" cy="53609"/>
          </a:xfrm>
          <a:prstGeom prst="rect">
            <a:avLst/>
          </a:prstGeom>
        </p:spPr>
      </p:pic>
      <p:pic>
        <p:nvPicPr>
          <p:cNvPr id="134" name="bg object 1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7395122" y="415969"/>
            <a:ext cx="993241" cy="744728"/>
          </a:xfrm>
          <a:prstGeom prst="rect">
            <a:avLst/>
          </a:prstGeom>
        </p:spPr>
      </p:pic>
      <p:pic>
        <p:nvPicPr>
          <p:cNvPr id="135" name="bg object 1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7842550" y="1234921"/>
            <a:ext cx="1837720" cy="399990"/>
          </a:xfrm>
          <a:prstGeom prst="rect">
            <a:avLst/>
          </a:prstGeom>
        </p:spPr>
      </p:pic>
      <p:sp>
        <p:nvSpPr>
          <p:cNvPr id="136" name="bg object 20"/>
          <p:cNvSpPr/>
          <p:nvPr/>
        </p:nvSpPr>
        <p:spPr>
          <a:xfrm>
            <a:off x="27171" y="1794692"/>
            <a:ext cx="30220876" cy="0"/>
          </a:xfrm>
          <a:custGeom>
            <a:avLst/>
            <a:gdLst/>
            <a:ahLst/>
            <a:cxnLst/>
            <a:rect l="l" t="t" r="r" b="b"/>
            <a:pathLst>
              <a:path w="14211300">
                <a:moveTo>
                  <a:pt x="0" y="0"/>
                </a:moveTo>
                <a:lnTo>
                  <a:pt x="14211189" y="0"/>
                </a:lnTo>
              </a:path>
            </a:pathLst>
          </a:custGeom>
          <a:ln w="4471">
            <a:solidFill>
              <a:srgbClr val="EB2316"/>
            </a:solidFill>
          </a:ln>
        </p:spPr>
        <p:txBody>
          <a:bodyPr wrap="square" lIns="0" tIns="0" rIns="0" bIns="0" rtlCol="0"/>
          <a:lstStyle/>
          <a:p>
            <a:endParaRPr sz="2035"/>
          </a:p>
        </p:txBody>
      </p:sp>
      <p:sp>
        <p:nvSpPr>
          <p:cNvPr id="137" name="bg object 21"/>
          <p:cNvSpPr/>
          <p:nvPr/>
        </p:nvSpPr>
        <p:spPr>
          <a:xfrm>
            <a:off x="27171" y="41096973"/>
            <a:ext cx="30220876" cy="0"/>
          </a:xfrm>
          <a:custGeom>
            <a:avLst/>
            <a:gdLst/>
            <a:ahLst/>
            <a:cxnLst/>
            <a:rect l="l" t="t" r="r" b="b"/>
            <a:pathLst>
              <a:path w="14211300">
                <a:moveTo>
                  <a:pt x="0" y="0"/>
                </a:moveTo>
                <a:lnTo>
                  <a:pt x="14211189" y="0"/>
                </a:lnTo>
              </a:path>
            </a:pathLst>
          </a:custGeom>
          <a:ln w="4471">
            <a:solidFill>
              <a:srgbClr val="EB2316"/>
            </a:solidFill>
          </a:ln>
        </p:spPr>
        <p:txBody>
          <a:bodyPr wrap="square" lIns="0" tIns="0" rIns="0" bIns="0" rtlCol="0"/>
          <a:lstStyle/>
          <a:p>
            <a:endParaRPr sz="2035"/>
          </a:p>
        </p:txBody>
      </p:sp>
      <p:pic>
        <p:nvPicPr>
          <p:cNvPr id="138" name="bg object 2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161012" y="41504356"/>
            <a:ext cx="746419" cy="852979"/>
          </a:xfrm>
          <a:prstGeom prst="rect">
            <a:avLst/>
          </a:prstGeom>
        </p:spPr>
      </p:pic>
      <p:pic>
        <p:nvPicPr>
          <p:cNvPr id="139" name="bg object 2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754117" y="41536338"/>
            <a:ext cx="940339" cy="789009"/>
          </a:xfrm>
          <a:prstGeom prst="rect">
            <a:avLst/>
          </a:prstGeom>
        </p:spPr>
      </p:pic>
      <p:pic>
        <p:nvPicPr>
          <p:cNvPr id="140" name="bg object 2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3592714" y="41552336"/>
            <a:ext cx="832611" cy="757020"/>
          </a:xfrm>
          <a:prstGeom prst="rect">
            <a:avLst/>
          </a:prstGeom>
        </p:spPr>
      </p:pic>
      <p:pic>
        <p:nvPicPr>
          <p:cNvPr id="141" name="bg object 2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365187" y="41499026"/>
            <a:ext cx="885935" cy="868972"/>
          </a:xfrm>
          <a:prstGeom prst="rect">
            <a:avLst/>
          </a:prstGeom>
        </p:spPr>
      </p:pic>
      <p:pic>
        <p:nvPicPr>
          <p:cNvPr id="142" name="bg object 2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1217144" y="41552336"/>
            <a:ext cx="753185" cy="757020"/>
          </a:xfrm>
          <a:prstGeom prst="rect">
            <a:avLst/>
          </a:prstGeom>
        </p:spPr>
      </p:pic>
      <p:pic>
        <p:nvPicPr>
          <p:cNvPr id="143" name="bg object 2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4982244" y="41536338"/>
            <a:ext cx="830994" cy="789009"/>
          </a:xfrm>
          <a:prstGeom prst="rect">
            <a:avLst/>
          </a:prstGeom>
        </p:spPr>
      </p:pic>
      <p:pic>
        <p:nvPicPr>
          <p:cNvPr id="144" name="bg object 2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8610116" y="41499019"/>
            <a:ext cx="997867" cy="836988"/>
          </a:xfrm>
          <a:prstGeom prst="rect">
            <a:avLst/>
          </a:prstGeom>
        </p:spPr>
      </p:pic>
      <p:pic>
        <p:nvPicPr>
          <p:cNvPr id="145" name="bg object 2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89968" y="41528254"/>
            <a:ext cx="1785216" cy="862460"/>
          </a:xfrm>
          <a:prstGeom prst="rect">
            <a:avLst/>
          </a:prstGeom>
        </p:spPr>
      </p:pic>
      <p:pic>
        <p:nvPicPr>
          <p:cNvPr id="146" name="bg object 3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508930" y="1914332"/>
            <a:ext cx="27319125" cy="1253478"/>
          </a:xfrm>
          <a:prstGeom prst="rect">
            <a:avLst/>
          </a:prstGeom>
        </p:spPr>
      </p:pic>
      <p:pic>
        <p:nvPicPr>
          <p:cNvPr id="147" name="bg object 3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500913" y="2976881"/>
            <a:ext cx="25351752" cy="1253478"/>
          </a:xfrm>
          <a:prstGeom prst="rect">
            <a:avLst/>
          </a:prstGeom>
        </p:spPr>
      </p:pic>
      <p:pic>
        <p:nvPicPr>
          <p:cNvPr id="148" name="bg object 3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692135" y="4043579"/>
            <a:ext cx="22981765" cy="1253478"/>
          </a:xfrm>
          <a:prstGeom prst="rect">
            <a:avLst/>
          </a:prstGeom>
        </p:spPr>
      </p:pic>
      <p:pic>
        <p:nvPicPr>
          <p:cNvPr id="149" name="bg object 3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015010" y="5131040"/>
            <a:ext cx="16577417" cy="846715"/>
          </a:xfrm>
          <a:prstGeom prst="rect">
            <a:avLst/>
          </a:prstGeom>
        </p:spPr>
      </p:pic>
      <p:sp>
        <p:nvSpPr>
          <p:cNvPr id="150" name="Holder 4"/>
          <p:cNvSpPr>
            <a:spLocks noGrp="1"/>
          </p:cNvSpPr>
          <p:nvPr>
            <p:ph type="ftr" sz="quarter" idx="5"/>
          </p:nvPr>
        </p:nvSpPr>
        <p:spPr>
          <a:xfrm>
            <a:off x="10306863" y="39785307"/>
            <a:ext cx="9675002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51" name="Holder 5"/>
          <p:cNvSpPr>
            <a:spLocks noGrp="1"/>
          </p:cNvSpPr>
          <p:nvPr>
            <p:ph type="dt" sz="half" idx="6"/>
          </p:nvPr>
        </p:nvSpPr>
        <p:spPr>
          <a:xfrm>
            <a:off x="1538889" y="39785307"/>
            <a:ext cx="6953906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52" name="Holder 6"/>
          <p:cNvSpPr>
            <a:spLocks noGrp="1"/>
          </p:cNvSpPr>
          <p:nvPr>
            <p:ph type="sldNum" sz="quarter" idx="7"/>
          </p:nvPr>
        </p:nvSpPr>
        <p:spPr>
          <a:xfrm>
            <a:off x="21795922" y="39785307"/>
            <a:ext cx="6953906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598" y="4989496"/>
            <a:ext cx="28773914" cy="3988244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152400">
              <a:spcBef>
                <a:spcPts val="400"/>
              </a:spcBef>
            </a:pPr>
            <a:r>
              <a:rPr sz="3200" b="1" spc="-40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BACKGROUND: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52400" marR="121920" algn="just"/>
            <a:r>
              <a:rPr sz="3200" spc="-20" dirty="0">
                <a:latin typeface="Arial" panose="020B0604020202020204"/>
                <a:cs typeface="Arial" panose="020B0604020202020204"/>
              </a:rPr>
              <a:t>One of </a:t>
            </a:r>
            <a:r>
              <a:rPr sz="3200" dirty="0">
                <a:latin typeface="Arial" panose="020B0604020202020204"/>
                <a:cs typeface="Arial" panose="020B0604020202020204"/>
              </a:rPr>
              <a:t>the main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limitations of building anti-cancer drug sensitivity models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is </a:t>
            </a:r>
            <a:r>
              <a:rPr sz="3200" dirty="0">
                <a:latin typeface="Arial" panose="020B0604020202020204"/>
                <a:cs typeface="Arial" panose="020B0604020202020204"/>
              </a:rPr>
              <a:t>the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large number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of</a:t>
            </a:r>
            <a:r>
              <a:rPr sz="3200" spc="8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genes measured over </a:t>
            </a:r>
            <a:r>
              <a:rPr sz="3200" dirty="0">
                <a:latin typeface="Arial" panose="020B0604020202020204"/>
                <a:cs typeface="Arial" panose="020B0604020202020204"/>
              </a:rPr>
              <a:t>low number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of samples. </a:t>
            </a:r>
            <a:r>
              <a:rPr sz="3200" spc="-181" dirty="0">
                <a:latin typeface="Arial" panose="020B0604020202020204"/>
                <a:cs typeface="Arial" panose="020B0604020202020204"/>
              </a:rPr>
              <a:t>To</a:t>
            </a:r>
            <a:r>
              <a:rPr sz="3200" spc="5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overcome </a:t>
            </a:r>
            <a:r>
              <a:rPr sz="3200" dirty="0">
                <a:latin typeface="Arial" panose="020B0604020202020204"/>
                <a:cs typeface="Arial" panose="020B0604020202020204"/>
              </a:rPr>
              <a:t> this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limitation different statistical approaches for feature selection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have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been applied. Feature selection </a:t>
            </a:r>
            <a:r>
              <a:rPr sz="3200" dirty="0">
                <a:latin typeface="Arial" panose="020B0604020202020204"/>
                <a:cs typeface="Arial" panose="020B0604020202020204"/>
              </a:rPr>
              <a:t>can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be improved by restricting </a:t>
            </a:r>
            <a:r>
              <a:rPr sz="3200" dirty="0">
                <a:latin typeface="Arial" panose="020B0604020202020204"/>
                <a:cs typeface="Arial" panose="020B0604020202020204"/>
              </a:rPr>
              <a:t>the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analysis </a:t>
            </a:r>
            <a:r>
              <a:rPr sz="3200" dirty="0">
                <a:latin typeface="Arial" panose="020B0604020202020204"/>
                <a:cs typeface="Arial" panose="020B0604020202020204"/>
              </a:rPr>
              <a:t>to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genes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belonging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to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a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biological </a:t>
            </a:r>
            <a:r>
              <a:rPr sz="3200" dirty="0">
                <a:latin typeface="Arial" panose="020B0604020202020204"/>
                <a:cs typeface="Arial" panose="020B0604020202020204"/>
              </a:rPr>
              <a:t>process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that </a:t>
            </a:r>
            <a:r>
              <a:rPr sz="3200" dirty="0">
                <a:latin typeface="Arial" panose="020B0604020202020204"/>
                <a:cs typeface="Arial" panose="020B0604020202020204"/>
              </a:rPr>
              <a:t>is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known</a:t>
            </a:r>
            <a:r>
              <a:rPr sz="3200" dirty="0">
                <a:latin typeface="Arial" panose="020B0604020202020204"/>
                <a:cs typeface="Arial" panose="020B0604020202020204"/>
              </a:rPr>
              <a:t> to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be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relevant</a:t>
            </a:r>
            <a:r>
              <a:rPr sz="3200" dirty="0">
                <a:latin typeface="Arial" panose="020B0604020202020204"/>
                <a:cs typeface="Arial" panose="020B0604020202020204"/>
              </a:rPr>
              <a:t> in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the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response</a:t>
            </a:r>
            <a:r>
              <a:rPr sz="3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induced by one or</a:t>
            </a:r>
            <a:r>
              <a:rPr sz="3200" dirty="0">
                <a:latin typeface="Arial" panose="020B0604020202020204"/>
                <a:cs typeface="Arial" panose="020B0604020202020204"/>
              </a:rPr>
              <a:t> many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anti-cancer</a:t>
            </a:r>
            <a:r>
              <a:rPr sz="3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drugs.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52400" marR="124460" algn="just"/>
            <a:r>
              <a:rPr sz="3200" spc="-20" dirty="0">
                <a:latin typeface="Arial" panose="020B0604020202020204"/>
                <a:cs typeface="Arial" panose="020B0604020202020204"/>
              </a:rPr>
              <a:t>Autophagy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is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a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cellular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mechanism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involved</a:t>
            </a:r>
            <a:r>
              <a:rPr sz="3200" dirty="0">
                <a:latin typeface="Arial" panose="020B0604020202020204"/>
                <a:cs typeface="Arial" panose="020B0604020202020204"/>
              </a:rPr>
              <a:t> in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the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degradation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and</a:t>
            </a:r>
            <a:r>
              <a:rPr sz="3200" dirty="0">
                <a:latin typeface="Arial" panose="020B0604020202020204"/>
                <a:cs typeface="Arial" panose="020B0604020202020204"/>
              </a:rPr>
              <a:t> the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recycling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of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proteins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and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organelles.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Autophagy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has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been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associated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with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chemosensitivity,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as well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as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with chemoresistance </a:t>
            </a:r>
            <a:r>
              <a:rPr sz="3200" dirty="0">
                <a:latin typeface="Arial" panose="020B0604020202020204"/>
                <a:cs typeface="Arial" panose="020B0604020202020204"/>
              </a:rPr>
              <a:t>in many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cancers. Here,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we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used autophagy genes (HADb</a:t>
            </a:r>
            <a:r>
              <a:rPr sz="3000" spc="-28" baseline="28000" dirty="0">
                <a:latin typeface="Arial" panose="020B0604020202020204"/>
                <a:cs typeface="Arial" panose="020B0604020202020204"/>
              </a:rPr>
              <a:t>1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, </a:t>
            </a:r>
            <a:r>
              <a:rPr sz="3200" u="sng" spc="-40" dirty="0">
                <a:solidFill>
                  <a:srgbClr val="009999"/>
                </a:solidFill>
                <a:uFill>
                  <a:solidFill>
                    <a:srgbClr val="009898"/>
                  </a:solidFill>
                </a:uFill>
                <a:latin typeface="Arial" panose="020B0604020202020204"/>
                <a:cs typeface="Arial" panose="020B0604020202020204"/>
              </a:rPr>
              <a:t>www.autophagy.lu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)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to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predict drug sensitivity </a:t>
            </a:r>
            <a:r>
              <a:rPr sz="3200" dirty="0">
                <a:latin typeface="Arial" panose="020B0604020202020204"/>
                <a:cs typeface="Arial" panose="020B0604020202020204"/>
              </a:rPr>
              <a:t> based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on </a:t>
            </a:r>
            <a:r>
              <a:rPr sz="3200" dirty="0">
                <a:latin typeface="Arial" panose="020B0604020202020204"/>
                <a:cs typeface="Arial" panose="020B0604020202020204"/>
              </a:rPr>
              <a:t>the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analysis of transcriptomic data originating from untreated cancer </a:t>
            </a:r>
            <a:r>
              <a:rPr sz="3200" dirty="0">
                <a:latin typeface="Arial" panose="020B0604020202020204"/>
                <a:cs typeface="Arial" panose="020B0604020202020204"/>
              </a:rPr>
              <a:t>cell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lines and their corresponding drug sensitivity information </a:t>
            </a:r>
            <a:r>
              <a:rPr sz="3200" dirty="0">
                <a:latin typeface="Arial" panose="020B0604020202020204"/>
                <a:cs typeface="Arial" panose="020B0604020202020204"/>
              </a:rPr>
              <a:t>(IC</a:t>
            </a:r>
            <a:r>
              <a:rPr sz="3000" baseline="-22000" dirty="0">
                <a:latin typeface="Arial" panose="020B0604020202020204"/>
                <a:cs typeface="Arial" panose="020B0604020202020204"/>
              </a:rPr>
              <a:t>50</a:t>
            </a:r>
            <a:r>
              <a:rPr sz="3000" spc="28" baseline="-220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values)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available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at </a:t>
            </a:r>
            <a:r>
              <a:rPr sz="3200" u="sng" spc="-20" dirty="0">
                <a:solidFill>
                  <a:srgbClr val="009999"/>
                </a:solidFill>
                <a:uFill>
                  <a:solidFill>
                    <a:srgbClr val="009898"/>
                  </a:solidFill>
                </a:uFill>
                <a:latin typeface="Arial" panose="020B0604020202020204"/>
                <a:cs typeface="Arial" panose="020B0604020202020204"/>
                <a:hlinkClick r:id="rId1"/>
              </a:rPr>
              <a:t>http://www.cancerrxgene.org/</a:t>
            </a:r>
            <a:r>
              <a:rPr sz="3200" spc="-20" dirty="0">
                <a:latin typeface="Arial" panose="020B0604020202020204"/>
                <a:cs typeface="Arial" panose="020B0604020202020204"/>
                <a:hlinkClick r:id="rId1"/>
              </a:rPr>
              <a:t>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3375" y="951915"/>
            <a:ext cx="29466989" cy="8367638"/>
            <a:chOff x="85338" y="231642"/>
            <a:chExt cx="7370445" cy="2092960"/>
          </a:xfrm>
        </p:grpSpPr>
        <p:sp>
          <p:nvSpPr>
            <p:cNvPr id="4" name="object 4"/>
            <p:cNvSpPr/>
            <p:nvPr/>
          </p:nvSpPr>
          <p:spPr>
            <a:xfrm>
              <a:off x="85331" y="234695"/>
              <a:ext cx="7370445" cy="2089785"/>
            </a:xfrm>
            <a:custGeom>
              <a:avLst/>
              <a:gdLst/>
              <a:ahLst/>
              <a:cxnLst/>
              <a:rect l="l" t="t" r="r" b="b"/>
              <a:pathLst>
                <a:path w="7370445" h="2089785">
                  <a:moveTo>
                    <a:pt x="7347217" y="140208"/>
                  </a:moveTo>
                  <a:lnTo>
                    <a:pt x="7340079" y="95783"/>
                  </a:lnTo>
                  <a:lnTo>
                    <a:pt x="7320140" y="57277"/>
                  </a:lnTo>
                  <a:lnTo>
                    <a:pt x="7289609" y="26974"/>
                  </a:lnTo>
                  <a:lnTo>
                    <a:pt x="7250646" y="7124"/>
                  </a:lnTo>
                  <a:lnTo>
                    <a:pt x="7205485" y="0"/>
                  </a:lnTo>
                  <a:lnTo>
                    <a:pt x="915924" y="0"/>
                  </a:lnTo>
                  <a:lnTo>
                    <a:pt x="871499" y="7124"/>
                  </a:lnTo>
                  <a:lnTo>
                    <a:pt x="832993" y="26974"/>
                  </a:lnTo>
                  <a:lnTo>
                    <a:pt x="802690" y="57277"/>
                  </a:lnTo>
                  <a:lnTo>
                    <a:pt x="782840" y="95783"/>
                  </a:lnTo>
                  <a:lnTo>
                    <a:pt x="775716" y="140208"/>
                  </a:lnTo>
                  <a:lnTo>
                    <a:pt x="775716" y="704088"/>
                  </a:lnTo>
                  <a:lnTo>
                    <a:pt x="782840" y="748512"/>
                  </a:lnTo>
                  <a:lnTo>
                    <a:pt x="802690" y="787019"/>
                  </a:lnTo>
                  <a:lnTo>
                    <a:pt x="832993" y="817333"/>
                  </a:lnTo>
                  <a:lnTo>
                    <a:pt x="871499" y="837171"/>
                  </a:lnTo>
                  <a:lnTo>
                    <a:pt x="915924" y="844296"/>
                  </a:lnTo>
                  <a:lnTo>
                    <a:pt x="7205485" y="844296"/>
                  </a:lnTo>
                  <a:lnTo>
                    <a:pt x="7250646" y="837171"/>
                  </a:lnTo>
                  <a:lnTo>
                    <a:pt x="7289609" y="817333"/>
                  </a:lnTo>
                  <a:lnTo>
                    <a:pt x="7320140" y="787019"/>
                  </a:lnTo>
                  <a:lnTo>
                    <a:pt x="7340079" y="748512"/>
                  </a:lnTo>
                  <a:lnTo>
                    <a:pt x="7347217" y="704088"/>
                  </a:lnTo>
                  <a:lnTo>
                    <a:pt x="7347217" y="140208"/>
                  </a:lnTo>
                  <a:close/>
                </a:path>
                <a:path w="7370445" h="2089785">
                  <a:moveTo>
                    <a:pt x="7370077" y="1095756"/>
                  </a:moveTo>
                  <a:lnTo>
                    <a:pt x="7368553" y="1074420"/>
                  </a:lnTo>
                  <a:lnTo>
                    <a:pt x="7365505" y="1054608"/>
                  </a:lnTo>
                  <a:lnTo>
                    <a:pt x="7360933" y="1034796"/>
                  </a:lnTo>
                  <a:lnTo>
                    <a:pt x="7356361" y="1023823"/>
                  </a:lnTo>
                  <a:lnTo>
                    <a:pt x="7356361" y="1885188"/>
                  </a:lnTo>
                  <a:lnTo>
                    <a:pt x="7354837" y="1905000"/>
                  </a:lnTo>
                  <a:lnTo>
                    <a:pt x="7341121" y="1959864"/>
                  </a:lnTo>
                  <a:lnTo>
                    <a:pt x="7312165" y="2007108"/>
                  </a:lnTo>
                  <a:lnTo>
                    <a:pt x="7271017" y="2043684"/>
                  </a:lnTo>
                  <a:lnTo>
                    <a:pt x="7222249" y="2066544"/>
                  </a:lnTo>
                  <a:lnTo>
                    <a:pt x="7184149" y="2074164"/>
                  </a:lnTo>
                  <a:lnTo>
                    <a:pt x="7165861" y="2075688"/>
                  </a:lnTo>
                  <a:lnTo>
                    <a:pt x="204216" y="2075688"/>
                  </a:lnTo>
                  <a:lnTo>
                    <a:pt x="164592" y="2071116"/>
                  </a:lnTo>
                  <a:lnTo>
                    <a:pt x="112776" y="2052828"/>
                  </a:lnTo>
                  <a:lnTo>
                    <a:pt x="68580" y="2019300"/>
                  </a:lnTo>
                  <a:lnTo>
                    <a:pt x="36576" y="1975104"/>
                  </a:lnTo>
                  <a:lnTo>
                    <a:pt x="16764" y="1923288"/>
                  </a:lnTo>
                  <a:lnTo>
                    <a:pt x="13716" y="1885188"/>
                  </a:lnTo>
                  <a:lnTo>
                    <a:pt x="13716" y="1095756"/>
                  </a:lnTo>
                  <a:lnTo>
                    <a:pt x="18288" y="1057656"/>
                  </a:lnTo>
                  <a:lnTo>
                    <a:pt x="36576" y="1005840"/>
                  </a:lnTo>
                  <a:lnTo>
                    <a:pt x="70104" y="961644"/>
                  </a:lnTo>
                  <a:lnTo>
                    <a:pt x="112776" y="929640"/>
                  </a:lnTo>
                  <a:lnTo>
                    <a:pt x="147828" y="914400"/>
                  </a:lnTo>
                  <a:lnTo>
                    <a:pt x="184404" y="906780"/>
                  </a:lnTo>
                  <a:lnTo>
                    <a:pt x="7185673" y="906780"/>
                  </a:lnTo>
                  <a:lnTo>
                    <a:pt x="7240537" y="922020"/>
                  </a:lnTo>
                  <a:lnTo>
                    <a:pt x="7286257" y="949452"/>
                  </a:lnTo>
                  <a:lnTo>
                    <a:pt x="7333501" y="1005840"/>
                  </a:lnTo>
                  <a:lnTo>
                    <a:pt x="7351789" y="1059180"/>
                  </a:lnTo>
                  <a:lnTo>
                    <a:pt x="7356361" y="1885188"/>
                  </a:lnTo>
                  <a:lnTo>
                    <a:pt x="7356361" y="1023823"/>
                  </a:lnTo>
                  <a:lnTo>
                    <a:pt x="7335025" y="981456"/>
                  </a:lnTo>
                  <a:lnTo>
                    <a:pt x="7309117" y="950976"/>
                  </a:lnTo>
                  <a:lnTo>
                    <a:pt x="7263397" y="915924"/>
                  </a:lnTo>
                  <a:lnTo>
                    <a:pt x="7241146" y="906780"/>
                  </a:lnTo>
                  <a:lnTo>
                    <a:pt x="7225297" y="900684"/>
                  </a:lnTo>
                  <a:lnTo>
                    <a:pt x="7207009" y="896112"/>
                  </a:lnTo>
                  <a:lnTo>
                    <a:pt x="7185673" y="893064"/>
                  </a:lnTo>
                  <a:lnTo>
                    <a:pt x="7165861" y="891540"/>
                  </a:lnTo>
                  <a:lnTo>
                    <a:pt x="202692" y="891540"/>
                  </a:lnTo>
                  <a:lnTo>
                    <a:pt x="161544" y="896112"/>
                  </a:lnTo>
                  <a:lnTo>
                    <a:pt x="123444" y="908304"/>
                  </a:lnTo>
                  <a:lnTo>
                    <a:pt x="89916" y="926592"/>
                  </a:lnTo>
                  <a:lnTo>
                    <a:pt x="45720" y="966216"/>
                  </a:lnTo>
                  <a:lnTo>
                    <a:pt x="15240" y="1016508"/>
                  </a:lnTo>
                  <a:lnTo>
                    <a:pt x="3048" y="1056132"/>
                  </a:lnTo>
                  <a:lnTo>
                    <a:pt x="0" y="1075944"/>
                  </a:lnTo>
                  <a:lnTo>
                    <a:pt x="0" y="1906524"/>
                  </a:lnTo>
                  <a:lnTo>
                    <a:pt x="9144" y="1946148"/>
                  </a:lnTo>
                  <a:lnTo>
                    <a:pt x="24384" y="1982724"/>
                  </a:lnTo>
                  <a:lnTo>
                    <a:pt x="45720" y="2016252"/>
                  </a:lnTo>
                  <a:lnTo>
                    <a:pt x="74676" y="2043684"/>
                  </a:lnTo>
                  <a:lnTo>
                    <a:pt x="106680" y="2065020"/>
                  </a:lnTo>
                  <a:lnTo>
                    <a:pt x="143256" y="2080260"/>
                  </a:lnTo>
                  <a:lnTo>
                    <a:pt x="182880" y="2089404"/>
                  </a:lnTo>
                  <a:lnTo>
                    <a:pt x="7165861" y="2089404"/>
                  </a:lnTo>
                  <a:lnTo>
                    <a:pt x="7187197" y="2087880"/>
                  </a:lnTo>
                  <a:lnTo>
                    <a:pt x="7207009" y="2084832"/>
                  </a:lnTo>
                  <a:lnTo>
                    <a:pt x="7226821" y="2080260"/>
                  </a:lnTo>
                  <a:lnTo>
                    <a:pt x="7240537" y="2075688"/>
                  </a:lnTo>
                  <a:lnTo>
                    <a:pt x="7245109" y="2074164"/>
                  </a:lnTo>
                  <a:lnTo>
                    <a:pt x="7280161" y="2054352"/>
                  </a:lnTo>
                  <a:lnTo>
                    <a:pt x="7310641" y="2029968"/>
                  </a:lnTo>
                  <a:lnTo>
                    <a:pt x="7335025" y="1999488"/>
                  </a:lnTo>
                  <a:lnTo>
                    <a:pt x="7360933" y="1946148"/>
                  </a:lnTo>
                  <a:lnTo>
                    <a:pt x="7368553" y="1906524"/>
                  </a:lnTo>
                  <a:lnTo>
                    <a:pt x="7370077" y="1885188"/>
                  </a:lnTo>
                  <a:lnTo>
                    <a:pt x="7370077" y="1095756"/>
                  </a:lnTo>
                  <a:close/>
                </a:path>
              </a:pathLst>
            </a:custGeom>
            <a:solidFill>
              <a:srgbClr val="983265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5" name="object 5"/>
            <p:cNvSpPr/>
            <p:nvPr/>
          </p:nvSpPr>
          <p:spPr>
            <a:xfrm>
              <a:off x="858005" y="231642"/>
              <a:ext cx="6577965" cy="850900"/>
            </a:xfrm>
            <a:custGeom>
              <a:avLst/>
              <a:gdLst/>
              <a:ahLst/>
              <a:cxnLst/>
              <a:rect l="l" t="t" r="r" b="b"/>
              <a:pathLst>
                <a:path w="6577965" h="850900">
                  <a:moveTo>
                    <a:pt x="6432810" y="0"/>
                  </a:moveTo>
                  <a:lnTo>
                    <a:pt x="143256" y="0"/>
                  </a:lnTo>
                  <a:lnTo>
                    <a:pt x="128016" y="1524"/>
                  </a:lnTo>
                  <a:lnTo>
                    <a:pt x="86868" y="12192"/>
                  </a:lnTo>
                  <a:lnTo>
                    <a:pt x="51816" y="33528"/>
                  </a:lnTo>
                  <a:lnTo>
                    <a:pt x="42672" y="42672"/>
                  </a:lnTo>
                  <a:lnTo>
                    <a:pt x="32004" y="51816"/>
                  </a:lnTo>
                  <a:lnTo>
                    <a:pt x="24384" y="64008"/>
                  </a:lnTo>
                  <a:lnTo>
                    <a:pt x="16764" y="74676"/>
                  </a:lnTo>
                  <a:lnTo>
                    <a:pt x="10668" y="88392"/>
                  </a:lnTo>
                  <a:lnTo>
                    <a:pt x="6096" y="100584"/>
                  </a:lnTo>
                  <a:lnTo>
                    <a:pt x="3048" y="114300"/>
                  </a:lnTo>
                  <a:lnTo>
                    <a:pt x="1524" y="129540"/>
                  </a:lnTo>
                  <a:lnTo>
                    <a:pt x="0" y="143256"/>
                  </a:lnTo>
                  <a:lnTo>
                    <a:pt x="0" y="707136"/>
                  </a:lnTo>
                  <a:lnTo>
                    <a:pt x="1524" y="722376"/>
                  </a:lnTo>
                  <a:lnTo>
                    <a:pt x="10668" y="763524"/>
                  </a:lnTo>
                  <a:lnTo>
                    <a:pt x="33528" y="798576"/>
                  </a:lnTo>
                  <a:lnTo>
                    <a:pt x="42672" y="807720"/>
                  </a:lnTo>
                  <a:lnTo>
                    <a:pt x="51816" y="818388"/>
                  </a:lnTo>
                  <a:lnTo>
                    <a:pt x="64008" y="826008"/>
                  </a:lnTo>
                  <a:lnTo>
                    <a:pt x="74676" y="833628"/>
                  </a:lnTo>
                  <a:lnTo>
                    <a:pt x="88392" y="839724"/>
                  </a:lnTo>
                  <a:lnTo>
                    <a:pt x="100584" y="844296"/>
                  </a:lnTo>
                  <a:lnTo>
                    <a:pt x="114300" y="847344"/>
                  </a:lnTo>
                  <a:lnTo>
                    <a:pt x="129540" y="848868"/>
                  </a:lnTo>
                  <a:lnTo>
                    <a:pt x="143256" y="850392"/>
                  </a:lnTo>
                  <a:lnTo>
                    <a:pt x="6434334" y="850392"/>
                  </a:lnTo>
                  <a:lnTo>
                    <a:pt x="6461766" y="847344"/>
                  </a:lnTo>
                  <a:lnTo>
                    <a:pt x="6469386" y="845820"/>
                  </a:lnTo>
                  <a:lnTo>
                    <a:pt x="143256" y="845820"/>
                  </a:lnTo>
                  <a:lnTo>
                    <a:pt x="115824" y="842772"/>
                  </a:lnTo>
                  <a:lnTo>
                    <a:pt x="77724" y="829056"/>
                  </a:lnTo>
                  <a:lnTo>
                    <a:pt x="36576" y="795528"/>
                  </a:lnTo>
                  <a:lnTo>
                    <a:pt x="15240" y="760476"/>
                  </a:lnTo>
                  <a:lnTo>
                    <a:pt x="4572" y="707136"/>
                  </a:lnTo>
                  <a:lnTo>
                    <a:pt x="4572" y="143256"/>
                  </a:lnTo>
                  <a:lnTo>
                    <a:pt x="10668" y="102108"/>
                  </a:lnTo>
                  <a:lnTo>
                    <a:pt x="28956" y="65532"/>
                  </a:lnTo>
                  <a:lnTo>
                    <a:pt x="54864" y="36576"/>
                  </a:lnTo>
                  <a:lnTo>
                    <a:pt x="89916" y="15240"/>
                  </a:lnTo>
                  <a:lnTo>
                    <a:pt x="143256" y="4572"/>
                  </a:lnTo>
                  <a:lnTo>
                    <a:pt x="6468624" y="4572"/>
                  </a:lnTo>
                  <a:lnTo>
                    <a:pt x="6461766" y="3048"/>
                  </a:lnTo>
                  <a:lnTo>
                    <a:pt x="6448050" y="1524"/>
                  </a:lnTo>
                  <a:lnTo>
                    <a:pt x="6432810" y="0"/>
                  </a:lnTo>
                  <a:close/>
                </a:path>
                <a:path w="6577965" h="850900">
                  <a:moveTo>
                    <a:pt x="6468624" y="4572"/>
                  </a:moveTo>
                  <a:lnTo>
                    <a:pt x="6432810" y="4572"/>
                  </a:lnTo>
                  <a:lnTo>
                    <a:pt x="6448050" y="6096"/>
                  </a:lnTo>
                  <a:lnTo>
                    <a:pt x="6461766" y="7620"/>
                  </a:lnTo>
                  <a:lnTo>
                    <a:pt x="6499866" y="21336"/>
                  </a:lnTo>
                  <a:lnTo>
                    <a:pt x="6531870" y="45720"/>
                  </a:lnTo>
                  <a:lnTo>
                    <a:pt x="6560826" y="89916"/>
                  </a:lnTo>
                  <a:lnTo>
                    <a:pt x="6571494" y="129540"/>
                  </a:lnTo>
                  <a:lnTo>
                    <a:pt x="6571494" y="720852"/>
                  </a:lnTo>
                  <a:lnTo>
                    <a:pt x="6560826" y="760476"/>
                  </a:lnTo>
                  <a:lnTo>
                    <a:pt x="6541014" y="795528"/>
                  </a:lnTo>
                  <a:lnTo>
                    <a:pt x="6499866" y="829056"/>
                  </a:lnTo>
                  <a:lnTo>
                    <a:pt x="6461766" y="842772"/>
                  </a:lnTo>
                  <a:lnTo>
                    <a:pt x="6432810" y="845820"/>
                  </a:lnTo>
                  <a:lnTo>
                    <a:pt x="6469386" y="845820"/>
                  </a:lnTo>
                  <a:lnTo>
                    <a:pt x="6513582" y="826008"/>
                  </a:lnTo>
                  <a:lnTo>
                    <a:pt x="6544062" y="798576"/>
                  </a:lnTo>
                  <a:lnTo>
                    <a:pt x="6551682" y="786384"/>
                  </a:lnTo>
                  <a:lnTo>
                    <a:pt x="6559302" y="775716"/>
                  </a:lnTo>
                  <a:lnTo>
                    <a:pt x="6565398" y="762000"/>
                  </a:lnTo>
                  <a:lnTo>
                    <a:pt x="6569970" y="749808"/>
                  </a:lnTo>
                  <a:lnTo>
                    <a:pt x="6574542" y="736092"/>
                  </a:lnTo>
                  <a:lnTo>
                    <a:pt x="6576066" y="720852"/>
                  </a:lnTo>
                  <a:lnTo>
                    <a:pt x="6577590" y="707136"/>
                  </a:lnTo>
                  <a:lnTo>
                    <a:pt x="6577590" y="143256"/>
                  </a:lnTo>
                  <a:lnTo>
                    <a:pt x="6576066" y="129540"/>
                  </a:lnTo>
                  <a:lnTo>
                    <a:pt x="6574542" y="114300"/>
                  </a:lnTo>
                  <a:lnTo>
                    <a:pt x="6569970" y="100584"/>
                  </a:lnTo>
                  <a:lnTo>
                    <a:pt x="6565398" y="88392"/>
                  </a:lnTo>
                  <a:lnTo>
                    <a:pt x="6559302" y="74676"/>
                  </a:lnTo>
                  <a:lnTo>
                    <a:pt x="6551682" y="64008"/>
                  </a:lnTo>
                  <a:lnTo>
                    <a:pt x="6544062" y="51816"/>
                  </a:lnTo>
                  <a:lnTo>
                    <a:pt x="6513582" y="24384"/>
                  </a:lnTo>
                  <a:lnTo>
                    <a:pt x="6475482" y="6096"/>
                  </a:lnTo>
                  <a:lnTo>
                    <a:pt x="6468624" y="4572"/>
                  </a:lnTo>
                  <a:close/>
                </a:path>
              </a:pathLst>
            </a:custGeom>
            <a:solidFill>
              <a:srgbClr val="CC3298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91653" y="40019854"/>
            <a:ext cx="29428906" cy="2335626"/>
            <a:chOff x="89910" y="10003528"/>
            <a:chExt cx="7360920" cy="584200"/>
          </a:xfrm>
        </p:grpSpPr>
        <p:sp>
          <p:nvSpPr>
            <p:cNvPr id="7" name="object 7"/>
            <p:cNvSpPr/>
            <p:nvPr/>
          </p:nvSpPr>
          <p:spPr>
            <a:xfrm>
              <a:off x="91434" y="10006576"/>
              <a:ext cx="7356475" cy="579120"/>
            </a:xfrm>
            <a:custGeom>
              <a:avLst/>
              <a:gdLst/>
              <a:ahLst/>
              <a:cxnLst/>
              <a:rect l="l" t="t" r="r" b="b"/>
              <a:pathLst>
                <a:path w="7356475" h="579120">
                  <a:moveTo>
                    <a:pt x="7260341" y="0"/>
                  </a:moveTo>
                  <a:lnTo>
                    <a:pt x="97535" y="0"/>
                  </a:lnTo>
                  <a:lnTo>
                    <a:pt x="59793" y="7500"/>
                  </a:lnTo>
                  <a:lnTo>
                    <a:pt x="28765" y="28003"/>
                  </a:lnTo>
                  <a:lnTo>
                    <a:pt x="7739" y="58507"/>
                  </a:lnTo>
                  <a:lnTo>
                    <a:pt x="0" y="96011"/>
                  </a:lnTo>
                  <a:lnTo>
                    <a:pt x="0" y="481583"/>
                  </a:lnTo>
                  <a:lnTo>
                    <a:pt x="7739" y="519326"/>
                  </a:lnTo>
                  <a:lnTo>
                    <a:pt x="28765" y="550354"/>
                  </a:lnTo>
                  <a:lnTo>
                    <a:pt x="59793" y="571381"/>
                  </a:lnTo>
                  <a:lnTo>
                    <a:pt x="97535" y="579120"/>
                  </a:lnTo>
                  <a:lnTo>
                    <a:pt x="7260341" y="579120"/>
                  </a:lnTo>
                  <a:lnTo>
                    <a:pt x="7297846" y="571381"/>
                  </a:lnTo>
                  <a:lnTo>
                    <a:pt x="7328350" y="550354"/>
                  </a:lnTo>
                  <a:lnTo>
                    <a:pt x="7348852" y="519326"/>
                  </a:lnTo>
                  <a:lnTo>
                    <a:pt x="7356353" y="481583"/>
                  </a:lnTo>
                  <a:lnTo>
                    <a:pt x="7356353" y="96011"/>
                  </a:lnTo>
                  <a:lnTo>
                    <a:pt x="7348852" y="58507"/>
                  </a:lnTo>
                  <a:lnTo>
                    <a:pt x="7328350" y="28003"/>
                  </a:lnTo>
                  <a:lnTo>
                    <a:pt x="7297846" y="7500"/>
                  </a:lnTo>
                  <a:lnTo>
                    <a:pt x="7260341" y="0"/>
                  </a:lnTo>
                  <a:close/>
                </a:path>
              </a:pathLst>
            </a:custGeom>
            <a:solidFill>
              <a:srgbClr val="983265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8" name="object 8"/>
            <p:cNvSpPr/>
            <p:nvPr/>
          </p:nvSpPr>
          <p:spPr>
            <a:xfrm>
              <a:off x="89910" y="10003528"/>
              <a:ext cx="7360920" cy="584200"/>
            </a:xfrm>
            <a:custGeom>
              <a:avLst/>
              <a:gdLst/>
              <a:ahLst/>
              <a:cxnLst/>
              <a:rect l="l" t="t" r="r" b="b"/>
              <a:pathLst>
                <a:path w="7360920" h="584200">
                  <a:moveTo>
                    <a:pt x="7272534" y="0"/>
                  </a:moveTo>
                  <a:lnTo>
                    <a:pt x="88391" y="0"/>
                  </a:lnTo>
                  <a:lnTo>
                    <a:pt x="77723" y="3048"/>
                  </a:lnTo>
                  <a:lnTo>
                    <a:pt x="68579" y="4572"/>
                  </a:lnTo>
                  <a:lnTo>
                    <a:pt x="59436" y="7620"/>
                  </a:lnTo>
                  <a:lnTo>
                    <a:pt x="51816" y="12192"/>
                  </a:lnTo>
                  <a:lnTo>
                    <a:pt x="42672" y="16764"/>
                  </a:lnTo>
                  <a:lnTo>
                    <a:pt x="35052" y="22860"/>
                  </a:lnTo>
                  <a:lnTo>
                    <a:pt x="21336" y="36576"/>
                  </a:lnTo>
                  <a:lnTo>
                    <a:pt x="16764" y="44196"/>
                  </a:lnTo>
                  <a:lnTo>
                    <a:pt x="10668" y="51816"/>
                  </a:lnTo>
                  <a:lnTo>
                    <a:pt x="1524" y="79248"/>
                  </a:lnTo>
                  <a:lnTo>
                    <a:pt x="0" y="89916"/>
                  </a:lnTo>
                  <a:lnTo>
                    <a:pt x="0" y="495300"/>
                  </a:lnTo>
                  <a:lnTo>
                    <a:pt x="1524" y="504444"/>
                  </a:lnTo>
                  <a:lnTo>
                    <a:pt x="4572" y="515112"/>
                  </a:lnTo>
                  <a:lnTo>
                    <a:pt x="7620" y="524256"/>
                  </a:lnTo>
                  <a:lnTo>
                    <a:pt x="12192" y="531876"/>
                  </a:lnTo>
                  <a:lnTo>
                    <a:pt x="16764" y="541020"/>
                  </a:lnTo>
                  <a:lnTo>
                    <a:pt x="22860" y="548640"/>
                  </a:lnTo>
                  <a:lnTo>
                    <a:pt x="35052" y="560832"/>
                  </a:lnTo>
                  <a:lnTo>
                    <a:pt x="42672" y="566928"/>
                  </a:lnTo>
                  <a:lnTo>
                    <a:pt x="51816" y="571500"/>
                  </a:lnTo>
                  <a:lnTo>
                    <a:pt x="59436" y="576072"/>
                  </a:lnTo>
                  <a:lnTo>
                    <a:pt x="68579" y="579120"/>
                  </a:lnTo>
                  <a:lnTo>
                    <a:pt x="79247" y="582168"/>
                  </a:lnTo>
                  <a:lnTo>
                    <a:pt x="88391" y="583692"/>
                  </a:lnTo>
                  <a:lnTo>
                    <a:pt x="7272534" y="583692"/>
                  </a:lnTo>
                  <a:lnTo>
                    <a:pt x="7281678" y="582168"/>
                  </a:lnTo>
                  <a:lnTo>
                    <a:pt x="7290822" y="579120"/>
                  </a:lnTo>
                  <a:lnTo>
                    <a:pt x="88391" y="579120"/>
                  </a:lnTo>
                  <a:lnTo>
                    <a:pt x="79247" y="577596"/>
                  </a:lnTo>
                  <a:lnTo>
                    <a:pt x="38100" y="557784"/>
                  </a:lnTo>
                  <a:lnTo>
                    <a:pt x="25908" y="544068"/>
                  </a:lnTo>
                  <a:lnTo>
                    <a:pt x="19812" y="537972"/>
                  </a:lnTo>
                  <a:lnTo>
                    <a:pt x="15240" y="530352"/>
                  </a:lnTo>
                  <a:lnTo>
                    <a:pt x="12192" y="521208"/>
                  </a:lnTo>
                  <a:lnTo>
                    <a:pt x="9144" y="513588"/>
                  </a:lnTo>
                  <a:lnTo>
                    <a:pt x="6096" y="504444"/>
                  </a:lnTo>
                  <a:lnTo>
                    <a:pt x="4572" y="493776"/>
                  </a:lnTo>
                  <a:lnTo>
                    <a:pt x="4572" y="89916"/>
                  </a:lnTo>
                  <a:lnTo>
                    <a:pt x="19812" y="45720"/>
                  </a:lnTo>
                  <a:lnTo>
                    <a:pt x="25908" y="39624"/>
                  </a:lnTo>
                  <a:lnTo>
                    <a:pt x="32004" y="32004"/>
                  </a:lnTo>
                  <a:lnTo>
                    <a:pt x="70103" y="9144"/>
                  </a:lnTo>
                  <a:lnTo>
                    <a:pt x="99059" y="4572"/>
                  </a:lnTo>
                  <a:lnTo>
                    <a:pt x="7290822" y="4572"/>
                  </a:lnTo>
                  <a:lnTo>
                    <a:pt x="7281678" y="1524"/>
                  </a:lnTo>
                  <a:lnTo>
                    <a:pt x="7272534" y="0"/>
                  </a:lnTo>
                  <a:close/>
                </a:path>
                <a:path w="7360920" h="584200">
                  <a:moveTo>
                    <a:pt x="7290822" y="4572"/>
                  </a:moveTo>
                  <a:lnTo>
                    <a:pt x="7261866" y="4572"/>
                  </a:lnTo>
                  <a:lnTo>
                    <a:pt x="7289298" y="9144"/>
                  </a:lnTo>
                  <a:lnTo>
                    <a:pt x="7298442" y="12192"/>
                  </a:lnTo>
                  <a:lnTo>
                    <a:pt x="7306062" y="16764"/>
                  </a:lnTo>
                  <a:lnTo>
                    <a:pt x="7315206" y="21336"/>
                  </a:lnTo>
                  <a:lnTo>
                    <a:pt x="7321302" y="25908"/>
                  </a:lnTo>
                  <a:lnTo>
                    <a:pt x="7348734" y="62484"/>
                  </a:lnTo>
                  <a:lnTo>
                    <a:pt x="7356354" y="99060"/>
                  </a:lnTo>
                  <a:lnTo>
                    <a:pt x="7356354" y="484632"/>
                  </a:lnTo>
                  <a:lnTo>
                    <a:pt x="7344162" y="530352"/>
                  </a:lnTo>
                  <a:lnTo>
                    <a:pt x="7313682" y="562356"/>
                  </a:lnTo>
                  <a:lnTo>
                    <a:pt x="7306062" y="568452"/>
                  </a:lnTo>
                  <a:lnTo>
                    <a:pt x="7298442" y="571500"/>
                  </a:lnTo>
                  <a:lnTo>
                    <a:pt x="7280154" y="577596"/>
                  </a:lnTo>
                  <a:lnTo>
                    <a:pt x="7271010" y="579120"/>
                  </a:lnTo>
                  <a:lnTo>
                    <a:pt x="7290822" y="579120"/>
                  </a:lnTo>
                  <a:lnTo>
                    <a:pt x="7331970" y="554736"/>
                  </a:lnTo>
                  <a:lnTo>
                    <a:pt x="7353306" y="522732"/>
                  </a:lnTo>
                  <a:lnTo>
                    <a:pt x="7360926" y="495300"/>
                  </a:lnTo>
                  <a:lnTo>
                    <a:pt x="7360926" y="88392"/>
                  </a:lnTo>
                  <a:lnTo>
                    <a:pt x="7357878" y="79248"/>
                  </a:lnTo>
                  <a:lnTo>
                    <a:pt x="7356354" y="70104"/>
                  </a:lnTo>
                  <a:lnTo>
                    <a:pt x="7331970" y="28956"/>
                  </a:lnTo>
                  <a:lnTo>
                    <a:pt x="7299966" y="7620"/>
                  </a:lnTo>
                  <a:lnTo>
                    <a:pt x="7290822" y="4572"/>
                  </a:lnTo>
                  <a:close/>
                </a:path>
              </a:pathLst>
            </a:custGeom>
            <a:solidFill>
              <a:srgbClr val="CC3298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33775" y="704357"/>
            <a:ext cx="24930286" cy="1802421"/>
          </a:xfrm>
          <a:prstGeom prst="rect">
            <a:avLst/>
          </a:prstGeom>
        </p:spPr>
        <p:txBody>
          <a:bodyPr vert="horz" wrap="square" lIns="0" tIns="370653" rIns="0" bIns="0" rtlCol="0">
            <a:spAutoFit/>
          </a:bodyPr>
          <a:lstStyle/>
          <a:p>
            <a:pPr marL="388620">
              <a:spcBef>
                <a:spcPts val="2920"/>
              </a:spcBef>
            </a:pPr>
            <a:r>
              <a:rPr sz="54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Autophagy</a:t>
            </a:r>
            <a:r>
              <a:rPr sz="5400" b="1" spc="20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4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gene</a:t>
            </a:r>
            <a:r>
              <a:rPr sz="5400" b="1" spc="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4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expression</a:t>
            </a:r>
            <a:r>
              <a:rPr sz="5400" b="1" spc="26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4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accurately</a:t>
            </a:r>
            <a:r>
              <a:rPr sz="5400" b="1" spc="18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4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predicts</a:t>
            </a:r>
            <a:r>
              <a:rPr sz="5400" b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4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anti-cancer</a:t>
            </a:r>
            <a:r>
              <a:rPr sz="5400" b="1" spc="26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4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drug</a:t>
            </a:r>
            <a:r>
              <a:rPr sz="5400" b="1" spc="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4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response</a:t>
            </a:r>
            <a:endParaRPr sz="5400">
              <a:latin typeface="Arial" panose="020B0604020202020204"/>
              <a:cs typeface="Arial" panose="020B0604020202020204"/>
            </a:endParaRPr>
          </a:p>
          <a:p>
            <a:pPr marL="152400">
              <a:spcBef>
                <a:spcPts val="1320"/>
              </a:spcBef>
            </a:pPr>
            <a:r>
              <a:rPr sz="2800" b="1" spc="-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Tony</a:t>
            </a:r>
            <a:r>
              <a:rPr sz="2800" b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Kaoma</a:t>
            </a:r>
            <a:r>
              <a:rPr sz="2700" b="1" spc="-28" baseline="2500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800" b="1" spc="11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Etienne</a:t>
            </a:r>
            <a:r>
              <a:rPr sz="2800" b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Moussay</a:t>
            </a:r>
            <a:r>
              <a:rPr sz="2700" b="1" spc="-59" baseline="2500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800" b="1" spc="26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Léon-Charles</a:t>
            </a:r>
            <a:r>
              <a:rPr sz="2800" b="1" spc="2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Tranchevent</a:t>
            </a:r>
            <a:r>
              <a:rPr sz="2700" b="1" spc="-59" baseline="2500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800" b="1" spc="28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Petr</a:t>
            </a:r>
            <a:r>
              <a:rPr sz="2800" b="1" spc="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Nazarov</a:t>
            </a:r>
            <a:r>
              <a:rPr sz="2700" b="1" spc="-28" baseline="2500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800" b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Jean-Emmanuel</a:t>
            </a:r>
            <a:r>
              <a:rPr sz="2800" b="1" spc="26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Sarry</a:t>
            </a:r>
            <a:r>
              <a:rPr sz="2700" b="1" spc="-28" baseline="2500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800" b="1" spc="11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Gunnar</a:t>
            </a:r>
            <a:r>
              <a:rPr sz="2800" b="1" spc="20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Dittmar</a:t>
            </a:r>
            <a:r>
              <a:rPr sz="2700" b="1" spc="-28" baseline="2500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800" b="1" spc="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Bassam</a:t>
            </a:r>
            <a:r>
              <a:rPr sz="2800" b="1" spc="20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Janji</a:t>
            </a:r>
            <a:r>
              <a:rPr sz="2700" b="1" spc="-28" baseline="2500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700" b="1" spc="599" baseline="2500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2800" b="1" spc="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Francisco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86107" y="2462976"/>
            <a:ext cx="2231540" cy="38080"/>
          </a:xfrm>
          <a:custGeom>
            <a:avLst/>
            <a:gdLst/>
            <a:ahLst/>
            <a:cxnLst/>
            <a:rect l="l" t="t" r="r" b="b"/>
            <a:pathLst>
              <a:path w="558164" h="9525">
                <a:moveTo>
                  <a:pt x="557783" y="0"/>
                </a:moveTo>
                <a:lnTo>
                  <a:pt x="0" y="0"/>
                </a:lnTo>
                <a:lnTo>
                  <a:pt x="0" y="9143"/>
                </a:lnTo>
                <a:lnTo>
                  <a:pt x="557783" y="9143"/>
                </a:lnTo>
                <a:lnTo>
                  <a:pt x="557783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11" name="object 11"/>
          <p:cNvSpPr txBox="1"/>
          <p:nvPr/>
        </p:nvSpPr>
        <p:spPr>
          <a:xfrm>
            <a:off x="4333780" y="2206586"/>
            <a:ext cx="13767505" cy="2031437"/>
          </a:xfrm>
          <a:prstGeom prst="rect">
            <a:avLst/>
          </a:prstGeom>
        </p:spPr>
        <p:txBody>
          <a:bodyPr vert="horz" wrap="square" lIns="0" tIns="284337" rIns="0" bIns="0" rtlCol="0">
            <a:spAutoFit/>
          </a:bodyPr>
          <a:lstStyle/>
          <a:p>
            <a:pPr marL="152400">
              <a:spcBef>
                <a:spcPts val="2240"/>
              </a:spcBef>
            </a:pP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Azuaje</a:t>
            </a:r>
            <a:r>
              <a:rPr sz="2700" b="1" spc="-59" baseline="2500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700" baseline="25000">
              <a:latin typeface="Arial" panose="020B0604020202020204"/>
              <a:cs typeface="Arial" panose="020B0604020202020204"/>
            </a:endParaRPr>
          </a:p>
          <a:p>
            <a:pPr marL="609600" indent="-457200">
              <a:spcBef>
                <a:spcPts val="1600"/>
              </a:spcBef>
              <a:buAutoNum type="arabicPeriod"/>
              <a:tabLst>
                <a:tab pos="608965" algn="l"/>
              </a:tabLst>
            </a:pP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Proteome</a:t>
            </a:r>
            <a:r>
              <a:rPr sz="2400" b="1" i="1" spc="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400" b="1" i="1" spc="-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Genome</a:t>
            </a: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Research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Unit,</a:t>
            </a: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Luxembourg</a:t>
            </a:r>
            <a:r>
              <a:rPr sz="2400" b="1" i="1" spc="-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Institute</a:t>
            </a:r>
            <a:r>
              <a:rPr sz="2400" b="1" i="1" spc="-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 Health,</a:t>
            </a: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spc="-20" dirty="0">
                <a:solidFill>
                  <a:srgbClr val="B3B3B3"/>
                </a:solidFill>
                <a:latin typeface="Arial" panose="020B0604020202020204"/>
                <a:cs typeface="Arial" panose="020B0604020202020204"/>
                <a:hlinkClick r:id="rId2"/>
              </a:rPr>
              <a:t>tony.kaoma@lih.lu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609600" indent="-457200">
              <a:buAutoNum type="arabicPeriod"/>
              <a:tabLst>
                <a:tab pos="608965" algn="l"/>
              </a:tabLst>
            </a:pP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Laboratory</a:t>
            </a:r>
            <a:r>
              <a:rPr sz="2400" b="1" i="1" spc="-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Experimental Cancer</a:t>
            </a:r>
            <a:r>
              <a:rPr sz="2400" b="1" i="1" spc="-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Research,</a:t>
            </a:r>
            <a:r>
              <a:rPr sz="2400" b="1" i="1" spc="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Luxembourg</a:t>
            </a:r>
            <a:r>
              <a:rPr sz="2400" b="1" i="1" spc="-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Institute</a:t>
            </a:r>
            <a:r>
              <a:rPr sz="2400" b="1" i="1" spc="-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Health.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609600" indent="-457200">
              <a:buAutoNum type="arabicPeriod"/>
              <a:tabLst>
                <a:tab pos="608965" algn="l"/>
              </a:tabLst>
            </a:pP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Inserm,</a:t>
            </a:r>
            <a:r>
              <a:rPr sz="2400" b="1" i="1" spc="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Cancer</a:t>
            </a:r>
            <a:r>
              <a:rPr sz="2400" b="1" i="1" spc="-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Research</a:t>
            </a:r>
            <a:r>
              <a:rPr sz="2400" b="1" i="1" spc="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Center</a:t>
            </a:r>
            <a:r>
              <a:rPr sz="2400" b="1" i="1" spc="-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400" b="1" i="1" spc="-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Toulouse,</a:t>
            </a:r>
            <a:r>
              <a:rPr sz="2400" b="1" i="1" spc="-13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U1037,</a:t>
            </a:r>
            <a:r>
              <a:rPr sz="24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France.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2577" y="9634360"/>
            <a:ext cx="14435194" cy="27857435"/>
          </a:xfrm>
          <a:custGeom>
            <a:avLst/>
            <a:gdLst/>
            <a:ahLst/>
            <a:cxnLst/>
            <a:rect l="l" t="t" r="r" b="b"/>
            <a:pathLst>
              <a:path w="3610610" h="6967855">
                <a:moveTo>
                  <a:pt x="3392430" y="0"/>
                </a:moveTo>
                <a:lnTo>
                  <a:pt x="216407" y="0"/>
                </a:lnTo>
                <a:lnTo>
                  <a:pt x="193547" y="1524"/>
                </a:lnTo>
                <a:lnTo>
                  <a:pt x="152399" y="10668"/>
                </a:lnTo>
                <a:lnTo>
                  <a:pt x="112775" y="27432"/>
                </a:lnTo>
                <a:lnTo>
                  <a:pt x="77723" y="50292"/>
                </a:lnTo>
                <a:lnTo>
                  <a:pt x="48767" y="80772"/>
                </a:lnTo>
                <a:lnTo>
                  <a:pt x="25908" y="114300"/>
                </a:lnTo>
                <a:lnTo>
                  <a:pt x="9144" y="153924"/>
                </a:lnTo>
                <a:lnTo>
                  <a:pt x="0" y="196596"/>
                </a:lnTo>
                <a:lnTo>
                  <a:pt x="0" y="6772653"/>
                </a:lnTo>
                <a:lnTo>
                  <a:pt x="9144" y="6815325"/>
                </a:lnTo>
                <a:lnTo>
                  <a:pt x="25908" y="6854949"/>
                </a:lnTo>
                <a:lnTo>
                  <a:pt x="48767" y="6888477"/>
                </a:lnTo>
                <a:lnTo>
                  <a:pt x="79247" y="6918957"/>
                </a:lnTo>
                <a:lnTo>
                  <a:pt x="112775" y="6941817"/>
                </a:lnTo>
                <a:lnTo>
                  <a:pt x="152399" y="6958581"/>
                </a:lnTo>
                <a:lnTo>
                  <a:pt x="195071" y="6967725"/>
                </a:lnTo>
                <a:lnTo>
                  <a:pt x="3393954" y="6967725"/>
                </a:lnTo>
                <a:lnTo>
                  <a:pt x="3415290" y="6966201"/>
                </a:lnTo>
                <a:lnTo>
                  <a:pt x="3436626" y="6963153"/>
                </a:lnTo>
                <a:lnTo>
                  <a:pt x="3457962" y="6958581"/>
                </a:lnTo>
                <a:lnTo>
                  <a:pt x="3469849" y="6954009"/>
                </a:lnTo>
                <a:lnTo>
                  <a:pt x="216407" y="6954009"/>
                </a:lnTo>
                <a:lnTo>
                  <a:pt x="195071" y="6952485"/>
                </a:lnTo>
                <a:lnTo>
                  <a:pt x="155447" y="6944865"/>
                </a:lnTo>
                <a:lnTo>
                  <a:pt x="118871" y="6929625"/>
                </a:lnTo>
                <a:lnTo>
                  <a:pt x="86867" y="6906765"/>
                </a:lnTo>
                <a:lnTo>
                  <a:pt x="59435" y="6879333"/>
                </a:lnTo>
                <a:lnTo>
                  <a:pt x="38100" y="6847329"/>
                </a:lnTo>
                <a:lnTo>
                  <a:pt x="22860" y="6810753"/>
                </a:lnTo>
                <a:lnTo>
                  <a:pt x="15240" y="6771129"/>
                </a:lnTo>
                <a:lnTo>
                  <a:pt x="13716" y="217932"/>
                </a:lnTo>
                <a:lnTo>
                  <a:pt x="15240" y="196596"/>
                </a:lnTo>
                <a:lnTo>
                  <a:pt x="22860" y="156972"/>
                </a:lnTo>
                <a:lnTo>
                  <a:pt x="38100" y="120396"/>
                </a:lnTo>
                <a:lnTo>
                  <a:pt x="59435" y="88392"/>
                </a:lnTo>
                <a:lnTo>
                  <a:pt x="88391" y="60960"/>
                </a:lnTo>
                <a:lnTo>
                  <a:pt x="120395" y="39624"/>
                </a:lnTo>
                <a:lnTo>
                  <a:pt x="156971" y="24384"/>
                </a:lnTo>
                <a:lnTo>
                  <a:pt x="196595" y="15240"/>
                </a:lnTo>
                <a:lnTo>
                  <a:pt x="3469239" y="15240"/>
                </a:lnTo>
                <a:lnTo>
                  <a:pt x="3456438" y="10668"/>
                </a:lnTo>
                <a:lnTo>
                  <a:pt x="3436626" y="4572"/>
                </a:lnTo>
                <a:lnTo>
                  <a:pt x="3415290" y="1524"/>
                </a:lnTo>
                <a:lnTo>
                  <a:pt x="3392430" y="0"/>
                </a:lnTo>
                <a:close/>
              </a:path>
              <a:path w="3610610" h="6967855">
                <a:moveTo>
                  <a:pt x="3469239" y="15240"/>
                </a:moveTo>
                <a:lnTo>
                  <a:pt x="3392430" y="15240"/>
                </a:lnTo>
                <a:lnTo>
                  <a:pt x="3413766" y="16764"/>
                </a:lnTo>
                <a:lnTo>
                  <a:pt x="3433578" y="19812"/>
                </a:lnTo>
                <a:lnTo>
                  <a:pt x="3471678" y="30480"/>
                </a:lnTo>
                <a:lnTo>
                  <a:pt x="3506730" y="50292"/>
                </a:lnTo>
                <a:lnTo>
                  <a:pt x="3537210" y="74676"/>
                </a:lnTo>
                <a:lnTo>
                  <a:pt x="3561594" y="105156"/>
                </a:lnTo>
                <a:lnTo>
                  <a:pt x="3579882" y="138684"/>
                </a:lnTo>
                <a:lnTo>
                  <a:pt x="3592074" y="176784"/>
                </a:lnTo>
                <a:lnTo>
                  <a:pt x="3596646" y="217932"/>
                </a:lnTo>
                <a:lnTo>
                  <a:pt x="3596646" y="6751320"/>
                </a:lnTo>
                <a:lnTo>
                  <a:pt x="3592074" y="6792465"/>
                </a:lnTo>
                <a:lnTo>
                  <a:pt x="3579882" y="6830565"/>
                </a:lnTo>
                <a:lnTo>
                  <a:pt x="3561594" y="6864093"/>
                </a:lnTo>
                <a:lnTo>
                  <a:pt x="3521970" y="6908289"/>
                </a:lnTo>
                <a:lnTo>
                  <a:pt x="3489966" y="6929625"/>
                </a:lnTo>
                <a:lnTo>
                  <a:pt x="3453390" y="6944865"/>
                </a:lnTo>
                <a:lnTo>
                  <a:pt x="3413766" y="6952485"/>
                </a:lnTo>
                <a:lnTo>
                  <a:pt x="3392430" y="6954009"/>
                </a:lnTo>
                <a:lnTo>
                  <a:pt x="3469849" y="6954009"/>
                </a:lnTo>
                <a:lnTo>
                  <a:pt x="3514350" y="6931149"/>
                </a:lnTo>
                <a:lnTo>
                  <a:pt x="3546354" y="6903717"/>
                </a:lnTo>
                <a:lnTo>
                  <a:pt x="3573786" y="6871713"/>
                </a:lnTo>
                <a:lnTo>
                  <a:pt x="3593598" y="6835137"/>
                </a:lnTo>
                <a:lnTo>
                  <a:pt x="3605790" y="6793989"/>
                </a:lnTo>
                <a:lnTo>
                  <a:pt x="3610362" y="6751320"/>
                </a:lnTo>
                <a:lnTo>
                  <a:pt x="3610362" y="217932"/>
                </a:lnTo>
                <a:lnTo>
                  <a:pt x="3605790" y="173736"/>
                </a:lnTo>
                <a:lnTo>
                  <a:pt x="3593598" y="132588"/>
                </a:lnTo>
                <a:lnTo>
                  <a:pt x="3572262" y="96012"/>
                </a:lnTo>
                <a:lnTo>
                  <a:pt x="3546354" y="64008"/>
                </a:lnTo>
                <a:lnTo>
                  <a:pt x="3514350" y="38100"/>
                </a:lnTo>
                <a:lnTo>
                  <a:pt x="3477774" y="18288"/>
                </a:lnTo>
                <a:lnTo>
                  <a:pt x="3469239" y="15240"/>
                </a:lnTo>
                <a:close/>
              </a:path>
            </a:pathLst>
          </a:custGeom>
          <a:solidFill>
            <a:srgbClr val="983265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13" name="object 13"/>
          <p:cNvSpPr txBox="1"/>
          <p:nvPr/>
        </p:nvSpPr>
        <p:spPr>
          <a:xfrm>
            <a:off x="986729" y="9955130"/>
            <a:ext cx="2548878" cy="1607516"/>
          </a:xfrm>
          <a:prstGeom prst="rect">
            <a:avLst/>
          </a:prstGeom>
        </p:spPr>
        <p:txBody>
          <a:bodyPr vert="horz" wrap="square" lIns="0" tIns="332573" rIns="0" bIns="0" rtlCol="0">
            <a:spAutoFit/>
          </a:bodyPr>
          <a:lstStyle/>
          <a:p>
            <a:pPr marL="304800">
              <a:spcBef>
                <a:spcPts val="2620"/>
              </a:spcBef>
            </a:pPr>
            <a:r>
              <a:rPr sz="3200" b="1" spc="40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3200" b="1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200" b="1" spc="-59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200" b="1" spc="-20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HOD</a:t>
            </a:r>
            <a:r>
              <a:rPr sz="3200" b="1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20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: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50800">
              <a:spcBef>
                <a:spcPts val="1960"/>
              </a:spcBef>
            </a:pPr>
            <a:r>
              <a:rPr sz="3200" b="1" spc="-20" dirty="0">
                <a:latin typeface="Arial" panose="020B0604020202020204"/>
                <a:cs typeface="Arial" panose="020B0604020202020204"/>
              </a:rPr>
              <a:t>1.</a:t>
            </a:r>
            <a:r>
              <a:rPr sz="3200" b="1" spc="359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Data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6120" y="37552580"/>
            <a:ext cx="28636824" cy="2017390"/>
          </a:xfrm>
          <a:prstGeom prst="rect">
            <a:avLst/>
          </a:prstGeom>
        </p:spPr>
        <p:txBody>
          <a:bodyPr vert="horz" wrap="square" lIns="0" tIns="294491" rIns="0" bIns="0" rtlCol="0">
            <a:spAutoFit/>
          </a:bodyPr>
          <a:lstStyle/>
          <a:p>
            <a:pPr marL="50800">
              <a:spcBef>
                <a:spcPts val="2320"/>
              </a:spcBef>
            </a:pPr>
            <a:r>
              <a:rPr sz="3200" b="1" spc="-20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CONCLUSION</a:t>
            </a:r>
            <a:r>
              <a:rPr sz="3200" b="1" spc="-119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: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50800" marR="20320">
              <a:spcBef>
                <a:spcPts val="1920"/>
              </a:spcBef>
            </a:pPr>
            <a:r>
              <a:rPr sz="3200" spc="-20" dirty="0">
                <a:latin typeface="Arial" panose="020B0604020202020204"/>
                <a:cs typeface="Arial" panose="020B0604020202020204"/>
              </a:rPr>
              <a:t>Our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results</a:t>
            </a:r>
            <a:r>
              <a:rPr sz="32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provide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evidence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potential</a:t>
            </a:r>
            <a:r>
              <a:rPr sz="32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predictive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capacity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of</a:t>
            </a:r>
            <a:r>
              <a:rPr sz="32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autophagy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gene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expression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data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and</a:t>
            </a:r>
            <a:r>
              <a:rPr sz="3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machine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learning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for</a:t>
            </a:r>
            <a:r>
              <a:rPr sz="3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accurately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predicting</a:t>
            </a:r>
            <a:r>
              <a:rPr sz="3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anti-cancer 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drug</a:t>
            </a:r>
            <a:r>
              <a:rPr sz="320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sensitivity.</a:t>
            </a:r>
            <a:r>
              <a:rPr sz="3200" spc="761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It</a:t>
            </a:r>
            <a:r>
              <a:rPr sz="3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motivates</a:t>
            </a:r>
            <a:r>
              <a:rPr sz="3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us </a:t>
            </a:r>
            <a:r>
              <a:rPr sz="3200" dirty="0">
                <a:latin typeface="Arial" panose="020B0604020202020204"/>
                <a:cs typeface="Arial" panose="020B0604020202020204"/>
              </a:rPr>
              <a:t>to</a:t>
            </a:r>
            <a:r>
              <a:rPr sz="3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continue investigating</a:t>
            </a:r>
            <a:r>
              <a:rPr sz="32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3200" dirty="0">
                <a:latin typeface="Arial" panose="020B0604020202020204"/>
                <a:cs typeface="Arial" panose="020B0604020202020204"/>
              </a:rPr>
              <a:t>such</a:t>
            </a:r>
            <a:r>
              <a:rPr sz="3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</a:t>
            </a:r>
            <a:r>
              <a:rPr sz="3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approach</a:t>
            </a:r>
            <a:r>
              <a:rPr sz="3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and</a:t>
            </a:r>
            <a:r>
              <a:rPr sz="3200" dirty="0">
                <a:latin typeface="Arial" panose="020B0604020202020204"/>
                <a:cs typeface="Arial" panose="020B0604020202020204"/>
              </a:rPr>
              <a:t> its</a:t>
            </a:r>
            <a:r>
              <a:rPr sz="3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-20" dirty="0">
                <a:latin typeface="Arial" panose="020B0604020202020204"/>
                <a:cs typeface="Arial" panose="020B0604020202020204"/>
              </a:rPr>
              <a:t>application.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3368" y="37753270"/>
            <a:ext cx="29502524" cy="2079218"/>
          </a:xfrm>
          <a:custGeom>
            <a:avLst/>
            <a:gdLst/>
            <a:ahLst/>
            <a:cxnLst/>
            <a:rect l="l" t="t" r="r" b="b"/>
            <a:pathLst>
              <a:path w="7379334" h="520065">
                <a:moveTo>
                  <a:pt x="7287774" y="0"/>
                </a:moveTo>
                <a:lnTo>
                  <a:pt x="89915" y="0"/>
                </a:lnTo>
                <a:lnTo>
                  <a:pt x="62484" y="4572"/>
                </a:lnTo>
                <a:lnTo>
                  <a:pt x="19812" y="33528"/>
                </a:lnTo>
                <a:lnTo>
                  <a:pt x="1524" y="74676"/>
                </a:lnTo>
                <a:lnTo>
                  <a:pt x="0" y="82296"/>
                </a:lnTo>
                <a:lnTo>
                  <a:pt x="0" y="438912"/>
                </a:lnTo>
                <a:lnTo>
                  <a:pt x="1524" y="448056"/>
                </a:lnTo>
                <a:lnTo>
                  <a:pt x="19812" y="487680"/>
                </a:lnTo>
                <a:lnTo>
                  <a:pt x="54864" y="513588"/>
                </a:lnTo>
                <a:lnTo>
                  <a:pt x="82295" y="519684"/>
                </a:lnTo>
                <a:lnTo>
                  <a:pt x="7298442" y="519684"/>
                </a:lnTo>
                <a:lnTo>
                  <a:pt x="7307586" y="518160"/>
                </a:lnTo>
                <a:lnTo>
                  <a:pt x="7315206" y="515112"/>
                </a:lnTo>
                <a:lnTo>
                  <a:pt x="7324350" y="512064"/>
                </a:lnTo>
                <a:lnTo>
                  <a:pt x="7331970" y="509016"/>
                </a:lnTo>
                <a:lnTo>
                  <a:pt x="7337050" y="505968"/>
                </a:lnTo>
                <a:lnTo>
                  <a:pt x="82295" y="505968"/>
                </a:lnTo>
                <a:lnTo>
                  <a:pt x="74675" y="504444"/>
                </a:lnTo>
                <a:lnTo>
                  <a:pt x="67056" y="501396"/>
                </a:lnTo>
                <a:lnTo>
                  <a:pt x="60960" y="499872"/>
                </a:lnTo>
                <a:lnTo>
                  <a:pt x="53340" y="496824"/>
                </a:lnTo>
                <a:lnTo>
                  <a:pt x="19812" y="458724"/>
                </a:lnTo>
                <a:lnTo>
                  <a:pt x="13716" y="435864"/>
                </a:lnTo>
                <a:lnTo>
                  <a:pt x="13716" y="83820"/>
                </a:lnTo>
                <a:lnTo>
                  <a:pt x="16764" y="68580"/>
                </a:lnTo>
                <a:lnTo>
                  <a:pt x="19812" y="62484"/>
                </a:lnTo>
                <a:lnTo>
                  <a:pt x="22860" y="54864"/>
                </a:lnTo>
                <a:lnTo>
                  <a:pt x="36576" y="36576"/>
                </a:lnTo>
                <a:lnTo>
                  <a:pt x="42672" y="32004"/>
                </a:lnTo>
                <a:lnTo>
                  <a:pt x="47244" y="27432"/>
                </a:lnTo>
                <a:lnTo>
                  <a:pt x="54864" y="24384"/>
                </a:lnTo>
                <a:lnTo>
                  <a:pt x="60960" y="21336"/>
                </a:lnTo>
                <a:lnTo>
                  <a:pt x="68579" y="18288"/>
                </a:lnTo>
                <a:lnTo>
                  <a:pt x="83819" y="15240"/>
                </a:lnTo>
                <a:lnTo>
                  <a:pt x="7337050" y="15240"/>
                </a:lnTo>
                <a:lnTo>
                  <a:pt x="7331970" y="12192"/>
                </a:lnTo>
                <a:lnTo>
                  <a:pt x="7322826" y="7620"/>
                </a:lnTo>
                <a:lnTo>
                  <a:pt x="7315206" y="4572"/>
                </a:lnTo>
                <a:lnTo>
                  <a:pt x="7287774" y="0"/>
                </a:lnTo>
                <a:close/>
              </a:path>
              <a:path w="7379334" h="520065">
                <a:moveTo>
                  <a:pt x="7337050" y="15240"/>
                </a:moveTo>
                <a:lnTo>
                  <a:pt x="7296918" y="15240"/>
                </a:lnTo>
                <a:lnTo>
                  <a:pt x="7312158" y="18288"/>
                </a:lnTo>
                <a:lnTo>
                  <a:pt x="7318254" y="21336"/>
                </a:lnTo>
                <a:lnTo>
                  <a:pt x="7356354" y="54864"/>
                </a:lnTo>
                <a:lnTo>
                  <a:pt x="7365498" y="83820"/>
                </a:lnTo>
                <a:lnTo>
                  <a:pt x="7365498" y="437388"/>
                </a:lnTo>
                <a:lnTo>
                  <a:pt x="7362450" y="452628"/>
                </a:lnTo>
                <a:lnTo>
                  <a:pt x="7359402" y="458724"/>
                </a:lnTo>
                <a:lnTo>
                  <a:pt x="7356354" y="466344"/>
                </a:lnTo>
                <a:lnTo>
                  <a:pt x="7324350" y="496824"/>
                </a:lnTo>
                <a:lnTo>
                  <a:pt x="7295394" y="505968"/>
                </a:lnTo>
                <a:lnTo>
                  <a:pt x="7337050" y="505968"/>
                </a:lnTo>
                <a:lnTo>
                  <a:pt x="7368546" y="472440"/>
                </a:lnTo>
                <a:lnTo>
                  <a:pt x="7379214" y="437388"/>
                </a:lnTo>
                <a:lnTo>
                  <a:pt x="7379214" y="82296"/>
                </a:lnTo>
                <a:lnTo>
                  <a:pt x="7363974" y="41148"/>
                </a:lnTo>
                <a:lnTo>
                  <a:pt x="7357878" y="33528"/>
                </a:lnTo>
                <a:lnTo>
                  <a:pt x="7353306" y="27432"/>
                </a:lnTo>
                <a:lnTo>
                  <a:pt x="7345686" y="21336"/>
                </a:lnTo>
                <a:lnTo>
                  <a:pt x="7339590" y="16764"/>
                </a:lnTo>
                <a:lnTo>
                  <a:pt x="7337050" y="15240"/>
                </a:lnTo>
                <a:close/>
              </a:path>
            </a:pathLst>
          </a:custGeom>
          <a:solidFill>
            <a:srgbClr val="983265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16" name="object 16"/>
          <p:cNvSpPr/>
          <p:nvPr/>
        </p:nvSpPr>
        <p:spPr>
          <a:xfrm>
            <a:off x="15179253" y="9634360"/>
            <a:ext cx="14696683" cy="27857435"/>
          </a:xfrm>
          <a:custGeom>
            <a:avLst/>
            <a:gdLst/>
            <a:ahLst/>
            <a:cxnLst/>
            <a:rect l="l" t="t" r="r" b="b"/>
            <a:pathLst>
              <a:path w="3676015" h="6967855">
                <a:moveTo>
                  <a:pt x="3454908" y="0"/>
                </a:moveTo>
                <a:lnTo>
                  <a:pt x="220980" y="0"/>
                </a:lnTo>
                <a:lnTo>
                  <a:pt x="198120" y="1524"/>
                </a:lnTo>
                <a:lnTo>
                  <a:pt x="155448" y="10668"/>
                </a:lnTo>
                <a:lnTo>
                  <a:pt x="115824" y="27432"/>
                </a:lnTo>
                <a:lnTo>
                  <a:pt x="80772" y="51816"/>
                </a:lnTo>
                <a:lnTo>
                  <a:pt x="50292" y="80772"/>
                </a:lnTo>
                <a:lnTo>
                  <a:pt x="27432" y="117348"/>
                </a:lnTo>
                <a:lnTo>
                  <a:pt x="10668" y="156972"/>
                </a:lnTo>
                <a:lnTo>
                  <a:pt x="1524" y="199644"/>
                </a:lnTo>
                <a:lnTo>
                  <a:pt x="0" y="6746748"/>
                </a:lnTo>
                <a:lnTo>
                  <a:pt x="1524" y="6769605"/>
                </a:lnTo>
                <a:lnTo>
                  <a:pt x="10668" y="6812277"/>
                </a:lnTo>
                <a:lnTo>
                  <a:pt x="27432" y="6851901"/>
                </a:lnTo>
                <a:lnTo>
                  <a:pt x="51816" y="6888477"/>
                </a:lnTo>
                <a:lnTo>
                  <a:pt x="80772" y="6917433"/>
                </a:lnTo>
                <a:lnTo>
                  <a:pt x="115824" y="6941817"/>
                </a:lnTo>
                <a:lnTo>
                  <a:pt x="155448" y="6958581"/>
                </a:lnTo>
                <a:lnTo>
                  <a:pt x="199644" y="6966201"/>
                </a:lnTo>
                <a:lnTo>
                  <a:pt x="220980" y="6967725"/>
                </a:lnTo>
                <a:lnTo>
                  <a:pt x="3454908" y="6967725"/>
                </a:lnTo>
                <a:lnTo>
                  <a:pt x="3477768" y="6966201"/>
                </a:lnTo>
                <a:lnTo>
                  <a:pt x="3500628" y="6963153"/>
                </a:lnTo>
                <a:lnTo>
                  <a:pt x="3521964" y="6958581"/>
                </a:lnTo>
                <a:lnTo>
                  <a:pt x="3533851" y="6954009"/>
                </a:lnTo>
                <a:lnTo>
                  <a:pt x="220980" y="6954009"/>
                </a:lnTo>
                <a:lnTo>
                  <a:pt x="199644" y="6952485"/>
                </a:lnTo>
                <a:lnTo>
                  <a:pt x="160020" y="6944865"/>
                </a:lnTo>
                <a:lnTo>
                  <a:pt x="121920" y="6928101"/>
                </a:lnTo>
                <a:lnTo>
                  <a:pt x="89916" y="6906765"/>
                </a:lnTo>
                <a:lnTo>
                  <a:pt x="60960" y="6877809"/>
                </a:lnTo>
                <a:lnTo>
                  <a:pt x="39624" y="6845805"/>
                </a:lnTo>
                <a:lnTo>
                  <a:pt x="18288" y="6787893"/>
                </a:lnTo>
                <a:lnTo>
                  <a:pt x="15240" y="6768081"/>
                </a:lnTo>
                <a:lnTo>
                  <a:pt x="15240" y="199644"/>
                </a:lnTo>
                <a:lnTo>
                  <a:pt x="24384" y="160020"/>
                </a:lnTo>
                <a:lnTo>
                  <a:pt x="39624" y="123444"/>
                </a:lnTo>
                <a:lnTo>
                  <a:pt x="62484" y="89916"/>
                </a:lnTo>
                <a:lnTo>
                  <a:pt x="89916" y="62484"/>
                </a:lnTo>
                <a:lnTo>
                  <a:pt x="123444" y="39624"/>
                </a:lnTo>
                <a:lnTo>
                  <a:pt x="160020" y="24384"/>
                </a:lnTo>
                <a:lnTo>
                  <a:pt x="201168" y="16764"/>
                </a:lnTo>
                <a:lnTo>
                  <a:pt x="222504" y="15240"/>
                </a:lnTo>
                <a:lnTo>
                  <a:pt x="3532327" y="15240"/>
                </a:lnTo>
                <a:lnTo>
                  <a:pt x="3520440" y="10668"/>
                </a:lnTo>
                <a:lnTo>
                  <a:pt x="3499104" y="4572"/>
                </a:lnTo>
                <a:lnTo>
                  <a:pt x="3477768" y="1524"/>
                </a:lnTo>
                <a:lnTo>
                  <a:pt x="3454908" y="0"/>
                </a:lnTo>
                <a:close/>
              </a:path>
              <a:path w="3676015" h="6967855">
                <a:moveTo>
                  <a:pt x="3532327" y="15240"/>
                </a:moveTo>
                <a:lnTo>
                  <a:pt x="3454908" y="15240"/>
                </a:lnTo>
                <a:lnTo>
                  <a:pt x="3476244" y="16764"/>
                </a:lnTo>
                <a:lnTo>
                  <a:pt x="3497580" y="19812"/>
                </a:lnTo>
                <a:lnTo>
                  <a:pt x="3553968" y="39624"/>
                </a:lnTo>
                <a:lnTo>
                  <a:pt x="3587496" y="62484"/>
                </a:lnTo>
                <a:lnTo>
                  <a:pt x="3614928" y="89916"/>
                </a:lnTo>
                <a:lnTo>
                  <a:pt x="3637788" y="123444"/>
                </a:lnTo>
                <a:lnTo>
                  <a:pt x="3653028" y="160020"/>
                </a:lnTo>
                <a:lnTo>
                  <a:pt x="3660648" y="201168"/>
                </a:lnTo>
                <a:lnTo>
                  <a:pt x="3662172" y="6746748"/>
                </a:lnTo>
                <a:lnTo>
                  <a:pt x="3660648" y="6768081"/>
                </a:lnTo>
                <a:lnTo>
                  <a:pt x="3653028" y="6809229"/>
                </a:lnTo>
                <a:lnTo>
                  <a:pt x="3636264" y="6845805"/>
                </a:lnTo>
                <a:lnTo>
                  <a:pt x="3614928" y="6879333"/>
                </a:lnTo>
                <a:lnTo>
                  <a:pt x="3585972" y="6906765"/>
                </a:lnTo>
                <a:lnTo>
                  <a:pt x="3553968" y="6929625"/>
                </a:lnTo>
                <a:lnTo>
                  <a:pt x="3515868" y="6944865"/>
                </a:lnTo>
                <a:lnTo>
                  <a:pt x="3476244" y="6952485"/>
                </a:lnTo>
                <a:lnTo>
                  <a:pt x="3454908" y="6954009"/>
                </a:lnTo>
                <a:lnTo>
                  <a:pt x="3533851" y="6954009"/>
                </a:lnTo>
                <a:lnTo>
                  <a:pt x="3541776" y="6950961"/>
                </a:lnTo>
                <a:lnTo>
                  <a:pt x="3561588" y="6941817"/>
                </a:lnTo>
                <a:lnTo>
                  <a:pt x="3578352" y="6929625"/>
                </a:lnTo>
                <a:lnTo>
                  <a:pt x="3596640" y="6917433"/>
                </a:lnTo>
                <a:lnTo>
                  <a:pt x="3639312" y="6870189"/>
                </a:lnTo>
                <a:lnTo>
                  <a:pt x="3659124" y="6832089"/>
                </a:lnTo>
                <a:lnTo>
                  <a:pt x="3675888" y="6769605"/>
                </a:lnTo>
                <a:lnTo>
                  <a:pt x="3675888" y="220980"/>
                </a:lnTo>
                <a:lnTo>
                  <a:pt x="3671316" y="176784"/>
                </a:lnTo>
                <a:lnTo>
                  <a:pt x="3659124" y="135636"/>
                </a:lnTo>
                <a:lnTo>
                  <a:pt x="3637788" y="97536"/>
                </a:lnTo>
                <a:lnTo>
                  <a:pt x="3611880" y="65532"/>
                </a:lnTo>
                <a:lnTo>
                  <a:pt x="3578352" y="38100"/>
                </a:lnTo>
                <a:lnTo>
                  <a:pt x="3540252" y="18288"/>
                </a:lnTo>
                <a:lnTo>
                  <a:pt x="3532327" y="15240"/>
                </a:lnTo>
                <a:close/>
              </a:path>
            </a:pathLst>
          </a:custGeom>
          <a:solidFill>
            <a:srgbClr val="983265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17" name="object 17"/>
          <p:cNvSpPr txBox="1"/>
          <p:nvPr/>
        </p:nvSpPr>
        <p:spPr>
          <a:xfrm>
            <a:off x="15646359" y="18101499"/>
            <a:ext cx="9200345" cy="479464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>
              <a:spcBef>
                <a:spcPts val="380"/>
              </a:spcBef>
            </a:pPr>
            <a:r>
              <a:rPr sz="2800" b="1" spc="-20" dirty="0">
                <a:latin typeface="Arial" panose="020B0604020202020204"/>
                <a:cs typeface="Arial" panose="020B0604020202020204"/>
              </a:rPr>
              <a:t>2.</a:t>
            </a:r>
            <a:r>
              <a:rPr sz="2800" b="1" spc="26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59" dirty="0">
                <a:latin typeface="Arial" panose="020B0604020202020204"/>
                <a:cs typeface="Arial" panose="020B0604020202020204"/>
              </a:rPr>
              <a:t>Validation</a:t>
            </a:r>
            <a:r>
              <a:rPr sz="2800" b="1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with</a:t>
            </a:r>
            <a:r>
              <a:rPr sz="2800" b="1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Cancer</a:t>
            </a:r>
            <a:r>
              <a:rPr sz="2800" b="1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Cell</a:t>
            </a:r>
            <a:r>
              <a:rPr sz="2800" b="1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Line</a:t>
            </a:r>
            <a:r>
              <a:rPr sz="2800" b="1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Encyclopedia</a:t>
            </a:r>
            <a:r>
              <a:rPr sz="2800" b="1" spc="221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data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489228" y="12395497"/>
            <a:ext cx="11706062" cy="2411791"/>
          </a:xfrm>
          <a:custGeom>
            <a:avLst/>
            <a:gdLst/>
            <a:ahLst/>
            <a:cxnLst/>
            <a:rect l="l" t="t" r="r" b="b"/>
            <a:pathLst>
              <a:path w="2927984" h="603250">
                <a:moveTo>
                  <a:pt x="28956" y="30226"/>
                </a:moveTo>
                <a:lnTo>
                  <a:pt x="25908" y="30226"/>
                </a:lnTo>
                <a:lnTo>
                  <a:pt x="0" y="30226"/>
                </a:lnTo>
                <a:lnTo>
                  <a:pt x="0" y="31750"/>
                </a:lnTo>
                <a:lnTo>
                  <a:pt x="1524" y="33274"/>
                </a:lnTo>
                <a:lnTo>
                  <a:pt x="25908" y="33274"/>
                </a:lnTo>
                <a:lnTo>
                  <a:pt x="25908" y="161290"/>
                </a:lnTo>
                <a:lnTo>
                  <a:pt x="0" y="161290"/>
                </a:lnTo>
                <a:lnTo>
                  <a:pt x="0" y="162814"/>
                </a:lnTo>
                <a:lnTo>
                  <a:pt x="25908" y="162814"/>
                </a:lnTo>
                <a:lnTo>
                  <a:pt x="25908" y="290830"/>
                </a:lnTo>
                <a:lnTo>
                  <a:pt x="1524" y="290830"/>
                </a:lnTo>
                <a:lnTo>
                  <a:pt x="0" y="292354"/>
                </a:lnTo>
                <a:lnTo>
                  <a:pt x="0" y="293878"/>
                </a:lnTo>
                <a:lnTo>
                  <a:pt x="25908" y="293878"/>
                </a:lnTo>
                <a:lnTo>
                  <a:pt x="25908" y="421894"/>
                </a:lnTo>
                <a:lnTo>
                  <a:pt x="1524" y="421894"/>
                </a:lnTo>
                <a:lnTo>
                  <a:pt x="0" y="423418"/>
                </a:lnTo>
                <a:lnTo>
                  <a:pt x="0" y="424942"/>
                </a:lnTo>
                <a:lnTo>
                  <a:pt x="25908" y="424942"/>
                </a:lnTo>
                <a:lnTo>
                  <a:pt x="25908" y="552958"/>
                </a:lnTo>
                <a:lnTo>
                  <a:pt x="0" y="552958"/>
                </a:lnTo>
                <a:lnTo>
                  <a:pt x="0" y="554482"/>
                </a:lnTo>
                <a:lnTo>
                  <a:pt x="1524" y="556006"/>
                </a:lnTo>
                <a:lnTo>
                  <a:pt x="26797" y="556006"/>
                </a:lnTo>
                <a:lnTo>
                  <a:pt x="28956" y="556006"/>
                </a:lnTo>
                <a:lnTo>
                  <a:pt x="28956" y="33274"/>
                </a:lnTo>
                <a:lnTo>
                  <a:pt x="28956" y="30226"/>
                </a:lnTo>
                <a:close/>
              </a:path>
              <a:path w="2927984" h="603250">
                <a:moveTo>
                  <a:pt x="2927604" y="601980"/>
                </a:moveTo>
                <a:lnTo>
                  <a:pt x="2915412" y="547370"/>
                </a:lnTo>
                <a:lnTo>
                  <a:pt x="2904744" y="508000"/>
                </a:lnTo>
                <a:lnTo>
                  <a:pt x="2904744" y="506730"/>
                </a:lnTo>
                <a:lnTo>
                  <a:pt x="2893771" y="495300"/>
                </a:lnTo>
                <a:lnTo>
                  <a:pt x="2892552" y="494030"/>
                </a:lnTo>
                <a:lnTo>
                  <a:pt x="2892552" y="495300"/>
                </a:lnTo>
                <a:lnTo>
                  <a:pt x="2882392" y="444500"/>
                </a:lnTo>
                <a:lnTo>
                  <a:pt x="2881884" y="441960"/>
                </a:lnTo>
                <a:lnTo>
                  <a:pt x="2880360" y="441960"/>
                </a:lnTo>
                <a:lnTo>
                  <a:pt x="2871216" y="438150"/>
                </a:lnTo>
                <a:lnTo>
                  <a:pt x="2868168" y="436880"/>
                </a:lnTo>
                <a:lnTo>
                  <a:pt x="2869692" y="438150"/>
                </a:lnTo>
                <a:lnTo>
                  <a:pt x="2857500" y="429260"/>
                </a:lnTo>
                <a:lnTo>
                  <a:pt x="2848356" y="424180"/>
                </a:lnTo>
                <a:lnTo>
                  <a:pt x="2836164" y="422910"/>
                </a:lnTo>
                <a:lnTo>
                  <a:pt x="2825496" y="422910"/>
                </a:lnTo>
                <a:lnTo>
                  <a:pt x="2813304" y="416560"/>
                </a:lnTo>
                <a:lnTo>
                  <a:pt x="2802636" y="408940"/>
                </a:lnTo>
                <a:lnTo>
                  <a:pt x="2778252" y="403860"/>
                </a:lnTo>
                <a:lnTo>
                  <a:pt x="2779776" y="403860"/>
                </a:lnTo>
                <a:lnTo>
                  <a:pt x="2767584" y="398780"/>
                </a:lnTo>
                <a:lnTo>
                  <a:pt x="2758440" y="392430"/>
                </a:lnTo>
                <a:lnTo>
                  <a:pt x="2746248" y="388620"/>
                </a:lnTo>
                <a:lnTo>
                  <a:pt x="2735580" y="387350"/>
                </a:lnTo>
                <a:lnTo>
                  <a:pt x="2723388" y="386080"/>
                </a:lnTo>
                <a:lnTo>
                  <a:pt x="2712720" y="384810"/>
                </a:lnTo>
                <a:lnTo>
                  <a:pt x="2700528" y="379730"/>
                </a:lnTo>
                <a:lnTo>
                  <a:pt x="2689860" y="375920"/>
                </a:lnTo>
                <a:lnTo>
                  <a:pt x="2688336" y="375920"/>
                </a:lnTo>
                <a:lnTo>
                  <a:pt x="2677668" y="373380"/>
                </a:lnTo>
                <a:lnTo>
                  <a:pt x="2669540" y="370840"/>
                </a:lnTo>
                <a:lnTo>
                  <a:pt x="2665476" y="369570"/>
                </a:lnTo>
                <a:lnTo>
                  <a:pt x="2657856" y="369570"/>
                </a:lnTo>
                <a:lnTo>
                  <a:pt x="2645664" y="368300"/>
                </a:lnTo>
                <a:lnTo>
                  <a:pt x="2634996" y="361950"/>
                </a:lnTo>
                <a:lnTo>
                  <a:pt x="2633472" y="361950"/>
                </a:lnTo>
                <a:lnTo>
                  <a:pt x="2622804" y="360680"/>
                </a:lnTo>
                <a:lnTo>
                  <a:pt x="2610612" y="356870"/>
                </a:lnTo>
                <a:lnTo>
                  <a:pt x="2599944" y="355600"/>
                </a:lnTo>
                <a:lnTo>
                  <a:pt x="2587752" y="350520"/>
                </a:lnTo>
                <a:lnTo>
                  <a:pt x="2575560" y="349250"/>
                </a:lnTo>
                <a:lnTo>
                  <a:pt x="2567940" y="347980"/>
                </a:lnTo>
                <a:lnTo>
                  <a:pt x="2555748" y="346710"/>
                </a:lnTo>
                <a:lnTo>
                  <a:pt x="2532888" y="346710"/>
                </a:lnTo>
                <a:lnTo>
                  <a:pt x="2520696" y="345440"/>
                </a:lnTo>
                <a:lnTo>
                  <a:pt x="2510028" y="342900"/>
                </a:lnTo>
                <a:lnTo>
                  <a:pt x="2497836" y="339090"/>
                </a:lnTo>
                <a:lnTo>
                  <a:pt x="2485644" y="337820"/>
                </a:lnTo>
                <a:lnTo>
                  <a:pt x="2478024" y="335280"/>
                </a:lnTo>
                <a:lnTo>
                  <a:pt x="2465832" y="335280"/>
                </a:lnTo>
                <a:lnTo>
                  <a:pt x="2455164" y="330200"/>
                </a:lnTo>
                <a:lnTo>
                  <a:pt x="2455164" y="327660"/>
                </a:lnTo>
                <a:lnTo>
                  <a:pt x="2430780" y="327660"/>
                </a:lnTo>
                <a:lnTo>
                  <a:pt x="2420112" y="325120"/>
                </a:lnTo>
                <a:lnTo>
                  <a:pt x="2407920" y="323850"/>
                </a:lnTo>
                <a:lnTo>
                  <a:pt x="2397252" y="323850"/>
                </a:lnTo>
                <a:lnTo>
                  <a:pt x="2388108" y="322580"/>
                </a:lnTo>
                <a:lnTo>
                  <a:pt x="2375916" y="320040"/>
                </a:lnTo>
                <a:lnTo>
                  <a:pt x="2365248" y="318770"/>
                </a:lnTo>
                <a:lnTo>
                  <a:pt x="2330196" y="318770"/>
                </a:lnTo>
                <a:lnTo>
                  <a:pt x="2318004" y="314960"/>
                </a:lnTo>
                <a:lnTo>
                  <a:pt x="2307336" y="314960"/>
                </a:lnTo>
                <a:lnTo>
                  <a:pt x="2295144" y="311150"/>
                </a:lnTo>
                <a:lnTo>
                  <a:pt x="2286000" y="309880"/>
                </a:lnTo>
                <a:lnTo>
                  <a:pt x="2275332" y="308610"/>
                </a:lnTo>
                <a:lnTo>
                  <a:pt x="2263140" y="308610"/>
                </a:lnTo>
                <a:lnTo>
                  <a:pt x="2252472" y="307340"/>
                </a:lnTo>
                <a:lnTo>
                  <a:pt x="2240280" y="302260"/>
                </a:lnTo>
                <a:lnTo>
                  <a:pt x="2217420" y="302260"/>
                </a:lnTo>
                <a:lnTo>
                  <a:pt x="2205228" y="300990"/>
                </a:lnTo>
                <a:lnTo>
                  <a:pt x="2196084" y="299720"/>
                </a:lnTo>
                <a:lnTo>
                  <a:pt x="2185416" y="297180"/>
                </a:lnTo>
                <a:lnTo>
                  <a:pt x="2173224" y="295910"/>
                </a:lnTo>
                <a:lnTo>
                  <a:pt x="2150364" y="295910"/>
                </a:lnTo>
                <a:lnTo>
                  <a:pt x="2138172" y="294640"/>
                </a:lnTo>
                <a:lnTo>
                  <a:pt x="2139696" y="294640"/>
                </a:lnTo>
                <a:lnTo>
                  <a:pt x="2127504" y="289560"/>
                </a:lnTo>
                <a:lnTo>
                  <a:pt x="2107692" y="289560"/>
                </a:lnTo>
                <a:lnTo>
                  <a:pt x="2083308" y="287020"/>
                </a:lnTo>
                <a:lnTo>
                  <a:pt x="2072640" y="287020"/>
                </a:lnTo>
                <a:lnTo>
                  <a:pt x="2060448" y="285750"/>
                </a:lnTo>
                <a:lnTo>
                  <a:pt x="2049780" y="285750"/>
                </a:lnTo>
                <a:lnTo>
                  <a:pt x="2037588" y="284480"/>
                </a:lnTo>
                <a:lnTo>
                  <a:pt x="2014728" y="284480"/>
                </a:lnTo>
                <a:lnTo>
                  <a:pt x="2005584" y="281940"/>
                </a:lnTo>
                <a:lnTo>
                  <a:pt x="1994916" y="278130"/>
                </a:lnTo>
                <a:lnTo>
                  <a:pt x="1970532" y="278130"/>
                </a:lnTo>
                <a:lnTo>
                  <a:pt x="1959864" y="276860"/>
                </a:lnTo>
                <a:lnTo>
                  <a:pt x="1947672" y="276860"/>
                </a:lnTo>
                <a:lnTo>
                  <a:pt x="1935480" y="274320"/>
                </a:lnTo>
                <a:lnTo>
                  <a:pt x="1924812" y="274320"/>
                </a:lnTo>
                <a:lnTo>
                  <a:pt x="1915668" y="273050"/>
                </a:lnTo>
                <a:lnTo>
                  <a:pt x="1905000" y="273050"/>
                </a:lnTo>
                <a:lnTo>
                  <a:pt x="1892808" y="271780"/>
                </a:lnTo>
                <a:lnTo>
                  <a:pt x="1869948" y="271780"/>
                </a:lnTo>
                <a:lnTo>
                  <a:pt x="1857756" y="270510"/>
                </a:lnTo>
                <a:lnTo>
                  <a:pt x="1847088" y="266700"/>
                </a:lnTo>
                <a:lnTo>
                  <a:pt x="1834896" y="266700"/>
                </a:lnTo>
                <a:lnTo>
                  <a:pt x="1827276" y="264160"/>
                </a:lnTo>
                <a:lnTo>
                  <a:pt x="1815084" y="264160"/>
                </a:lnTo>
                <a:lnTo>
                  <a:pt x="1802892" y="262890"/>
                </a:lnTo>
                <a:lnTo>
                  <a:pt x="1792224" y="262890"/>
                </a:lnTo>
                <a:lnTo>
                  <a:pt x="1767840" y="259080"/>
                </a:lnTo>
                <a:lnTo>
                  <a:pt x="1757172" y="259080"/>
                </a:lnTo>
                <a:lnTo>
                  <a:pt x="1744980" y="255270"/>
                </a:lnTo>
                <a:lnTo>
                  <a:pt x="1712976" y="255270"/>
                </a:lnTo>
                <a:lnTo>
                  <a:pt x="1702308" y="254000"/>
                </a:lnTo>
                <a:lnTo>
                  <a:pt x="1667256" y="254000"/>
                </a:lnTo>
                <a:lnTo>
                  <a:pt x="1655064" y="251460"/>
                </a:lnTo>
                <a:lnTo>
                  <a:pt x="1644396" y="250190"/>
                </a:lnTo>
                <a:lnTo>
                  <a:pt x="1635252" y="250190"/>
                </a:lnTo>
                <a:lnTo>
                  <a:pt x="1629156" y="248920"/>
                </a:lnTo>
                <a:lnTo>
                  <a:pt x="1623060" y="247650"/>
                </a:lnTo>
                <a:lnTo>
                  <a:pt x="1612392" y="247650"/>
                </a:lnTo>
                <a:lnTo>
                  <a:pt x="1600200" y="242570"/>
                </a:lnTo>
                <a:lnTo>
                  <a:pt x="1577340" y="242570"/>
                </a:lnTo>
                <a:lnTo>
                  <a:pt x="1565148" y="241300"/>
                </a:lnTo>
                <a:lnTo>
                  <a:pt x="1554480" y="241300"/>
                </a:lnTo>
                <a:lnTo>
                  <a:pt x="1545336" y="240030"/>
                </a:lnTo>
                <a:lnTo>
                  <a:pt x="1533144" y="238760"/>
                </a:lnTo>
                <a:lnTo>
                  <a:pt x="1510284" y="238760"/>
                </a:lnTo>
                <a:lnTo>
                  <a:pt x="1503172" y="236220"/>
                </a:lnTo>
                <a:lnTo>
                  <a:pt x="1499616" y="234950"/>
                </a:lnTo>
                <a:lnTo>
                  <a:pt x="1487424" y="234950"/>
                </a:lnTo>
                <a:lnTo>
                  <a:pt x="1475232" y="233680"/>
                </a:lnTo>
                <a:lnTo>
                  <a:pt x="1444752" y="233680"/>
                </a:lnTo>
                <a:lnTo>
                  <a:pt x="1432560" y="231140"/>
                </a:lnTo>
                <a:lnTo>
                  <a:pt x="1420368" y="231140"/>
                </a:lnTo>
                <a:lnTo>
                  <a:pt x="1409700" y="227330"/>
                </a:lnTo>
                <a:lnTo>
                  <a:pt x="1397508" y="227330"/>
                </a:lnTo>
                <a:lnTo>
                  <a:pt x="1386840" y="226060"/>
                </a:lnTo>
                <a:lnTo>
                  <a:pt x="1365504" y="226060"/>
                </a:lnTo>
                <a:lnTo>
                  <a:pt x="1354836" y="224790"/>
                </a:lnTo>
                <a:lnTo>
                  <a:pt x="1342644" y="224790"/>
                </a:lnTo>
                <a:lnTo>
                  <a:pt x="1331976" y="220980"/>
                </a:lnTo>
                <a:lnTo>
                  <a:pt x="1330452" y="220980"/>
                </a:lnTo>
                <a:lnTo>
                  <a:pt x="1319784" y="218440"/>
                </a:lnTo>
                <a:lnTo>
                  <a:pt x="1307592" y="218440"/>
                </a:lnTo>
                <a:lnTo>
                  <a:pt x="1296924" y="217170"/>
                </a:lnTo>
                <a:lnTo>
                  <a:pt x="1264920" y="217170"/>
                </a:lnTo>
                <a:lnTo>
                  <a:pt x="1252728" y="215900"/>
                </a:lnTo>
                <a:lnTo>
                  <a:pt x="1242060" y="212090"/>
                </a:lnTo>
                <a:lnTo>
                  <a:pt x="1229868" y="212090"/>
                </a:lnTo>
                <a:lnTo>
                  <a:pt x="1217676" y="210820"/>
                </a:lnTo>
                <a:lnTo>
                  <a:pt x="1194816" y="210820"/>
                </a:lnTo>
                <a:lnTo>
                  <a:pt x="1184148" y="209550"/>
                </a:lnTo>
                <a:lnTo>
                  <a:pt x="1175004" y="205740"/>
                </a:lnTo>
                <a:lnTo>
                  <a:pt x="1162812" y="204470"/>
                </a:lnTo>
                <a:lnTo>
                  <a:pt x="1152144" y="204470"/>
                </a:lnTo>
                <a:lnTo>
                  <a:pt x="1127760" y="201930"/>
                </a:lnTo>
                <a:lnTo>
                  <a:pt x="1117092" y="200660"/>
                </a:lnTo>
                <a:lnTo>
                  <a:pt x="1104900" y="198120"/>
                </a:lnTo>
                <a:lnTo>
                  <a:pt x="1094232" y="198120"/>
                </a:lnTo>
                <a:lnTo>
                  <a:pt x="1085088" y="196850"/>
                </a:lnTo>
                <a:lnTo>
                  <a:pt x="1072896" y="194310"/>
                </a:lnTo>
                <a:lnTo>
                  <a:pt x="1062228" y="194310"/>
                </a:lnTo>
                <a:lnTo>
                  <a:pt x="1050036" y="193040"/>
                </a:lnTo>
                <a:lnTo>
                  <a:pt x="1027176" y="193040"/>
                </a:lnTo>
                <a:lnTo>
                  <a:pt x="1014984" y="190500"/>
                </a:lnTo>
                <a:lnTo>
                  <a:pt x="1004316" y="189230"/>
                </a:lnTo>
                <a:lnTo>
                  <a:pt x="982980" y="189230"/>
                </a:lnTo>
                <a:lnTo>
                  <a:pt x="972312" y="187960"/>
                </a:lnTo>
                <a:lnTo>
                  <a:pt x="960120" y="187960"/>
                </a:lnTo>
                <a:lnTo>
                  <a:pt x="949452" y="186690"/>
                </a:lnTo>
                <a:lnTo>
                  <a:pt x="937260" y="185420"/>
                </a:lnTo>
                <a:lnTo>
                  <a:pt x="925068" y="185420"/>
                </a:lnTo>
                <a:lnTo>
                  <a:pt x="914400" y="181610"/>
                </a:lnTo>
                <a:lnTo>
                  <a:pt x="902208" y="179070"/>
                </a:lnTo>
                <a:lnTo>
                  <a:pt x="894588" y="177800"/>
                </a:lnTo>
                <a:lnTo>
                  <a:pt x="882396" y="177800"/>
                </a:lnTo>
                <a:lnTo>
                  <a:pt x="870204" y="175260"/>
                </a:lnTo>
                <a:lnTo>
                  <a:pt x="859536" y="175260"/>
                </a:lnTo>
                <a:lnTo>
                  <a:pt x="847344" y="172720"/>
                </a:lnTo>
                <a:lnTo>
                  <a:pt x="836676" y="170180"/>
                </a:lnTo>
                <a:lnTo>
                  <a:pt x="824484" y="170180"/>
                </a:lnTo>
                <a:lnTo>
                  <a:pt x="812292" y="167640"/>
                </a:lnTo>
                <a:lnTo>
                  <a:pt x="804672" y="167640"/>
                </a:lnTo>
                <a:lnTo>
                  <a:pt x="780288" y="165100"/>
                </a:lnTo>
                <a:lnTo>
                  <a:pt x="757428" y="165100"/>
                </a:lnTo>
                <a:lnTo>
                  <a:pt x="746760" y="163830"/>
                </a:lnTo>
                <a:lnTo>
                  <a:pt x="714756" y="163830"/>
                </a:lnTo>
                <a:lnTo>
                  <a:pt x="702564" y="160020"/>
                </a:lnTo>
                <a:lnTo>
                  <a:pt x="667512" y="160020"/>
                </a:lnTo>
                <a:lnTo>
                  <a:pt x="656844" y="157480"/>
                </a:lnTo>
                <a:lnTo>
                  <a:pt x="644652" y="157480"/>
                </a:lnTo>
                <a:lnTo>
                  <a:pt x="633984" y="156210"/>
                </a:lnTo>
                <a:lnTo>
                  <a:pt x="612648" y="156210"/>
                </a:lnTo>
                <a:lnTo>
                  <a:pt x="601980" y="152400"/>
                </a:lnTo>
                <a:lnTo>
                  <a:pt x="589788" y="152400"/>
                </a:lnTo>
                <a:lnTo>
                  <a:pt x="577596" y="151130"/>
                </a:lnTo>
                <a:lnTo>
                  <a:pt x="566928" y="149860"/>
                </a:lnTo>
                <a:lnTo>
                  <a:pt x="522732" y="149860"/>
                </a:lnTo>
                <a:lnTo>
                  <a:pt x="512064" y="148590"/>
                </a:lnTo>
                <a:lnTo>
                  <a:pt x="499872" y="148590"/>
                </a:lnTo>
                <a:lnTo>
                  <a:pt x="489204" y="144780"/>
                </a:lnTo>
                <a:lnTo>
                  <a:pt x="454152" y="144780"/>
                </a:lnTo>
                <a:lnTo>
                  <a:pt x="441960" y="143510"/>
                </a:lnTo>
                <a:lnTo>
                  <a:pt x="422148" y="143510"/>
                </a:lnTo>
                <a:lnTo>
                  <a:pt x="409956" y="142240"/>
                </a:lnTo>
                <a:lnTo>
                  <a:pt x="399288" y="139700"/>
                </a:lnTo>
                <a:lnTo>
                  <a:pt x="387096" y="135890"/>
                </a:lnTo>
                <a:lnTo>
                  <a:pt x="376428" y="133350"/>
                </a:lnTo>
                <a:lnTo>
                  <a:pt x="364236" y="133350"/>
                </a:lnTo>
                <a:lnTo>
                  <a:pt x="352044" y="129540"/>
                </a:lnTo>
                <a:lnTo>
                  <a:pt x="344424" y="128270"/>
                </a:lnTo>
                <a:lnTo>
                  <a:pt x="332232" y="128270"/>
                </a:lnTo>
                <a:lnTo>
                  <a:pt x="320040" y="127000"/>
                </a:lnTo>
                <a:lnTo>
                  <a:pt x="321564" y="127000"/>
                </a:lnTo>
                <a:lnTo>
                  <a:pt x="309372" y="119380"/>
                </a:lnTo>
                <a:lnTo>
                  <a:pt x="297180" y="119380"/>
                </a:lnTo>
                <a:lnTo>
                  <a:pt x="286512" y="118110"/>
                </a:lnTo>
                <a:lnTo>
                  <a:pt x="274320" y="118110"/>
                </a:lnTo>
                <a:lnTo>
                  <a:pt x="263652" y="113030"/>
                </a:lnTo>
                <a:lnTo>
                  <a:pt x="252984" y="104140"/>
                </a:lnTo>
                <a:lnTo>
                  <a:pt x="251460" y="102870"/>
                </a:lnTo>
                <a:lnTo>
                  <a:pt x="243840" y="102870"/>
                </a:lnTo>
                <a:lnTo>
                  <a:pt x="231648" y="88900"/>
                </a:lnTo>
                <a:lnTo>
                  <a:pt x="219456" y="83820"/>
                </a:lnTo>
                <a:lnTo>
                  <a:pt x="207264" y="81280"/>
                </a:lnTo>
                <a:lnTo>
                  <a:pt x="196596" y="78740"/>
                </a:lnTo>
                <a:lnTo>
                  <a:pt x="186842" y="73660"/>
                </a:lnTo>
                <a:lnTo>
                  <a:pt x="185508" y="72974"/>
                </a:lnTo>
                <a:lnTo>
                  <a:pt x="185166" y="72390"/>
                </a:lnTo>
                <a:lnTo>
                  <a:pt x="173736" y="53340"/>
                </a:lnTo>
                <a:lnTo>
                  <a:pt x="153924" y="3810"/>
                </a:lnTo>
                <a:lnTo>
                  <a:pt x="152400" y="3810"/>
                </a:lnTo>
                <a:lnTo>
                  <a:pt x="141732" y="0"/>
                </a:lnTo>
                <a:lnTo>
                  <a:pt x="140208" y="0"/>
                </a:lnTo>
                <a:lnTo>
                  <a:pt x="140208" y="3810"/>
                </a:lnTo>
                <a:lnTo>
                  <a:pt x="152400" y="5080"/>
                </a:lnTo>
                <a:lnTo>
                  <a:pt x="150876" y="5080"/>
                </a:lnTo>
                <a:lnTo>
                  <a:pt x="160020" y="27940"/>
                </a:lnTo>
                <a:lnTo>
                  <a:pt x="172212" y="55880"/>
                </a:lnTo>
                <a:lnTo>
                  <a:pt x="182880" y="74930"/>
                </a:lnTo>
                <a:lnTo>
                  <a:pt x="184404" y="74930"/>
                </a:lnTo>
                <a:lnTo>
                  <a:pt x="195072" y="81280"/>
                </a:lnTo>
                <a:lnTo>
                  <a:pt x="219456" y="87630"/>
                </a:lnTo>
                <a:lnTo>
                  <a:pt x="230124" y="90170"/>
                </a:lnTo>
                <a:lnTo>
                  <a:pt x="240792" y="104140"/>
                </a:lnTo>
                <a:lnTo>
                  <a:pt x="242316" y="105410"/>
                </a:lnTo>
                <a:lnTo>
                  <a:pt x="251460" y="105410"/>
                </a:lnTo>
                <a:lnTo>
                  <a:pt x="262128" y="114300"/>
                </a:lnTo>
                <a:lnTo>
                  <a:pt x="274320" y="120650"/>
                </a:lnTo>
                <a:lnTo>
                  <a:pt x="284988" y="120650"/>
                </a:lnTo>
                <a:lnTo>
                  <a:pt x="297180" y="121920"/>
                </a:lnTo>
                <a:lnTo>
                  <a:pt x="307848" y="121920"/>
                </a:lnTo>
                <a:lnTo>
                  <a:pt x="320040" y="128270"/>
                </a:lnTo>
                <a:lnTo>
                  <a:pt x="320040" y="129540"/>
                </a:lnTo>
                <a:lnTo>
                  <a:pt x="332232" y="132080"/>
                </a:lnTo>
                <a:lnTo>
                  <a:pt x="342900" y="132080"/>
                </a:lnTo>
                <a:lnTo>
                  <a:pt x="352044" y="133350"/>
                </a:lnTo>
                <a:lnTo>
                  <a:pt x="364236" y="135890"/>
                </a:lnTo>
                <a:lnTo>
                  <a:pt x="374904" y="135890"/>
                </a:lnTo>
                <a:lnTo>
                  <a:pt x="387096" y="137160"/>
                </a:lnTo>
                <a:lnTo>
                  <a:pt x="397764" y="142240"/>
                </a:lnTo>
                <a:lnTo>
                  <a:pt x="422148" y="147320"/>
                </a:lnTo>
                <a:lnTo>
                  <a:pt x="441960" y="147320"/>
                </a:lnTo>
                <a:lnTo>
                  <a:pt x="454152" y="148590"/>
                </a:lnTo>
                <a:lnTo>
                  <a:pt x="487680" y="148590"/>
                </a:lnTo>
                <a:lnTo>
                  <a:pt x="499872" y="149860"/>
                </a:lnTo>
                <a:lnTo>
                  <a:pt x="512064" y="149860"/>
                </a:lnTo>
                <a:lnTo>
                  <a:pt x="522732" y="151130"/>
                </a:lnTo>
                <a:lnTo>
                  <a:pt x="566928" y="151130"/>
                </a:lnTo>
                <a:lnTo>
                  <a:pt x="577596" y="154940"/>
                </a:lnTo>
                <a:lnTo>
                  <a:pt x="589788" y="156210"/>
                </a:lnTo>
                <a:lnTo>
                  <a:pt x="600456" y="156210"/>
                </a:lnTo>
                <a:lnTo>
                  <a:pt x="612648" y="158750"/>
                </a:lnTo>
                <a:lnTo>
                  <a:pt x="632460" y="158750"/>
                </a:lnTo>
                <a:lnTo>
                  <a:pt x="644652" y="160020"/>
                </a:lnTo>
                <a:lnTo>
                  <a:pt x="656844" y="160020"/>
                </a:lnTo>
                <a:lnTo>
                  <a:pt x="667512" y="162560"/>
                </a:lnTo>
                <a:lnTo>
                  <a:pt x="702564" y="162560"/>
                </a:lnTo>
                <a:lnTo>
                  <a:pt x="713232" y="166370"/>
                </a:lnTo>
                <a:lnTo>
                  <a:pt x="745236" y="166370"/>
                </a:lnTo>
                <a:lnTo>
                  <a:pt x="757428" y="167640"/>
                </a:lnTo>
                <a:lnTo>
                  <a:pt x="780288" y="167640"/>
                </a:lnTo>
                <a:lnTo>
                  <a:pt x="792480" y="170180"/>
                </a:lnTo>
                <a:lnTo>
                  <a:pt x="803148" y="171450"/>
                </a:lnTo>
                <a:lnTo>
                  <a:pt x="812292" y="171450"/>
                </a:lnTo>
                <a:lnTo>
                  <a:pt x="824484" y="172720"/>
                </a:lnTo>
                <a:lnTo>
                  <a:pt x="835152" y="172720"/>
                </a:lnTo>
                <a:lnTo>
                  <a:pt x="847344" y="173990"/>
                </a:lnTo>
                <a:lnTo>
                  <a:pt x="858012" y="179070"/>
                </a:lnTo>
                <a:lnTo>
                  <a:pt x="870204" y="179070"/>
                </a:lnTo>
                <a:lnTo>
                  <a:pt x="882396" y="180340"/>
                </a:lnTo>
                <a:lnTo>
                  <a:pt x="893064" y="180340"/>
                </a:lnTo>
                <a:lnTo>
                  <a:pt x="902208" y="181610"/>
                </a:lnTo>
                <a:lnTo>
                  <a:pt x="912876" y="185420"/>
                </a:lnTo>
                <a:lnTo>
                  <a:pt x="914400" y="185420"/>
                </a:lnTo>
                <a:lnTo>
                  <a:pt x="925068" y="186690"/>
                </a:lnTo>
                <a:lnTo>
                  <a:pt x="937260" y="186690"/>
                </a:lnTo>
                <a:lnTo>
                  <a:pt x="947928" y="187960"/>
                </a:lnTo>
                <a:lnTo>
                  <a:pt x="960120" y="190500"/>
                </a:lnTo>
                <a:lnTo>
                  <a:pt x="972312" y="190500"/>
                </a:lnTo>
                <a:lnTo>
                  <a:pt x="982980" y="193040"/>
                </a:lnTo>
                <a:lnTo>
                  <a:pt x="1002792" y="193040"/>
                </a:lnTo>
                <a:lnTo>
                  <a:pt x="1027176" y="195580"/>
                </a:lnTo>
                <a:lnTo>
                  <a:pt x="1050036" y="195580"/>
                </a:lnTo>
                <a:lnTo>
                  <a:pt x="1060704" y="196850"/>
                </a:lnTo>
                <a:lnTo>
                  <a:pt x="1072896" y="196850"/>
                </a:lnTo>
                <a:lnTo>
                  <a:pt x="1085088" y="198120"/>
                </a:lnTo>
                <a:lnTo>
                  <a:pt x="1092708" y="200660"/>
                </a:lnTo>
                <a:lnTo>
                  <a:pt x="1104900" y="200660"/>
                </a:lnTo>
                <a:lnTo>
                  <a:pt x="1117092" y="203200"/>
                </a:lnTo>
                <a:lnTo>
                  <a:pt x="1127760" y="204470"/>
                </a:lnTo>
                <a:lnTo>
                  <a:pt x="1139952" y="205740"/>
                </a:lnTo>
                <a:lnTo>
                  <a:pt x="1150620" y="208280"/>
                </a:lnTo>
                <a:lnTo>
                  <a:pt x="1162812" y="208280"/>
                </a:lnTo>
                <a:lnTo>
                  <a:pt x="1175004" y="209550"/>
                </a:lnTo>
                <a:lnTo>
                  <a:pt x="1182624" y="210820"/>
                </a:lnTo>
                <a:lnTo>
                  <a:pt x="1194816" y="212090"/>
                </a:lnTo>
                <a:lnTo>
                  <a:pt x="1194816" y="213360"/>
                </a:lnTo>
                <a:lnTo>
                  <a:pt x="1217676" y="213360"/>
                </a:lnTo>
                <a:lnTo>
                  <a:pt x="1217676" y="212090"/>
                </a:lnTo>
                <a:lnTo>
                  <a:pt x="1229868" y="215900"/>
                </a:lnTo>
                <a:lnTo>
                  <a:pt x="1240536" y="215900"/>
                </a:lnTo>
                <a:lnTo>
                  <a:pt x="1252728" y="218440"/>
                </a:lnTo>
                <a:lnTo>
                  <a:pt x="1263396" y="219710"/>
                </a:lnTo>
                <a:lnTo>
                  <a:pt x="1295400" y="219710"/>
                </a:lnTo>
                <a:lnTo>
                  <a:pt x="1307592" y="220980"/>
                </a:lnTo>
                <a:lnTo>
                  <a:pt x="1319784" y="220980"/>
                </a:lnTo>
                <a:lnTo>
                  <a:pt x="1330452" y="223520"/>
                </a:lnTo>
                <a:lnTo>
                  <a:pt x="1342644" y="227330"/>
                </a:lnTo>
                <a:lnTo>
                  <a:pt x="1353312" y="227330"/>
                </a:lnTo>
                <a:lnTo>
                  <a:pt x="1365504" y="228600"/>
                </a:lnTo>
                <a:lnTo>
                  <a:pt x="1385316" y="228600"/>
                </a:lnTo>
                <a:lnTo>
                  <a:pt x="1397508" y="231140"/>
                </a:lnTo>
                <a:lnTo>
                  <a:pt x="1408176" y="231140"/>
                </a:lnTo>
                <a:lnTo>
                  <a:pt x="1420368" y="233680"/>
                </a:lnTo>
                <a:lnTo>
                  <a:pt x="1432560" y="233680"/>
                </a:lnTo>
                <a:lnTo>
                  <a:pt x="1443228" y="234950"/>
                </a:lnTo>
                <a:lnTo>
                  <a:pt x="1475232" y="234950"/>
                </a:lnTo>
                <a:lnTo>
                  <a:pt x="1487424" y="238760"/>
                </a:lnTo>
                <a:lnTo>
                  <a:pt x="1498092" y="238760"/>
                </a:lnTo>
                <a:lnTo>
                  <a:pt x="1498092" y="236220"/>
                </a:lnTo>
                <a:lnTo>
                  <a:pt x="1510284" y="241300"/>
                </a:lnTo>
                <a:lnTo>
                  <a:pt x="1533144" y="241300"/>
                </a:lnTo>
                <a:lnTo>
                  <a:pt x="1545336" y="242570"/>
                </a:lnTo>
                <a:lnTo>
                  <a:pt x="1552956" y="243840"/>
                </a:lnTo>
                <a:lnTo>
                  <a:pt x="1565148" y="243840"/>
                </a:lnTo>
                <a:lnTo>
                  <a:pt x="1577340" y="246380"/>
                </a:lnTo>
                <a:lnTo>
                  <a:pt x="1600200" y="246380"/>
                </a:lnTo>
                <a:lnTo>
                  <a:pt x="1610868" y="248920"/>
                </a:lnTo>
                <a:lnTo>
                  <a:pt x="1610868" y="250190"/>
                </a:lnTo>
                <a:lnTo>
                  <a:pt x="1623060" y="250190"/>
                </a:lnTo>
                <a:lnTo>
                  <a:pt x="1623060" y="248920"/>
                </a:lnTo>
                <a:lnTo>
                  <a:pt x="1635252" y="254000"/>
                </a:lnTo>
                <a:lnTo>
                  <a:pt x="1642872" y="254000"/>
                </a:lnTo>
                <a:lnTo>
                  <a:pt x="1667256" y="256540"/>
                </a:lnTo>
                <a:lnTo>
                  <a:pt x="1700784" y="256540"/>
                </a:lnTo>
                <a:lnTo>
                  <a:pt x="1712976" y="257810"/>
                </a:lnTo>
                <a:lnTo>
                  <a:pt x="1744980" y="257810"/>
                </a:lnTo>
                <a:lnTo>
                  <a:pt x="1755648" y="261620"/>
                </a:lnTo>
                <a:lnTo>
                  <a:pt x="1755648" y="262890"/>
                </a:lnTo>
                <a:lnTo>
                  <a:pt x="1767840" y="262890"/>
                </a:lnTo>
                <a:lnTo>
                  <a:pt x="1780032" y="264160"/>
                </a:lnTo>
                <a:lnTo>
                  <a:pt x="1790700" y="265430"/>
                </a:lnTo>
                <a:lnTo>
                  <a:pt x="1802892" y="265430"/>
                </a:lnTo>
                <a:lnTo>
                  <a:pt x="1813560" y="266700"/>
                </a:lnTo>
                <a:lnTo>
                  <a:pt x="1825752" y="266700"/>
                </a:lnTo>
                <a:lnTo>
                  <a:pt x="1834896" y="270510"/>
                </a:lnTo>
                <a:lnTo>
                  <a:pt x="1845564" y="270510"/>
                </a:lnTo>
                <a:lnTo>
                  <a:pt x="1857756" y="271780"/>
                </a:lnTo>
                <a:lnTo>
                  <a:pt x="1869948" y="274320"/>
                </a:lnTo>
                <a:lnTo>
                  <a:pt x="1892808" y="274320"/>
                </a:lnTo>
                <a:lnTo>
                  <a:pt x="1903476" y="276860"/>
                </a:lnTo>
                <a:lnTo>
                  <a:pt x="1915668" y="276860"/>
                </a:lnTo>
                <a:lnTo>
                  <a:pt x="1924812" y="278130"/>
                </a:lnTo>
                <a:lnTo>
                  <a:pt x="1935480" y="278130"/>
                </a:lnTo>
                <a:lnTo>
                  <a:pt x="1947672" y="279400"/>
                </a:lnTo>
                <a:lnTo>
                  <a:pt x="1958340" y="279400"/>
                </a:lnTo>
                <a:lnTo>
                  <a:pt x="1970532" y="280670"/>
                </a:lnTo>
                <a:lnTo>
                  <a:pt x="1993392" y="280670"/>
                </a:lnTo>
                <a:lnTo>
                  <a:pt x="2005584" y="284480"/>
                </a:lnTo>
                <a:lnTo>
                  <a:pt x="2013204" y="287020"/>
                </a:lnTo>
                <a:lnTo>
                  <a:pt x="2037588" y="287020"/>
                </a:lnTo>
                <a:lnTo>
                  <a:pt x="2048256" y="288290"/>
                </a:lnTo>
                <a:lnTo>
                  <a:pt x="2060448" y="288290"/>
                </a:lnTo>
                <a:lnTo>
                  <a:pt x="2072640" y="289560"/>
                </a:lnTo>
                <a:lnTo>
                  <a:pt x="2083308" y="289560"/>
                </a:lnTo>
                <a:lnTo>
                  <a:pt x="2095500" y="292100"/>
                </a:lnTo>
                <a:lnTo>
                  <a:pt x="2106168" y="293370"/>
                </a:lnTo>
                <a:lnTo>
                  <a:pt x="2125980" y="293370"/>
                </a:lnTo>
                <a:lnTo>
                  <a:pt x="2150364" y="299720"/>
                </a:lnTo>
                <a:lnTo>
                  <a:pt x="2173224" y="299720"/>
                </a:lnTo>
                <a:lnTo>
                  <a:pt x="2185416" y="300990"/>
                </a:lnTo>
                <a:lnTo>
                  <a:pt x="2196084" y="302260"/>
                </a:lnTo>
                <a:lnTo>
                  <a:pt x="2205228" y="303530"/>
                </a:lnTo>
                <a:lnTo>
                  <a:pt x="2217420" y="304800"/>
                </a:lnTo>
                <a:lnTo>
                  <a:pt x="2240280" y="304800"/>
                </a:lnTo>
                <a:lnTo>
                  <a:pt x="2250948" y="308610"/>
                </a:lnTo>
                <a:lnTo>
                  <a:pt x="2263140" y="311150"/>
                </a:lnTo>
                <a:lnTo>
                  <a:pt x="2275332" y="311150"/>
                </a:lnTo>
                <a:lnTo>
                  <a:pt x="2286000" y="312420"/>
                </a:lnTo>
                <a:lnTo>
                  <a:pt x="2295144" y="314960"/>
                </a:lnTo>
                <a:lnTo>
                  <a:pt x="2305812" y="317500"/>
                </a:lnTo>
                <a:lnTo>
                  <a:pt x="2318004" y="317500"/>
                </a:lnTo>
                <a:lnTo>
                  <a:pt x="2328672" y="320040"/>
                </a:lnTo>
                <a:lnTo>
                  <a:pt x="2363724" y="320040"/>
                </a:lnTo>
                <a:lnTo>
                  <a:pt x="2375916" y="323850"/>
                </a:lnTo>
                <a:lnTo>
                  <a:pt x="2388108" y="325120"/>
                </a:lnTo>
                <a:lnTo>
                  <a:pt x="2395728" y="326390"/>
                </a:lnTo>
                <a:lnTo>
                  <a:pt x="2407920" y="326390"/>
                </a:lnTo>
                <a:lnTo>
                  <a:pt x="2418588" y="327660"/>
                </a:lnTo>
                <a:lnTo>
                  <a:pt x="2430780" y="331470"/>
                </a:lnTo>
                <a:lnTo>
                  <a:pt x="2453640" y="331470"/>
                </a:lnTo>
                <a:lnTo>
                  <a:pt x="2465832" y="339090"/>
                </a:lnTo>
                <a:lnTo>
                  <a:pt x="2476500" y="339090"/>
                </a:lnTo>
                <a:lnTo>
                  <a:pt x="2485644" y="340360"/>
                </a:lnTo>
                <a:lnTo>
                  <a:pt x="2497836" y="341630"/>
                </a:lnTo>
                <a:lnTo>
                  <a:pt x="2508504" y="345440"/>
                </a:lnTo>
                <a:lnTo>
                  <a:pt x="2520696" y="347980"/>
                </a:lnTo>
                <a:lnTo>
                  <a:pt x="2532888" y="349250"/>
                </a:lnTo>
                <a:lnTo>
                  <a:pt x="2555748" y="349250"/>
                </a:lnTo>
                <a:lnTo>
                  <a:pt x="2566416" y="350520"/>
                </a:lnTo>
                <a:lnTo>
                  <a:pt x="2575560" y="353060"/>
                </a:lnTo>
                <a:lnTo>
                  <a:pt x="2587752" y="354330"/>
                </a:lnTo>
                <a:lnTo>
                  <a:pt x="2598420" y="356870"/>
                </a:lnTo>
                <a:lnTo>
                  <a:pt x="2610612" y="360680"/>
                </a:lnTo>
                <a:lnTo>
                  <a:pt x="2621280" y="363220"/>
                </a:lnTo>
                <a:lnTo>
                  <a:pt x="2633472" y="364490"/>
                </a:lnTo>
                <a:lnTo>
                  <a:pt x="2644140" y="369570"/>
                </a:lnTo>
                <a:lnTo>
                  <a:pt x="2645664" y="369570"/>
                </a:lnTo>
                <a:lnTo>
                  <a:pt x="2656332" y="372110"/>
                </a:lnTo>
                <a:lnTo>
                  <a:pt x="2665476" y="372110"/>
                </a:lnTo>
                <a:lnTo>
                  <a:pt x="2665476" y="370840"/>
                </a:lnTo>
                <a:lnTo>
                  <a:pt x="2676144" y="377190"/>
                </a:lnTo>
                <a:lnTo>
                  <a:pt x="2677668" y="377190"/>
                </a:lnTo>
                <a:lnTo>
                  <a:pt x="2688336" y="378460"/>
                </a:lnTo>
                <a:lnTo>
                  <a:pt x="2700528" y="381000"/>
                </a:lnTo>
                <a:lnTo>
                  <a:pt x="2711196" y="387350"/>
                </a:lnTo>
                <a:lnTo>
                  <a:pt x="2735580" y="391160"/>
                </a:lnTo>
                <a:lnTo>
                  <a:pt x="2746248" y="392430"/>
                </a:lnTo>
                <a:lnTo>
                  <a:pt x="2758440" y="393700"/>
                </a:lnTo>
                <a:lnTo>
                  <a:pt x="2756916" y="393700"/>
                </a:lnTo>
                <a:lnTo>
                  <a:pt x="2766060" y="401320"/>
                </a:lnTo>
                <a:lnTo>
                  <a:pt x="2778252" y="406400"/>
                </a:lnTo>
                <a:lnTo>
                  <a:pt x="2790444" y="408940"/>
                </a:lnTo>
                <a:lnTo>
                  <a:pt x="2801112" y="411480"/>
                </a:lnTo>
                <a:lnTo>
                  <a:pt x="2813304" y="417830"/>
                </a:lnTo>
                <a:lnTo>
                  <a:pt x="2823972" y="425450"/>
                </a:lnTo>
                <a:lnTo>
                  <a:pt x="2836164" y="425450"/>
                </a:lnTo>
                <a:lnTo>
                  <a:pt x="2848356" y="426720"/>
                </a:lnTo>
                <a:lnTo>
                  <a:pt x="2846832" y="426720"/>
                </a:lnTo>
                <a:lnTo>
                  <a:pt x="2855976" y="430530"/>
                </a:lnTo>
                <a:lnTo>
                  <a:pt x="2868168" y="439420"/>
                </a:lnTo>
                <a:lnTo>
                  <a:pt x="2878836" y="445770"/>
                </a:lnTo>
                <a:lnTo>
                  <a:pt x="2878836" y="444500"/>
                </a:lnTo>
                <a:lnTo>
                  <a:pt x="2889504" y="495300"/>
                </a:lnTo>
                <a:lnTo>
                  <a:pt x="2891028" y="497840"/>
                </a:lnTo>
                <a:lnTo>
                  <a:pt x="2901696" y="509270"/>
                </a:lnTo>
                <a:lnTo>
                  <a:pt x="2901696" y="508000"/>
                </a:lnTo>
                <a:lnTo>
                  <a:pt x="2913888" y="548640"/>
                </a:lnTo>
                <a:lnTo>
                  <a:pt x="2924556" y="601980"/>
                </a:lnTo>
                <a:lnTo>
                  <a:pt x="2926080" y="603250"/>
                </a:lnTo>
                <a:lnTo>
                  <a:pt x="2927604" y="603250"/>
                </a:lnTo>
                <a:lnTo>
                  <a:pt x="2927604" y="601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19" name="object 19"/>
          <p:cNvSpPr txBox="1"/>
          <p:nvPr/>
        </p:nvSpPr>
        <p:spPr>
          <a:xfrm>
            <a:off x="15890076" y="14512757"/>
            <a:ext cx="469666" cy="276969"/>
          </a:xfrm>
          <a:prstGeom prst="rect">
            <a:avLst/>
          </a:prstGeom>
        </p:spPr>
        <p:txBody>
          <a:bodyPr vert="horz" wrap="square" lIns="0" tIns="60930" rIns="0" bIns="0" rtlCol="0">
            <a:spAutoFit/>
          </a:bodyPr>
          <a:lstStyle/>
          <a:p>
            <a:pPr marL="50800">
              <a:spcBef>
                <a:spcPts val="480"/>
              </a:spcBef>
            </a:pPr>
            <a:r>
              <a:rPr sz="1400" spc="20" dirty="0">
                <a:latin typeface="Arial" panose="020B0604020202020204"/>
                <a:cs typeface="Arial" panose="020B0604020202020204"/>
              </a:rPr>
              <a:t>0.5</a:t>
            </a:r>
            <a:r>
              <a:rPr sz="1400" spc="4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890076" y="13988767"/>
            <a:ext cx="469666" cy="276969"/>
          </a:xfrm>
          <a:prstGeom prst="rect">
            <a:avLst/>
          </a:prstGeom>
        </p:spPr>
        <p:txBody>
          <a:bodyPr vert="horz" wrap="square" lIns="0" tIns="60930" rIns="0" bIns="0" rtlCol="0">
            <a:spAutoFit/>
          </a:bodyPr>
          <a:lstStyle/>
          <a:p>
            <a:pPr marL="50800">
              <a:spcBef>
                <a:spcPts val="480"/>
              </a:spcBef>
            </a:pPr>
            <a:r>
              <a:rPr sz="1400" spc="20" dirty="0">
                <a:latin typeface="Arial" panose="020B0604020202020204"/>
                <a:cs typeface="Arial" panose="020B0604020202020204"/>
              </a:rPr>
              <a:t>0.6</a:t>
            </a:r>
            <a:r>
              <a:rPr sz="1400" spc="40" dirty="0"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890076" y="13464770"/>
            <a:ext cx="469666" cy="276969"/>
          </a:xfrm>
          <a:prstGeom prst="rect">
            <a:avLst/>
          </a:prstGeom>
        </p:spPr>
        <p:txBody>
          <a:bodyPr vert="horz" wrap="square" lIns="0" tIns="60930" rIns="0" bIns="0" rtlCol="0">
            <a:spAutoFit/>
          </a:bodyPr>
          <a:lstStyle/>
          <a:p>
            <a:pPr marL="50800">
              <a:spcBef>
                <a:spcPts val="480"/>
              </a:spcBef>
            </a:pPr>
            <a:r>
              <a:rPr sz="1400" spc="20" dirty="0">
                <a:latin typeface="Arial" panose="020B0604020202020204"/>
                <a:cs typeface="Arial" panose="020B0604020202020204"/>
              </a:rPr>
              <a:t>0.6</a:t>
            </a:r>
            <a:r>
              <a:rPr sz="1400" spc="4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890076" y="12940780"/>
            <a:ext cx="469666" cy="276969"/>
          </a:xfrm>
          <a:prstGeom prst="rect">
            <a:avLst/>
          </a:prstGeom>
        </p:spPr>
        <p:txBody>
          <a:bodyPr vert="horz" wrap="square" lIns="0" tIns="60930" rIns="0" bIns="0" rtlCol="0">
            <a:spAutoFit/>
          </a:bodyPr>
          <a:lstStyle/>
          <a:p>
            <a:pPr marL="50800">
              <a:spcBef>
                <a:spcPts val="480"/>
              </a:spcBef>
            </a:pPr>
            <a:r>
              <a:rPr sz="1400" spc="20" dirty="0">
                <a:latin typeface="Arial" panose="020B0604020202020204"/>
                <a:cs typeface="Arial" panose="020B0604020202020204"/>
              </a:rPr>
              <a:t>0.7</a:t>
            </a:r>
            <a:r>
              <a:rPr sz="1400" spc="40" dirty="0"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890076" y="12416786"/>
            <a:ext cx="469666" cy="276969"/>
          </a:xfrm>
          <a:prstGeom prst="rect">
            <a:avLst/>
          </a:prstGeom>
        </p:spPr>
        <p:txBody>
          <a:bodyPr vert="horz" wrap="square" lIns="0" tIns="60930" rIns="0" bIns="0" rtlCol="0">
            <a:spAutoFit/>
          </a:bodyPr>
          <a:lstStyle/>
          <a:p>
            <a:pPr marL="50800">
              <a:spcBef>
                <a:spcPts val="480"/>
              </a:spcBef>
            </a:pPr>
            <a:r>
              <a:rPr sz="1400" spc="20" dirty="0">
                <a:latin typeface="Arial" panose="020B0604020202020204"/>
                <a:cs typeface="Arial" panose="020B0604020202020204"/>
              </a:rPr>
              <a:t>0.7</a:t>
            </a:r>
            <a:r>
              <a:rPr sz="1400" spc="4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592808" y="12296976"/>
            <a:ext cx="12041177" cy="2609811"/>
          </a:xfrm>
          <a:custGeom>
            <a:avLst/>
            <a:gdLst/>
            <a:ahLst/>
            <a:cxnLst/>
            <a:rect l="l" t="t" r="r" b="b"/>
            <a:pathLst>
              <a:path w="3011804" h="652779">
                <a:moveTo>
                  <a:pt x="3011424" y="0"/>
                </a:moveTo>
                <a:lnTo>
                  <a:pt x="1524" y="0"/>
                </a:lnTo>
                <a:lnTo>
                  <a:pt x="0" y="1524"/>
                </a:lnTo>
                <a:lnTo>
                  <a:pt x="0" y="650748"/>
                </a:lnTo>
                <a:lnTo>
                  <a:pt x="1524" y="652272"/>
                </a:lnTo>
                <a:lnTo>
                  <a:pt x="3011424" y="652272"/>
                </a:lnTo>
                <a:lnTo>
                  <a:pt x="3011424" y="650748"/>
                </a:lnTo>
                <a:lnTo>
                  <a:pt x="3048" y="650748"/>
                </a:lnTo>
                <a:lnTo>
                  <a:pt x="1524" y="649224"/>
                </a:lnTo>
                <a:lnTo>
                  <a:pt x="3048" y="649224"/>
                </a:lnTo>
                <a:lnTo>
                  <a:pt x="3048" y="3048"/>
                </a:lnTo>
                <a:lnTo>
                  <a:pt x="1524" y="3048"/>
                </a:lnTo>
                <a:lnTo>
                  <a:pt x="3048" y="1524"/>
                </a:lnTo>
                <a:lnTo>
                  <a:pt x="3011424" y="1524"/>
                </a:lnTo>
                <a:lnTo>
                  <a:pt x="3011424" y="0"/>
                </a:lnTo>
                <a:close/>
              </a:path>
              <a:path w="3011804" h="652779">
                <a:moveTo>
                  <a:pt x="3048" y="649224"/>
                </a:moveTo>
                <a:lnTo>
                  <a:pt x="1524" y="649224"/>
                </a:lnTo>
                <a:lnTo>
                  <a:pt x="3048" y="650748"/>
                </a:lnTo>
                <a:lnTo>
                  <a:pt x="3048" y="649224"/>
                </a:lnTo>
                <a:close/>
              </a:path>
              <a:path w="3011804" h="652779">
                <a:moveTo>
                  <a:pt x="3008376" y="649224"/>
                </a:moveTo>
                <a:lnTo>
                  <a:pt x="3048" y="649224"/>
                </a:lnTo>
                <a:lnTo>
                  <a:pt x="3048" y="650748"/>
                </a:lnTo>
                <a:lnTo>
                  <a:pt x="3008376" y="650748"/>
                </a:lnTo>
                <a:lnTo>
                  <a:pt x="3008376" y="649224"/>
                </a:lnTo>
                <a:close/>
              </a:path>
              <a:path w="3011804" h="652779">
                <a:moveTo>
                  <a:pt x="3008376" y="1524"/>
                </a:moveTo>
                <a:lnTo>
                  <a:pt x="3008376" y="650748"/>
                </a:lnTo>
                <a:lnTo>
                  <a:pt x="3009900" y="649224"/>
                </a:lnTo>
                <a:lnTo>
                  <a:pt x="3011424" y="649224"/>
                </a:lnTo>
                <a:lnTo>
                  <a:pt x="3011424" y="3048"/>
                </a:lnTo>
                <a:lnTo>
                  <a:pt x="3009900" y="3048"/>
                </a:lnTo>
                <a:lnTo>
                  <a:pt x="3008376" y="1524"/>
                </a:lnTo>
                <a:close/>
              </a:path>
              <a:path w="3011804" h="652779">
                <a:moveTo>
                  <a:pt x="3011424" y="649224"/>
                </a:moveTo>
                <a:lnTo>
                  <a:pt x="3009900" y="649224"/>
                </a:lnTo>
                <a:lnTo>
                  <a:pt x="3008376" y="650748"/>
                </a:lnTo>
                <a:lnTo>
                  <a:pt x="3011424" y="650748"/>
                </a:lnTo>
                <a:lnTo>
                  <a:pt x="3011424" y="649224"/>
                </a:lnTo>
                <a:close/>
              </a:path>
              <a:path w="3011804" h="652779">
                <a:moveTo>
                  <a:pt x="3048" y="1524"/>
                </a:move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close/>
              </a:path>
              <a:path w="3011804" h="652779">
                <a:moveTo>
                  <a:pt x="3008376" y="1524"/>
                </a:moveTo>
                <a:lnTo>
                  <a:pt x="3048" y="1524"/>
                </a:lnTo>
                <a:lnTo>
                  <a:pt x="3048" y="3048"/>
                </a:lnTo>
                <a:lnTo>
                  <a:pt x="3008376" y="3048"/>
                </a:lnTo>
                <a:lnTo>
                  <a:pt x="3008376" y="1524"/>
                </a:lnTo>
                <a:close/>
              </a:path>
              <a:path w="3011804" h="652779">
                <a:moveTo>
                  <a:pt x="3011424" y="1524"/>
                </a:moveTo>
                <a:lnTo>
                  <a:pt x="3008376" y="1524"/>
                </a:lnTo>
                <a:lnTo>
                  <a:pt x="3009900" y="3048"/>
                </a:lnTo>
                <a:lnTo>
                  <a:pt x="3011424" y="3048"/>
                </a:lnTo>
                <a:lnTo>
                  <a:pt x="3011424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25" name="object 25"/>
          <p:cNvSpPr txBox="1"/>
          <p:nvPr/>
        </p:nvSpPr>
        <p:spPr>
          <a:xfrm>
            <a:off x="15672767" y="9899970"/>
            <a:ext cx="13140444" cy="2382207"/>
          </a:xfrm>
          <a:prstGeom prst="rect">
            <a:avLst/>
          </a:prstGeom>
        </p:spPr>
        <p:txBody>
          <a:bodyPr vert="horz" wrap="square" lIns="0" tIns="350345" rIns="0" bIns="0" rtlCol="0">
            <a:spAutoFit/>
          </a:bodyPr>
          <a:lstStyle/>
          <a:p>
            <a:pPr marL="436880">
              <a:spcBef>
                <a:spcPts val="2760"/>
              </a:spcBef>
            </a:pPr>
            <a:r>
              <a:rPr sz="3200" b="1" spc="-40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RESULTS</a:t>
            </a:r>
            <a:r>
              <a:rPr sz="3200" b="1" spc="-99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20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: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662940" marR="121920" indent="-513080">
              <a:spcBef>
                <a:spcPts val="1800"/>
              </a:spcBef>
            </a:pPr>
            <a:r>
              <a:rPr sz="2800" b="1" spc="-20" dirty="0">
                <a:latin typeface="Arial" panose="020B0604020202020204"/>
                <a:cs typeface="Arial" panose="020B0604020202020204"/>
              </a:rPr>
              <a:t>1.</a:t>
            </a:r>
            <a:r>
              <a:rPr sz="2800" b="1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Concordance</a:t>
            </a:r>
            <a:r>
              <a:rPr sz="2800" b="1" spc="54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index</a:t>
            </a:r>
            <a:r>
              <a:rPr sz="2800" b="1" spc="54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(CI)</a:t>
            </a:r>
            <a:r>
              <a:rPr sz="2800" b="1" spc="54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between</a:t>
            </a:r>
            <a:r>
              <a:rPr sz="2800" b="1" spc="52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predicted</a:t>
            </a:r>
            <a:r>
              <a:rPr sz="2800" b="1" spc="52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and</a:t>
            </a:r>
            <a:r>
              <a:rPr sz="2800" b="1" spc="58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observed</a:t>
            </a:r>
            <a:r>
              <a:rPr sz="2800" b="1" spc="52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drug </a:t>
            </a:r>
            <a:r>
              <a:rPr sz="2800" b="1" spc="-721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sensitivity</a:t>
            </a:r>
            <a:r>
              <a:rPr sz="2800" b="1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–</a:t>
            </a:r>
            <a:r>
              <a:rPr sz="28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250</a:t>
            </a:r>
            <a:r>
              <a:rPr sz="2800" b="1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drugs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3856355">
              <a:spcBef>
                <a:spcPts val="1300"/>
              </a:spcBef>
            </a:pPr>
            <a:r>
              <a:rPr sz="2400" b="1" spc="28" baseline="14000" dirty="0">
                <a:latin typeface="Arial" panose="020B0604020202020204"/>
                <a:cs typeface="Arial" panose="020B0604020202020204"/>
              </a:rPr>
              <a:t>Concordance</a:t>
            </a:r>
            <a:r>
              <a:rPr sz="2400" b="1" spc="356" baseline="1400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baseline="14000" dirty="0">
                <a:latin typeface="Arial" panose="020B0604020202020204"/>
                <a:cs typeface="Arial" panose="020B0604020202020204"/>
              </a:rPr>
              <a:t>Index</a:t>
            </a:r>
            <a:r>
              <a:rPr sz="2400" b="1" spc="416" baseline="1400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28" baseline="14000" dirty="0">
                <a:latin typeface="Arial" panose="020B0604020202020204"/>
                <a:cs typeface="Arial" panose="020B0604020202020204"/>
              </a:rPr>
              <a:t>between</a:t>
            </a:r>
            <a:r>
              <a:rPr sz="2400" b="1" spc="209" baseline="1400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baseline="14000" dirty="0">
                <a:latin typeface="Arial" panose="020B0604020202020204"/>
                <a:cs typeface="Arial" panose="020B0604020202020204"/>
              </a:rPr>
              <a:t>observed</a:t>
            </a:r>
            <a:r>
              <a:rPr sz="2400" b="1" spc="416" baseline="1400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baseline="14000" dirty="0">
                <a:latin typeface="Arial" panose="020B0604020202020204"/>
                <a:cs typeface="Arial" panose="020B0604020202020204"/>
              </a:rPr>
              <a:t>and</a:t>
            </a:r>
            <a:r>
              <a:rPr sz="2400" b="1" spc="209" baseline="1400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baseline="14000" dirty="0">
                <a:latin typeface="Arial" panose="020B0604020202020204"/>
                <a:cs typeface="Arial" panose="020B0604020202020204"/>
              </a:rPr>
              <a:t>predicted</a:t>
            </a:r>
            <a:r>
              <a:rPr sz="2400" b="1" spc="447" baseline="1400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28" baseline="14000" dirty="0">
                <a:latin typeface="Arial" panose="020B0604020202020204"/>
                <a:cs typeface="Arial" panose="020B0604020202020204"/>
              </a:rPr>
              <a:t>LNIC</a:t>
            </a:r>
            <a:r>
              <a:rPr sz="1000" b="1" spc="20" dirty="0">
                <a:latin typeface="Arial" panose="020B0604020202020204"/>
                <a:cs typeface="Arial" panose="020B0604020202020204"/>
              </a:rPr>
              <a:t>50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543069" y="12767115"/>
            <a:ext cx="215444" cy="1731412"/>
          </a:xfrm>
          <a:prstGeom prst="rect">
            <a:avLst/>
          </a:prstGeom>
        </p:spPr>
        <p:txBody>
          <a:bodyPr vert="vert270" wrap="square" lIns="0" tIns="17769" rIns="0" bIns="0" rtlCol="0">
            <a:spAutoFit/>
          </a:bodyPr>
          <a:lstStyle/>
          <a:p>
            <a:pPr marL="50800">
              <a:spcBef>
                <a:spcPts val="140"/>
              </a:spcBef>
            </a:pPr>
            <a:r>
              <a:rPr sz="1400" spc="20" dirty="0">
                <a:latin typeface="Arial" panose="020B0604020202020204"/>
                <a:cs typeface="Arial" panose="020B0604020202020204"/>
              </a:rPr>
              <a:t>Concordance</a:t>
            </a:r>
            <a:r>
              <a:rPr sz="14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20" dirty="0">
                <a:latin typeface="Arial" panose="020B0604020202020204"/>
                <a:cs typeface="Arial" panose="020B0604020202020204"/>
              </a:rPr>
              <a:t>index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879169" y="12345736"/>
            <a:ext cx="7001807" cy="2701206"/>
          </a:xfrm>
          <a:custGeom>
            <a:avLst/>
            <a:gdLst/>
            <a:ahLst/>
            <a:cxnLst/>
            <a:rect l="l" t="t" r="r" b="b"/>
            <a:pathLst>
              <a:path w="1751329" h="675639">
                <a:moveTo>
                  <a:pt x="4572" y="469392"/>
                </a:moveTo>
                <a:lnTo>
                  <a:pt x="1524" y="469392"/>
                </a:lnTo>
                <a:lnTo>
                  <a:pt x="0" y="487680"/>
                </a:lnTo>
                <a:lnTo>
                  <a:pt x="3048" y="489204"/>
                </a:lnTo>
                <a:lnTo>
                  <a:pt x="4572" y="469392"/>
                </a:lnTo>
                <a:close/>
              </a:path>
              <a:path w="1751329" h="675639">
                <a:moveTo>
                  <a:pt x="6096" y="443484"/>
                </a:moveTo>
                <a:lnTo>
                  <a:pt x="4572" y="443484"/>
                </a:lnTo>
                <a:lnTo>
                  <a:pt x="3048" y="461772"/>
                </a:lnTo>
                <a:lnTo>
                  <a:pt x="4572" y="461772"/>
                </a:lnTo>
                <a:lnTo>
                  <a:pt x="6096" y="443484"/>
                </a:lnTo>
                <a:close/>
              </a:path>
              <a:path w="1751329" h="675639">
                <a:moveTo>
                  <a:pt x="9144" y="417576"/>
                </a:moveTo>
                <a:lnTo>
                  <a:pt x="6096" y="417576"/>
                </a:lnTo>
                <a:lnTo>
                  <a:pt x="4572" y="435864"/>
                </a:lnTo>
                <a:lnTo>
                  <a:pt x="7620" y="435864"/>
                </a:lnTo>
                <a:lnTo>
                  <a:pt x="9144" y="417576"/>
                </a:lnTo>
                <a:close/>
              </a:path>
              <a:path w="1751329" h="675639">
                <a:moveTo>
                  <a:pt x="10668" y="391668"/>
                </a:moveTo>
                <a:lnTo>
                  <a:pt x="9144" y="391668"/>
                </a:lnTo>
                <a:lnTo>
                  <a:pt x="7620" y="409956"/>
                </a:lnTo>
                <a:lnTo>
                  <a:pt x="9144" y="409956"/>
                </a:lnTo>
                <a:lnTo>
                  <a:pt x="10668" y="391668"/>
                </a:lnTo>
                <a:close/>
              </a:path>
              <a:path w="1751329" h="675639">
                <a:moveTo>
                  <a:pt x="13716" y="365760"/>
                </a:moveTo>
                <a:lnTo>
                  <a:pt x="10668" y="365760"/>
                </a:lnTo>
                <a:lnTo>
                  <a:pt x="9144" y="384048"/>
                </a:lnTo>
                <a:lnTo>
                  <a:pt x="12192" y="384048"/>
                </a:lnTo>
                <a:lnTo>
                  <a:pt x="13716" y="365760"/>
                </a:lnTo>
                <a:close/>
              </a:path>
              <a:path w="1751329" h="675639">
                <a:moveTo>
                  <a:pt x="15240" y="339852"/>
                </a:moveTo>
                <a:lnTo>
                  <a:pt x="13716" y="338328"/>
                </a:lnTo>
                <a:lnTo>
                  <a:pt x="12192" y="358140"/>
                </a:lnTo>
                <a:lnTo>
                  <a:pt x="13716" y="358140"/>
                </a:lnTo>
                <a:lnTo>
                  <a:pt x="15240" y="339852"/>
                </a:lnTo>
                <a:close/>
              </a:path>
              <a:path w="1751329" h="675639">
                <a:moveTo>
                  <a:pt x="18288" y="312420"/>
                </a:moveTo>
                <a:lnTo>
                  <a:pt x="15240" y="312420"/>
                </a:lnTo>
                <a:lnTo>
                  <a:pt x="13716" y="332232"/>
                </a:lnTo>
                <a:lnTo>
                  <a:pt x="16764" y="332232"/>
                </a:lnTo>
                <a:lnTo>
                  <a:pt x="18288" y="312420"/>
                </a:lnTo>
                <a:close/>
              </a:path>
              <a:path w="1751329" h="675639">
                <a:moveTo>
                  <a:pt x="19812" y="286512"/>
                </a:moveTo>
                <a:lnTo>
                  <a:pt x="18288" y="286512"/>
                </a:lnTo>
                <a:lnTo>
                  <a:pt x="15240" y="306324"/>
                </a:lnTo>
                <a:lnTo>
                  <a:pt x="18288" y="306324"/>
                </a:lnTo>
                <a:lnTo>
                  <a:pt x="19812" y="286512"/>
                </a:lnTo>
                <a:close/>
              </a:path>
              <a:path w="1751329" h="675639">
                <a:moveTo>
                  <a:pt x="22860" y="260604"/>
                </a:moveTo>
                <a:lnTo>
                  <a:pt x="19812" y="260604"/>
                </a:lnTo>
                <a:lnTo>
                  <a:pt x="18288" y="280416"/>
                </a:lnTo>
                <a:lnTo>
                  <a:pt x="19812" y="280416"/>
                </a:lnTo>
                <a:lnTo>
                  <a:pt x="22860" y="260604"/>
                </a:lnTo>
                <a:close/>
              </a:path>
              <a:path w="1751329" h="675639">
                <a:moveTo>
                  <a:pt x="24384" y="234696"/>
                </a:moveTo>
                <a:lnTo>
                  <a:pt x="21336" y="234696"/>
                </a:lnTo>
                <a:lnTo>
                  <a:pt x="19812" y="252984"/>
                </a:lnTo>
                <a:lnTo>
                  <a:pt x="22860" y="254508"/>
                </a:lnTo>
                <a:lnTo>
                  <a:pt x="24384" y="234696"/>
                </a:lnTo>
                <a:close/>
              </a:path>
              <a:path w="1751329" h="675639">
                <a:moveTo>
                  <a:pt x="25908" y="208788"/>
                </a:moveTo>
                <a:lnTo>
                  <a:pt x="24384" y="208788"/>
                </a:lnTo>
                <a:lnTo>
                  <a:pt x="22860" y="227076"/>
                </a:lnTo>
                <a:lnTo>
                  <a:pt x="24384" y="227076"/>
                </a:lnTo>
                <a:lnTo>
                  <a:pt x="25908" y="208788"/>
                </a:lnTo>
                <a:close/>
              </a:path>
              <a:path w="1751329" h="675639">
                <a:moveTo>
                  <a:pt x="28956" y="182880"/>
                </a:moveTo>
                <a:lnTo>
                  <a:pt x="25908" y="182880"/>
                </a:lnTo>
                <a:lnTo>
                  <a:pt x="24384" y="201168"/>
                </a:lnTo>
                <a:lnTo>
                  <a:pt x="27432" y="201168"/>
                </a:lnTo>
                <a:lnTo>
                  <a:pt x="28956" y="182880"/>
                </a:lnTo>
                <a:close/>
              </a:path>
              <a:path w="1751329" h="675639">
                <a:moveTo>
                  <a:pt x="30480" y="156972"/>
                </a:moveTo>
                <a:lnTo>
                  <a:pt x="28956" y="156972"/>
                </a:lnTo>
                <a:lnTo>
                  <a:pt x="27432" y="175260"/>
                </a:lnTo>
                <a:lnTo>
                  <a:pt x="28956" y="175260"/>
                </a:lnTo>
                <a:lnTo>
                  <a:pt x="30480" y="156972"/>
                </a:lnTo>
                <a:close/>
              </a:path>
              <a:path w="1751329" h="675639">
                <a:moveTo>
                  <a:pt x="33528" y="131064"/>
                </a:moveTo>
                <a:lnTo>
                  <a:pt x="30480" y="131064"/>
                </a:lnTo>
                <a:lnTo>
                  <a:pt x="28956" y="149352"/>
                </a:lnTo>
                <a:lnTo>
                  <a:pt x="32004" y="149352"/>
                </a:lnTo>
                <a:lnTo>
                  <a:pt x="33528" y="131064"/>
                </a:lnTo>
                <a:close/>
              </a:path>
              <a:path w="1751329" h="675639">
                <a:moveTo>
                  <a:pt x="35052" y="105156"/>
                </a:moveTo>
                <a:lnTo>
                  <a:pt x="33528" y="103632"/>
                </a:lnTo>
                <a:lnTo>
                  <a:pt x="32004" y="123444"/>
                </a:lnTo>
                <a:lnTo>
                  <a:pt x="33528" y="123444"/>
                </a:lnTo>
                <a:lnTo>
                  <a:pt x="35052" y="105156"/>
                </a:lnTo>
                <a:close/>
              </a:path>
              <a:path w="1751329" h="675639">
                <a:moveTo>
                  <a:pt x="38100" y="77724"/>
                </a:moveTo>
                <a:lnTo>
                  <a:pt x="35052" y="77724"/>
                </a:lnTo>
                <a:lnTo>
                  <a:pt x="33528" y="97536"/>
                </a:lnTo>
                <a:lnTo>
                  <a:pt x="36576" y="97536"/>
                </a:lnTo>
                <a:lnTo>
                  <a:pt x="38100" y="77724"/>
                </a:lnTo>
                <a:close/>
              </a:path>
              <a:path w="1751329" h="675639">
                <a:moveTo>
                  <a:pt x="39624" y="51816"/>
                </a:moveTo>
                <a:lnTo>
                  <a:pt x="38100" y="51816"/>
                </a:lnTo>
                <a:lnTo>
                  <a:pt x="36576" y="71628"/>
                </a:lnTo>
                <a:lnTo>
                  <a:pt x="38100" y="71628"/>
                </a:lnTo>
                <a:lnTo>
                  <a:pt x="39624" y="51816"/>
                </a:lnTo>
                <a:close/>
              </a:path>
              <a:path w="1751329" h="675639">
                <a:moveTo>
                  <a:pt x="42672" y="25908"/>
                </a:moveTo>
                <a:lnTo>
                  <a:pt x="39624" y="25908"/>
                </a:lnTo>
                <a:lnTo>
                  <a:pt x="38100" y="45720"/>
                </a:lnTo>
                <a:lnTo>
                  <a:pt x="41148" y="45720"/>
                </a:lnTo>
                <a:lnTo>
                  <a:pt x="42672" y="25908"/>
                </a:lnTo>
                <a:close/>
              </a:path>
              <a:path w="1751329" h="675639">
                <a:moveTo>
                  <a:pt x="44196" y="0"/>
                </a:moveTo>
                <a:lnTo>
                  <a:pt x="42672" y="0"/>
                </a:lnTo>
                <a:lnTo>
                  <a:pt x="39624" y="18288"/>
                </a:lnTo>
                <a:lnTo>
                  <a:pt x="42672" y="19812"/>
                </a:lnTo>
                <a:lnTo>
                  <a:pt x="44196" y="0"/>
                </a:lnTo>
                <a:close/>
              </a:path>
              <a:path w="1751329" h="675639">
                <a:moveTo>
                  <a:pt x="451104" y="172212"/>
                </a:moveTo>
                <a:lnTo>
                  <a:pt x="434340" y="161544"/>
                </a:lnTo>
                <a:lnTo>
                  <a:pt x="434340" y="163068"/>
                </a:lnTo>
                <a:lnTo>
                  <a:pt x="449580" y="173736"/>
                </a:lnTo>
                <a:lnTo>
                  <a:pt x="451104" y="172212"/>
                </a:lnTo>
                <a:close/>
              </a:path>
              <a:path w="1751329" h="675639">
                <a:moveTo>
                  <a:pt x="472440" y="187452"/>
                </a:moveTo>
                <a:lnTo>
                  <a:pt x="455676" y="176784"/>
                </a:lnTo>
                <a:lnTo>
                  <a:pt x="454152" y="178308"/>
                </a:lnTo>
                <a:lnTo>
                  <a:pt x="470916" y="190500"/>
                </a:lnTo>
                <a:lnTo>
                  <a:pt x="472440" y="187452"/>
                </a:lnTo>
                <a:close/>
              </a:path>
              <a:path w="1751329" h="675639">
                <a:moveTo>
                  <a:pt x="492252" y="202692"/>
                </a:moveTo>
                <a:lnTo>
                  <a:pt x="477012" y="192024"/>
                </a:lnTo>
                <a:lnTo>
                  <a:pt x="475488" y="193548"/>
                </a:lnTo>
                <a:lnTo>
                  <a:pt x="492252" y="205740"/>
                </a:lnTo>
                <a:lnTo>
                  <a:pt x="492252" y="202692"/>
                </a:lnTo>
                <a:close/>
              </a:path>
              <a:path w="1751329" h="675639">
                <a:moveTo>
                  <a:pt x="513588" y="217932"/>
                </a:moveTo>
                <a:lnTo>
                  <a:pt x="498348" y="207264"/>
                </a:lnTo>
                <a:lnTo>
                  <a:pt x="496824" y="208788"/>
                </a:lnTo>
                <a:lnTo>
                  <a:pt x="513588" y="220980"/>
                </a:lnTo>
                <a:lnTo>
                  <a:pt x="513588" y="217932"/>
                </a:lnTo>
                <a:close/>
              </a:path>
              <a:path w="1751329" h="675639">
                <a:moveTo>
                  <a:pt x="534924" y="233172"/>
                </a:moveTo>
                <a:lnTo>
                  <a:pt x="519684" y="222504"/>
                </a:lnTo>
                <a:lnTo>
                  <a:pt x="518160" y="224028"/>
                </a:lnTo>
                <a:lnTo>
                  <a:pt x="533400" y="236220"/>
                </a:lnTo>
                <a:lnTo>
                  <a:pt x="534924" y="233172"/>
                </a:lnTo>
                <a:close/>
              </a:path>
              <a:path w="1751329" h="675639">
                <a:moveTo>
                  <a:pt x="556260" y="248412"/>
                </a:moveTo>
                <a:lnTo>
                  <a:pt x="541020" y="237744"/>
                </a:lnTo>
                <a:lnTo>
                  <a:pt x="539496" y="239268"/>
                </a:lnTo>
                <a:lnTo>
                  <a:pt x="554736" y="251460"/>
                </a:lnTo>
                <a:lnTo>
                  <a:pt x="556260" y="248412"/>
                </a:lnTo>
                <a:close/>
              </a:path>
              <a:path w="1751329" h="675639">
                <a:moveTo>
                  <a:pt x="577596" y="263652"/>
                </a:moveTo>
                <a:lnTo>
                  <a:pt x="562356" y="252984"/>
                </a:lnTo>
                <a:lnTo>
                  <a:pt x="560832" y="254508"/>
                </a:lnTo>
                <a:lnTo>
                  <a:pt x="576072" y="266700"/>
                </a:lnTo>
                <a:lnTo>
                  <a:pt x="577596" y="263652"/>
                </a:lnTo>
                <a:close/>
              </a:path>
              <a:path w="1751329" h="675639">
                <a:moveTo>
                  <a:pt x="598932" y="278892"/>
                </a:moveTo>
                <a:lnTo>
                  <a:pt x="583692" y="268224"/>
                </a:lnTo>
                <a:lnTo>
                  <a:pt x="582168" y="269748"/>
                </a:lnTo>
                <a:lnTo>
                  <a:pt x="597408" y="281940"/>
                </a:lnTo>
                <a:lnTo>
                  <a:pt x="598932" y="278892"/>
                </a:lnTo>
                <a:close/>
              </a:path>
              <a:path w="1751329" h="675639">
                <a:moveTo>
                  <a:pt x="620268" y="294132"/>
                </a:moveTo>
                <a:lnTo>
                  <a:pt x="605028" y="283464"/>
                </a:lnTo>
                <a:lnTo>
                  <a:pt x="603504" y="284988"/>
                </a:lnTo>
                <a:lnTo>
                  <a:pt x="618744" y="297180"/>
                </a:lnTo>
                <a:lnTo>
                  <a:pt x="620268" y="294132"/>
                </a:lnTo>
                <a:close/>
              </a:path>
              <a:path w="1751329" h="675639">
                <a:moveTo>
                  <a:pt x="641604" y="309372"/>
                </a:moveTo>
                <a:lnTo>
                  <a:pt x="626364" y="298704"/>
                </a:lnTo>
                <a:lnTo>
                  <a:pt x="624840" y="300228"/>
                </a:lnTo>
                <a:lnTo>
                  <a:pt x="640080" y="312420"/>
                </a:lnTo>
                <a:lnTo>
                  <a:pt x="641604" y="309372"/>
                </a:lnTo>
                <a:close/>
              </a:path>
              <a:path w="1751329" h="675639">
                <a:moveTo>
                  <a:pt x="662940" y="324612"/>
                </a:moveTo>
                <a:lnTo>
                  <a:pt x="647700" y="313944"/>
                </a:lnTo>
                <a:lnTo>
                  <a:pt x="646176" y="315468"/>
                </a:lnTo>
                <a:lnTo>
                  <a:pt x="661416" y="327660"/>
                </a:lnTo>
                <a:lnTo>
                  <a:pt x="662940" y="324612"/>
                </a:lnTo>
                <a:close/>
              </a:path>
              <a:path w="1751329" h="675639">
                <a:moveTo>
                  <a:pt x="684276" y="339852"/>
                </a:moveTo>
                <a:lnTo>
                  <a:pt x="669036" y="329184"/>
                </a:lnTo>
                <a:lnTo>
                  <a:pt x="667512" y="330708"/>
                </a:lnTo>
                <a:lnTo>
                  <a:pt x="682752" y="342900"/>
                </a:lnTo>
                <a:lnTo>
                  <a:pt x="684276" y="339852"/>
                </a:lnTo>
                <a:close/>
              </a:path>
              <a:path w="1751329" h="675639">
                <a:moveTo>
                  <a:pt x="705612" y="355092"/>
                </a:moveTo>
                <a:lnTo>
                  <a:pt x="690372" y="344424"/>
                </a:lnTo>
                <a:lnTo>
                  <a:pt x="688848" y="345948"/>
                </a:lnTo>
                <a:lnTo>
                  <a:pt x="704088" y="358140"/>
                </a:lnTo>
                <a:lnTo>
                  <a:pt x="705612" y="355092"/>
                </a:lnTo>
                <a:close/>
              </a:path>
              <a:path w="1751329" h="675639">
                <a:moveTo>
                  <a:pt x="726948" y="370332"/>
                </a:moveTo>
                <a:lnTo>
                  <a:pt x="711708" y="359664"/>
                </a:lnTo>
                <a:lnTo>
                  <a:pt x="710184" y="361188"/>
                </a:lnTo>
                <a:lnTo>
                  <a:pt x="725424" y="373380"/>
                </a:lnTo>
                <a:lnTo>
                  <a:pt x="726948" y="370332"/>
                </a:lnTo>
                <a:close/>
              </a:path>
              <a:path w="1751329" h="675639">
                <a:moveTo>
                  <a:pt x="748284" y="387096"/>
                </a:moveTo>
                <a:lnTo>
                  <a:pt x="733044" y="374904"/>
                </a:lnTo>
                <a:lnTo>
                  <a:pt x="731520" y="377952"/>
                </a:lnTo>
                <a:lnTo>
                  <a:pt x="746760" y="388620"/>
                </a:lnTo>
                <a:lnTo>
                  <a:pt x="748284" y="387096"/>
                </a:lnTo>
                <a:close/>
              </a:path>
              <a:path w="1751329" h="675639">
                <a:moveTo>
                  <a:pt x="769620" y="402336"/>
                </a:moveTo>
                <a:lnTo>
                  <a:pt x="754380" y="390144"/>
                </a:lnTo>
                <a:lnTo>
                  <a:pt x="752856" y="393192"/>
                </a:lnTo>
                <a:lnTo>
                  <a:pt x="768096" y="403860"/>
                </a:lnTo>
                <a:lnTo>
                  <a:pt x="769620" y="402336"/>
                </a:lnTo>
                <a:close/>
              </a:path>
              <a:path w="1751329" h="675639">
                <a:moveTo>
                  <a:pt x="790956" y="417576"/>
                </a:moveTo>
                <a:lnTo>
                  <a:pt x="775716" y="405384"/>
                </a:lnTo>
                <a:lnTo>
                  <a:pt x="774192" y="408432"/>
                </a:lnTo>
                <a:lnTo>
                  <a:pt x="789432" y="419100"/>
                </a:lnTo>
                <a:lnTo>
                  <a:pt x="790956" y="417576"/>
                </a:lnTo>
                <a:close/>
              </a:path>
              <a:path w="1751329" h="675639">
                <a:moveTo>
                  <a:pt x="812292" y="432816"/>
                </a:moveTo>
                <a:lnTo>
                  <a:pt x="797052" y="420624"/>
                </a:lnTo>
                <a:lnTo>
                  <a:pt x="795528" y="423672"/>
                </a:lnTo>
                <a:lnTo>
                  <a:pt x="810768" y="434340"/>
                </a:lnTo>
                <a:lnTo>
                  <a:pt x="812292" y="432816"/>
                </a:lnTo>
                <a:close/>
              </a:path>
              <a:path w="1751329" h="675639">
                <a:moveTo>
                  <a:pt x="833628" y="448056"/>
                </a:moveTo>
                <a:lnTo>
                  <a:pt x="818388" y="435864"/>
                </a:lnTo>
                <a:lnTo>
                  <a:pt x="816864" y="438912"/>
                </a:lnTo>
                <a:lnTo>
                  <a:pt x="832104" y="449580"/>
                </a:lnTo>
                <a:lnTo>
                  <a:pt x="833628" y="448056"/>
                </a:lnTo>
                <a:close/>
              </a:path>
              <a:path w="1751329" h="675639">
                <a:moveTo>
                  <a:pt x="854964" y="463296"/>
                </a:moveTo>
                <a:lnTo>
                  <a:pt x="838200" y="451104"/>
                </a:lnTo>
                <a:lnTo>
                  <a:pt x="838200" y="454152"/>
                </a:lnTo>
                <a:lnTo>
                  <a:pt x="853440" y="464820"/>
                </a:lnTo>
                <a:lnTo>
                  <a:pt x="854964" y="463296"/>
                </a:lnTo>
                <a:close/>
              </a:path>
              <a:path w="1751329" h="675639">
                <a:moveTo>
                  <a:pt x="876300" y="478536"/>
                </a:moveTo>
                <a:lnTo>
                  <a:pt x="859536" y="466344"/>
                </a:lnTo>
                <a:lnTo>
                  <a:pt x="859536" y="469392"/>
                </a:lnTo>
                <a:lnTo>
                  <a:pt x="874776" y="480060"/>
                </a:lnTo>
                <a:lnTo>
                  <a:pt x="876300" y="478536"/>
                </a:lnTo>
                <a:close/>
              </a:path>
              <a:path w="1751329" h="675639">
                <a:moveTo>
                  <a:pt x="897636" y="493776"/>
                </a:moveTo>
                <a:lnTo>
                  <a:pt x="880872" y="481584"/>
                </a:lnTo>
                <a:lnTo>
                  <a:pt x="879348" y="484632"/>
                </a:lnTo>
                <a:lnTo>
                  <a:pt x="896112" y="495300"/>
                </a:lnTo>
                <a:lnTo>
                  <a:pt x="897636" y="493776"/>
                </a:lnTo>
                <a:close/>
              </a:path>
              <a:path w="1751329" h="675639">
                <a:moveTo>
                  <a:pt x="917448" y="509016"/>
                </a:moveTo>
                <a:lnTo>
                  <a:pt x="902208" y="496824"/>
                </a:lnTo>
                <a:lnTo>
                  <a:pt x="900684" y="499872"/>
                </a:lnTo>
                <a:lnTo>
                  <a:pt x="917448" y="510540"/>
                </a:lnTo>
                <a:lnTo>
                  <a:pt x="917448" y="509016"/>
                </a:lnTo>
                <a:close/>
              </a:path>
              <a:path w="1751329" h="675639">
                <a:moveTo>
                  <a:pt x="938784" y="524256"/>
                </a:moveTo>
                <a:lnTo>
                  <a:pt x="923544" y="512064"/>
                </a:lnTo>
                <a:lnTo>
                  <a:pt x="922020" y="515112"/>
                </a:lnTo>
                <a:lnTo>
                  <a:pt x="938784" y="525780"/>
                </a:lnTo>
                <a:lnTo>
                  <a:pt x="938784" y="524256"/>
                </a:lnTo>
                <a:close/>
              </a:path>
              <a:path w="1751329" h="675639">
                <a:moveTo>
                  <a:pt x="960120" y="539496"/>
                </a:moveTo>
                <a:lnTo>
                  <a:pt x="944880" y="527304"/>
                </a:lnTo>
                <a:lnTo>
                  <a:pt x="943356" y="530352"/>
                </a:lnTo>
                <a:lnTo>
                  <a:pt x="958596" y="541020"/>
                </a:lnTo>
                <a:lnTo>
                  <a:pt x="960120" y="539496"/>
                </a:lnTo>
                <a:close/>
              </a:path>
              <a:path w="1751329" h="675639">
                <a:moveTo>
                  <a:pt x="981456" y="554736"/>
                </a:moveTo>
                <a:lnTo>
                  <a:pt x="966216" y="542544"/>
                </a:lnTo>
                <a:lnTo>
                  <a:pt x="964692" y="545592"/>
                </a:lnTo>
                <a:lnTo>
                  <a:pt x="979932" y="556260"/>
                </a:lnTo>
                <a:lnTo>
                  <a:pt x="981456" y="554736"/>
                </a:lnTo>
                <a:close/>
              </a:path>
              <a:path w="1751329" h="675639">
                <a:moveTo>
                  <a:pt x="1002792" y="569976"/>
                </a:moveTo>
                <a:lnTo>
                  <a:pt x="987552" y="557784"/>
                </a:lnTo>
                <a:lnTo>
                  <a:pt x="986028" y="560832"/>
                </a:lnTo>
                <a:lnTo>
                  <a:pt x="1001268" y="571500"/>
                </a:lnTo>
                <a:lnTo>
                  <a:pt x="1002792" y="569976"/>
                </a:lnTo>
                <a:close/>
              </a:path>
              <a:path w="1751329" h="675639">
                <a:moveTo>
                  <a:pt x="1024128" y="585216"/>
                </a:moveTo>
                <a:lnTo>
                  <a:pt x="1008888" y="574548"/>
                </a:lnTo>
                <a:lnTo>
                  <a:pt x="1007364" y="576072"/>
                </a:lnTo>
                <a:lnTo>
                  <a:pt x="1022604" y="586740"/>
                </a:lnTo>
                <a:lnTo>
                  <a:pt x="1024128" y="585216"/>
                </a:lnTo>
                <a:close/>
              </a:path>
              <a:path w="1751329" h="675639">
                <a:moveTo>
                  <a:pt x="1045464" y="600456"/>
                </a:moveTo>
                <a:lnTo>
                  <a:pt x="1030224" y="589788"/>
                </a:lnTo>
                <a:lnTo>
                  <a:pt x="1028700" y="591312"/>
                </a:lnTo>
                <a:lnTo>
                  <a:pt x="1043940" y="601980"/>
                </a:lnTo>
                <a:lnTo>
                  <a:pt x="1045464" y="600456"/>
                </a:lnTo>
                <a:close/>
              </a:path>
              <a:path w="1751329" h="675639">
                <a:moveTo>
                  <a:pt x="1066800" y="615696"/>
                </a:moveTo>
                <a:lnTo>
                  <a:pt x="1051560" y="605028"/>
                </a:lnTo>
                <a:lnTo>
                  <a:pt x="1050036" y="606552"/>
                </a:lnTo>
                <a:lnTo>
                  <a:pt x="1065276" y="617220"/>
                </a:lnTo>
                <a:lnTo>
                  <a:pt x="1066800" y="615696"/>
                </a:lnTo>
                <a:close/>
              </a:path>
              <a:path w="1751329" h="675639">
                <a:moveTo>
                  <a:pt x="1088136" y="630936"/>
                </a:moveTo>
                <a:lnTo>
                  <a:pt x="1072896" y="620268"/>
                </a:lnTo>
                <a:lnTo>
                  <a:pt x="1071372" y="621792"/>
                </a:lnTo>
                <a:lnTo>
                  <a:pt x="1086612" y="632460"/>
                </a:lnTo>
                <a:lnTo>
                  <a:pt x="1088136" y="630936"/>
                </a:lnTo>
                <a:close/>
              </a:path>
              <a:path w="1751329" h="675639">
                <a:moveTo>
                  <a:pt x="1109472" y="646176"/>
                </a:moveTo>
                <a:lnTo>
                  <a:pt x="1094232" y="635508"/>
                </a:lnTo>
                <a:lnTo>
                  <a:pt x="1092708" y="637032"/>
                </a:lnTo>
                <a:lnTo>
                  <a:pt x="1107948" y="647700"/>
                </a:lnTo>
                <a:lnTo>
                  <a:pt x="1109472" y="646176"/>
                </a:lnTo>
                <a:close/>
              </a:path>
              <a:path w="1751329" h="675639">
                <a:moveTo>
                  <a:pt x="1130808" y="661416"/>
                </a:moveTo>
                <a:lnTo>
                  <a:pt x="1115568" y="650748"/>
                </a:lnTo>
                <a:lnTo>
                  <a:pt x="1114044" y="652272"/>
                </a:lnTo>
                <a:lnTo>
                  <a:pt x="1129284" y="662940"/>
                </a:lnTo>
                <a:lnTo>
                  <a:pt x="1130808" y="661416"/>
                </a:lnTo>
                <a:close/>
              </a:path>
              <a:path w="1751329" h="675639">
                <a:moveTo>
                  <a:pt x="1147572" y="673608"/>
                </a:moveTo>
                <a:lnTo>
                  <a:pt x="1136904" y="665988"/>
                </a:lnTo>
                <a:lnTo>
                  <a:pt x="1135380" y="667512"/>
                </a:lnTo>
                <a:lnTo>
                  <a:pt x="1146048" y="675132"/>
                </a:lnTo>
                <a:lnTo>
                  <a:pt x="1147572" y="673608"/>
                </a:lnTo>
                <a:close/>
              </a:path>
              <a:path w="1751329" h="675639">
                <a:moveTo>
                  <a:pt x="1751076" y="483108"/>
                </a:moveTo>
                <a:lnTo>
                  <a:pt x="1740408" y="483108"/>
                </a:lnTo>
                <a:lnTo>
                  <a:pt x="1740408" y="486156"/>
                </a:lnTo>
                <a:lnTo>
                  <a:pt x="1751076" y="486156"/>
                </a:lnTo>
                <a:lnTo>
                  <a:pt x="1751076" y="483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28" name="object 28"/>
          <p:cNvSpPr txBox="1"/>
          <p:nvPr/>
        </p:nvSpPr>
        <p:spPr>
          <a:xfrm>
            <a:off x="15542789" y="16803705"/>
            <a:ext cx="13955376" cy="1152854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50800" marR="20320" algn="just">
              <a:spcBef>
                <a:spcPts val="360"/>
              </a:spcBef>
            </a:pPr>
            <a:r>
              <a:rPr sz="1800" b="1" spc="-20" dirty="0">
                <a:latin typeface="Arial" panose="020B0604020202020204"/>
                <a:cs typeface="Arial" panose="020B0604020202020204"/>
              </a:rPr>
              <a:t>Figure 4: Evaluation of our predictive models.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Performance </a:t>
            </a:r>
            <a:r>
              <a:rPr sz="1800" dirty="0">
                <a:latin typeface="Arial" panose="020B0604020202020204"/>
                <a:cs typeface="Arial" panose="020B0604020202020204"/>
              </a:rPr>
              <a:t>of our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250 models were evaluated using concordance index (CI) between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observed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predicted drug sensitivities. </a:t>
            </a:r>
            <a:r>
              <a:rPr sz="1800" dirty="0">
                <a:latin typeface="Arial" panose="020B0604020202020204"/>
                <a:cs typeface="Arial" panose="020B0604020202020204"/>
              </a:rPr>
              <a:t>CIs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varied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from </a:t>
            </a:r>
            <a:r>
              <a:rPr sz="1800" dirty="0">
                <a:latin typeface="Arial" panose="020B0604020202020204"/>
                <a:cs typeface="Arial" panose="020B0604020202020204"/>
              </a:rPr>
              <a:t>0.5324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 0.7614 with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average </a:t>
            </a:r>
            <a:r>
              <a:rPr sz="1800" dirty="0">
                <a:latin typeface="Arial" panose="020B0604020202020204"/>
                <a:cs typeface="Arial" panose="020B0604020202020204"/>
              </a:rPr>
              <a:t>of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0.6683 ±0.04. Performances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of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51 models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were higher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than</a:t>
            </a:r>
            <a:r>
              <a:rPr sz="1800" spc="418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0.70 </a:t>
            </a:r>
            <a:r>
              <a:rPr sz="1800" dirty="0">
                <a:latin typeface="Arial" panose="020B0604020202020204"/>
                <a:cs typeface="Arial" panose="020B0604020202020204"/>
              </a:rPr>
              <a:t>CI.</a:t>
            </a:r>
            <a:r>
              <a:rPr sz="1800" spc="50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Among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 top </a:t>
            </a:r>
            <a:r>
              <a:rPr sz="1800" dirty="0">
                <a:latin typeface="Arial" panose="020B0604020202020204"/>
                <a:cs typeface="Arial" panose="020B0604020202020204"/>
              </a:rPr>
              <a:t>10,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previous </a:t>
            </a:r>
            <a:r>
              <a:rPr sz="1800" dirty="0">
                <a:latin typeface="Arial" panose="020B0604020202020204"/>
                <a:cs typeface="Arial" panose="020B0604020202020204"/>
              </a:rPr>
              <a:t>studies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linked actions </a:t>
            </a:r>
            <a:r>
              <a:rPr sz="1800" dirty="0">
                <a:latin typeface="Arial" panose="020B0604020202020204"/>
                <a:cs typeface="Arial" panose="020B0604020202020204"/>
              </a:rPr>
              <a:t>of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5 </a:t>
            </a:r>
            <a:r>
              <a:rPr sz="1800" dirty="0">
                <a:latin typeface="Arial" panose="020B0604020202020204"/>
                <a:cs typeface="Arial" panose="020B0604020202020204"/>
              </a:rPr>
              <a:t>drugs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1800" spc="418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autophagy (bottom-left, bold). </a:t>
            </a:r>
            <a:r>
              <a:rPr sz="1800" dirty="0">
                <a:latin typeface="Arial" panose="020B0604020202020204"/>
                <a:cs typeface="Arial" panose="020B0604020202020204"/>
              </a:rPr>
              <a:t>CIs of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 10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9" dirty="0">
                <a:latin typeface="Arial" panose="020B0604020202020204"/>
                <a:cs typeface="Arial" panose="020B0604020202020204"/>
              </a:rPr>
              <a:t>last</a:t>
            </a:r>
            <a:r>
              <a:rPr sz="1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performers</a:t>
            </a:r>
            <a:r>
              <a:rPr sz="1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were</a:t>
            </a:r>
            <a:r>
              <a:rPr sz="1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under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0.60</a:t>
            </a:r>
            <a:r>
              <a:rPr sz="1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9" dirty="0">
                <a:latin typeface="Arial" panose="020B0604020202020204"/>
                <a:cs typeface="Arial" panose="020B0604020202020204"/>
              </a:rPr>
              <a:t>even</a:t>
            </a:r>
            <a:r>
              <a:rPr sz="1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though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there</a:t>
            </a:r>
            <a:r>
              <a:rPr sz="1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are</a:t>
            </a:r>
            <a:r>
              <a:rPr sz="1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evidence</a:t>
            </a:r>
            <a:r>
              <a:rPr sz="1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of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interaction</a:t>
            </a:r>
            <a:r>
              <a:rPr sz="1800" spc="26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between</a:t>
            </a:r>
            <a:r>
              <a:rPr sz="1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4</a:t>
            </a:r>
            <a:r>
              <a:rPr sz="1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drugs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1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autophagy.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3940" y="40090934"/>
            <a:ext cx="13478093" cy="2228790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50800">
              <a:spcBef>
                <a:spcPts val="360"/>
              </a:spcBef>
            </a:pPr>
            <a:r>
              <a:rPr sz="30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References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391160" marR="20320" indent="-342900">
              <a:spcBef>
                <a:spcPts val="1935"/>
              </a:spcBef>
              <a:buAutoNum type="arabicPeriod"/>
              <a:tabLst>
                <a:tab pos="393065" algn="l"/>
              </a:tabLst>
            </a:pP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Moussay</a:t>
            </a:r>
            <a:r>
              <a:rPr sz="1600" b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600" b="1" spc="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600" b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al.:</a:t>
            </a:r>
            <a:r>
              <a:rPr sz="1600" b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600" b="1" i="1" spc="11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acquisition</a:t>
            </a:r>
            <a:r>
              <a:rPr sz="1600" b="1" i="1" spc="22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600" b="1" i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resistance</a:t>
            </a:r>
            <a:r>
              <a:rPr sz="1600" b="1" i="1" spc="2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600" b="1" i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TNF</a:t>
            </a:r>
            <a:r>
              <a:rPr sz="1600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α</a:t>
            </a:r>
            <a:r>
              <a:rPr sz="1600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600" b="1" i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breast</a:t>
            </a:r>
            <a:r>
              <a:rPr sz="1600" b="1" i="1" spc="13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cancer</a:t>
            </a:r>
            <a:r>
              <a:rPr sz="1600" b="1" i="1" spc="18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cells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600" b="1" i="1" spc="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associated</a:t>
            </a:r>
            <a:r>
              <a:rPr sz="1600" b="1" i="1" spc="22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1600" b="1" i="1" spc="11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constitutive</a:t>
            </a:r>
            <a:r>
              <a:rPr sz="1600" b="1" i="1" spc="22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activation</a:t>
            </a:r>
            <a:r>
              <a:rPr sz="1600" b="1" i="1" spc="22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600" b="1" i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autophagy</a:t>
            </a:r>
            <a:r>
              <a:rPr sz="1600" b="1" i="1" spc="22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as </a:t>
            </a:r>
            <a:r>
              <a:rPr sz="16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revealed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16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600" b="1" i="1" spc="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transcriptome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analysis</a:t>
            </a:r>
            <a:r>
              <a:rPr sz="1600" b="1" i="1" spc="18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sz="1600" b="1" i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600" b="1" i="1" spc="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custom</a:t>
            </a:r>
            <a:r>
              <a:rPr sz="1600" b="1" i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microarray.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Autophagy.</a:t>
            </a:r>
            <a:r>
              <a:rPr sz="1600" b="1" spc="13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2011</a:t>
            </a:r>
            <a:r>
              <a:rPr sz="1600" b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Jul;7(7):760-70.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91160" indent="-342900">
              <a:buAutoNum type="arabicPeriod"/>
              <a:tabLst>
                <a:tab pos="393065" algn="l"/>
              </a:tabLst>
            </a:pP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Friedman</a:t>
            </a:r>
            <a:r>
              <a:rPr sz="1600" b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J</a:t>
            </a:r>
            <a:r>
              <a:rPr sz="1600" b="1" spc="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600" b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al.:</a:t>
            </a:r>
            <a:r>
              <a:rPr sz="1600" b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Regularization</a:t>
            </a:r>
            <a:r>
              <a:rPr sz="1600" b="1" i="1" spc="22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paths</a:t>
            </a:r>
            <a:r>
              <a:rPr sz="1600" b="1" i="1" spc="13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1600" b="1" i="1" spc="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generalized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linear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models</a:t>
            </a:r>
            <a:r>
              <a:rPr sz="1600" b="1" i="1" spc="13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via</a:t>
            </a:r>
            <a:r>
              <a:rPr sz="1600" b="1" i="1" spc="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coordinate</a:t>
            </a:r>
            <a:r>
              <a:rPr sz="1600" b="1" i="1" spc="22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descent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1600" b="1" i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J</a:t>
            </a:r>
            <a:r>
              <a:rPr sz="1600" b="1" spc="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Stat</a:t>
            </a:r>
            <a:r>
              <a:rPr sz="1600" b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Softw.</a:t>
            </a:r>
            <a:r>
              <a:rPr sz="1600" b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2010,</a:t>
            </a:r>
            <a:r>
              <a:rPr sz="1600" b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33:</a:t>
            </a:r>
            <a:r>
              <a:rPr sz="1600" b="1" spc="13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1-22.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91160" indent="-342900">
              <a:buAutoNum type="arabicPeriod"/>
              <a:tabLst>
                <a:tab pos="393065" algn="l"/>
              </a:tabLst>
            </a:pP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Hughey</a:t>
            </a:r>
            <a:r>
              <a:rPr sz="1600" b="1" spc="13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JJ</a:t>
            </a:r>
            <a:r>
              <a:rPr sz="1600" b="1" spc="11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600" b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Butte</a:t>
            </a:r>
            <a:r>
              <a:rPr sz="1600" b="1" spc="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AJ:</a:t>
            </a:r>
            <a:r>
              <a:rPr sz="1600" b="1" spc="13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Robust</a:t>
            </a:r>
            <a:r>
              <a:rPr sz="1600" b="1" i="1" spc="13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meta-analysis</a:t>
            </a:r>
            <a:r>
              <a:rPr sz="1600" b="1" i="1" spc="26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600" b="1" i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gene</a:t>
            </a:r>
            <a:r>
              <a:rPr sz="1600" b="1" i="1" spc="11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expression</a:t>
            </a:r>
            <a:r>
              <a:rPr sz="1600" b="1" i="1" spc="22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sz="1600" b="1" i="1" spc="18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600" b="1" i="1" spc="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elastic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net.</a:t>
            </a:r>
            <a:r>
              <a:rPr sz="1600" b="1" i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Nucleic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Acids</a:t>
            </a:r>
            <a:r>
              <a:rPr sz="1600" b="1" i="1" spc="11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Research,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2015,</a:t>
            </a:r>
            <a:r>
              <a:rPr sz="1600" b="1" i="1" spc="18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Vol.</a:t>
            </a:r>
            <a:r>
              <a:rPr sz="1600" b="1" i="1" spc="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43,</a:t>
            </a:r>
            <a:r>
              <a:rPr sz="1600" b="1" i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No.</a:t>
            </a:r>
            <a:r>
              <a:rPr sz="1600" b="1" i="1" spc="11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12.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91160" marR="299720" indent="-342900">
              <a:buAutoNum type="arabicPeriod"/>
              <a:tabLst>
                <a:tab pos="393065" algn="l"/>
              </a:tabLst>
            </a:pP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Farge</a:t>
            </a:r>
            <a:r>
              <a:rPr sz="1600" b="1" spc="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b="1" spc="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600" b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al.:</a:t>
            </a:r>
            <a:r>
              <a:rPr sz="1600" b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Chemotherapy-Resistant</a:t>
            </a:r>
            <a:r>
              <a:rPr sz="1600" b="1" i="1" spc="26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Human</a:t>
            </a:r>
            <a:r>
              <a:rPr sz="1600" b="1" i="1" spc="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Acute</a:t>
            </a:r>
            <a:r>
              <a:rPr sz="1600" b="1" i="1" spc="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Myeloid</a:t>
            </a:r>
            <a:r>
              <a:rPr sz="1600" b="1" i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Leukemia</a:t>
            </a:r>
            <a:r>
              <a:rPr sz="1600" b="1" i="1" spc="18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Cells</a:t>
            </a:r>
            <a:r>
              <a:rPr sz="1600" b="1" i="1" spc="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Are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Not</a:t>
            </a:r>
            <a:r>
              <a:rPr sz="1600" b="1" i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Enriched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1600" b="1" i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Leukemic</a:t>
            </a:r>
            <a:r>
              <a:rPr sz="1600" b="1" i="1" spc="18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Stem</a:t>
            </a:r>
            <a:r>
              <a:rPr sz="1600" b="1" i="1" spc="13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Cells</a:t>
            </a:r>
            <a:r>
              <a:rPr sz="1600" b="1" i="1" spc="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but</a:t>
            </a:r>
            <a:r>
              <a:rPr sz="1600" b="1" i="1" spc="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Require </a:t>
            </a:r>
            <a:r>
              <a:rPr sz="1600" b="1" i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Oxidative</a:t>
            </a:r>
            <a:r>
              <a:rPr sz="1600" b="1" i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i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Metabolism.</a:t>
            </a:r>
            <a:r>
              <a:rPr sz="1600" b="1" i="1" spc="11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Cancer</a:t>
            </a:r>
            <a:r>
              <a:rPr sz="1600" b="1" spc="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Discov.</a:t>
            </a:r>
            <a:r>
              <a:rPr sz="1600" b="1" spc="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2017</a:t>
            </a:r>
            <a:r>
              <a:rPr sz="1600" b="1" spc="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Jul;7(7):716-735.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479548" y="40584465"/>
            <a:ext cx="5833995" cy="1340982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 marR="20320">
              <a:spcBef>
                <a:spcPts val="380"/>
              </a:spcBef>
            </a:pP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Luxembourg</a:t>
            </a:r>
            <a:r>
              <a:rPr sz="2800" b="1" spc="6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Institute</a:t>
            </a:r>
            <a:r>
              <a:rPr sz="2800" b="1" spc="698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 Health 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84,</a:t>
            </a:r>
            <a:r>
              <a:rPr sz="2800" b="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Val</a:t>
            </a:r>
            <a:r>
              <a:rPr sz="2800" b="1" spc="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Fleuri,</a:t>
            </a:r>
            <a:r>
              <a:rPr sz="2800" b="1" spc="7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L-1526</a:t>
            </a:r>
            <a:r>
              <a:rPr sz="2800" b="1" spc="161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Luxembourg </a:t>
            </a:r>
            <a:r>
              <a:rPr sz="2800" b="1" spc="-698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Luxembourg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468156" y="40547908"/>
            <a:ext cx="3511060" cy="1340982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>
              <a:spcBef>
                <a:spcPts val="380"/>
              </a:spcBef>
            </a:pPr>
            <a:r>
              <a:rPr sz="2800" b="1" spc="-9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Tel</a:t>
            </a:r>
            <a:r>
              <a:rPr sz="2800" b="1" spc="-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800" b="1" spc="-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+352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26970-384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0800"/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Fax:</a:t>
            </a:r>
            <a:r>
              <a:rPr sz="2800" b="1" spc="-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+352</a:t>
            </a:r>
            <a:r>
              <a:rPr sz="2800" b="1" spc="-59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26970-719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0800"/>
            <a:r>
              <a:rPr sz="2800" b="1" i="1" spc="-40" dirty="0">
                <a:solidFill>
                  <a:srgbClr val="B3B3B3"/>
                </a:solidFill>
                <a:latin typeface="Arial" panose="020B0604020202020204"/>
                <a:cs typeface="Arial" panose="020B0604020202020204"/>
                <a:hlinkClick r:id="rId3"/>
              </a:rPr>
              <a:t>www.lih.lu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621987" y="30616395"/>
            <a:ext cx="5813681" cy="479464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>
              <a:spcBef>
                <a:spcPts val="380"/>
              </a:spcBef>
            </a:pPr>
            <a:r>
              <a:rPr sz="2800" b="1" spc="-20" dirty="0">
                <a:latin typeface="Arial" panose="020B0604020202020204"/>
                <a:cs typeface="Arial" panose="020B0604020202020204"/>
              </a:rPr>
              <a:t>4.</a:t>
            </a:r>
            <a:r>
              <a:rPr sz="2800" b="1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Drug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screening</a:t>
            </a:r>
            <a:r>
              <a:rPr sz="2800" b="1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–</a:t>
            </a:r>
            <a:r>
              <a:rPr sz="2800" b="1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AML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patients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533411" y="18838749"/>
            <a:ext cx="7034811" cy="2034506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152400" marR="121920" algn="just">
              <a:spcBef>
                <a:spcPts val="360"/>
              </a:spcBef>
            </a:pPr>
            <a:r>
              <a:rPr sz="1800" b="1" spc="-20" dirty="0">
                <a:latin typeface="Arial" panose="020B0604020202020204"/>
                <a:cs typeface="Arial" panose="020B0604020202020204"/>
              </a:rPr>
              <a:t>Figure 5: Evaluation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of our predictive models using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CCLE.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CCLE is </a:t>
            </a:r>
            <a:r>
              <a:rPr sz="1800" dirty="0">
                <a:latin typeface="Arial" panose="020B0604020202020204"/>
                <a:cs typeface="Arial" panose="020B0604020202020204"/>
              </a:rPr>
              <a:t>one of the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most popular resource for anti-cancer drug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sensitivity.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We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therefore used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it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 evaluate </a:t>
            </a:r>
            <a:r>
              <a:rPr sz="1800" dirty="0">
                <a:latin typeface="Arial" panose="020B0604020202020204"/>
                <a:cs typeface="Arial" panose="020B0604020202020204"/>
              </a:rPr>
              <a:t>the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predicting ability </a:t>
            </a:r>
            <a:r>
              <a:rPr sz="1800" dirty="0">
                <a:latin typeface="Arial" panose="020B0604020202020204"/>
                <a:cs typeface="Arial" panose="020B0604020202020204"/>
              </a:rPr>
              <a:t>of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our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models.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We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considered </a:t>
            </a:r>
            <a:r>
              <a:rPr sz="1800" dirty="0">
                <a:latin typeface="Arial" panose="020B0604020202020204"/>
                <a:cs typeface="Arial" panose="020B0604020202020204"/>
              </a:rPr>
              <a:t>only the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16 </a:t>
            </a:r>
            <a:r>
              <a:rPr sz="1800" dirty="0">
                <a:latin typeface="Arial" panose="020B0604020202020204"/>
                <a:cs typeface="Arial" panose="020B0604020202020204"/>
              </a:rPr>
              <a:t>drugs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found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in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common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between CCLE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GDSC. </a:t>
            </a:r>
            <a:r>
              <a:rPr sz="1800" dirty="0">
                <a:latin typeface="Arial" panose="020B0604020202020204"/>
                <a:cs typeface="Arial" panose="020B0604020202020204"/>
              </a:rPr>
              <a:t>The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gene expression data form CCLE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were</a:t>
            </a:r>
            <a:r>
              <a:rPr sz="180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used</a:t>
            </a:r>
            <a:r>
              <a:rPr sz="1800" spc="28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spc="28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predict</a:t>
            </a:r>
            <a:r>
              <a:rPr sz="180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drug</a:t>
            </a:r>
            <a:r>
              <a:rPr sz="1800" spc="3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sensitivity</a:t>
            </a:r>
            <a:r>
              <a:rPr sz="180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and</a:t>
            </a:r>
            <a:r>
              <a:rPr sz="180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we</a:t>
            </a:r>
            <a:r>
              <a:rPr sz="1800" spc="221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compared</a:t>
            </a:r>
            <a:r>
              <a:rPr sz="1800" spc="221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the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52400" algn="just">
              <a:spcBef>
                <a:spcPts val="400"/>
              </a:spcBef>
            </a:pPr>
            <a:r>
              <a:rPr sz="2700" spc="-59" baseline="12000" dirty="0">
                <a:latin typeface="Arial" panose="020B0604020202020204"/>
                <a:cs typeface="Arial" panose="020B0604020202020204"/>
              </a:rPr>
              <a:t>predicted</a:t>
            </a:r>
            <a:r>
              <a:rPr sz="2700" spc="269" baseline="12000" dirty="0">
                <a:latin typeface="Arial" panose="020B0604020202020204"/>
                <a:cs typeface="Arial" panose="020B0604020202020204"/>
              </a:rPr>
              <a:t> </a:t>
            </a:r>
            <a:r>
              <a:rPr sz="2700" spc="-59" baseline="12000" dirty="0">
                <a:latin typeface="Arial" panose="020B0604020202020204"/>
                <a:cs typeface="Arial" panose="020B0604020202020204"/>
              </a:rPr>
              <a:t>and</a:t>
            </a:r>
            <a:r>
              <a:rPr sz="2700" baseline="12000" dirty="0">
                <a:latin typeface="Arial" panose="020B0604020202020204"/>
                <a:cs typeface="Arial" panose="020B0604020202020204"/>
              </a:rPr>
              <a:t> </a:t>
            </a:r>
            <a:r>
              <a:rPr sz="2700" spc="-28" baseline="12000" dirty="0">
                <a:latin typeface="Arial" panose="020B0604020202020204"/>
                <a:cs typeface="Arial" panose="020B0604020202020204"/>
              </a:rPr>
              <a:t>the</a:t>
            </a:r>
            <a:r>
              <a:rPr sz="2700" spc="88" baseline="12000" dirty="0">
                <a:latin typeface="Arial" panose="020B0604020202020204"/>
                <a:cs typeface="Arial" panose="020B0604020202020204"/>
              </a:rPr>
              <a:t> </a:t>
            </a:r>
            <a:r>
              <a:rPr sz="2700" spc="-59" baseline="12000" dirty="0">
                <a:latin typeface="Arial" panose="020B0604020202020204"/>
                <a:cs typeface="Arial" panose="020B0604020202020204"/>
              </a:rPr>
              <a:t>reported</a:t>
            </a:r>
            <a:r>
              <a:rPr sz="2700" spc="209" baseline="12000" dirty="0">
                <a:latin typeface="Arial" panose="020B0604020202020204"/>
                <a:cs typeface="Arial" panose="020B0604020202020204"/>
              </a:rPr>
              <a:t> </a:t>
            </a:r>
            <a:r>
              <a:rPr sz="2700" spc="-28" baseline="12000" dirty="0">
                <a:latin typeface="Arial" panose="020B0604020202020204"/>
                <a:cs typeface="Arial" panose="020B0604020202020204"/>
              </a:rPr>
              <a:t>LNIC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50</a:t>
            </a:r>
            <a:r>
              <a:rPr sz="12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700" spc="-59" baseline="12000" dirty="0">
                <a:latin typeface="Arial" panose="020B0604020202020204"/>
                <a:cs typeface="Arial" panose="020B0604020202020204"/>
              </a:rPr>
              <a:t>using</a:t>
            </a:r>
            <a:r>
              <a:rPr sz="2700" spc="119" baseline="12000" dirty="0">
                <a:latin typeface="Arial" panose="020B0604020202020204"/>
                <a:cs typeface="Arial" panose="020B0604020202020204"/>
              </a:rPr>
              <a:t> </a:t>
            </a:r>
            <a:r>
              <a:rPr sz="2700" spc="-28" baseline="12000" dirty="0">
                <a:latin typeface="Arial" panose="020B0604020202020204"/>
                <a:cs typeface="Arial" panose="020B0604020202020204"/>
              </a:rPr>
              <a:t>the</a:t>
            </a:r>
            <a:r>
              <a:rPr sz="2700" spc="88" baseline="12000" dirty="0">
                <a:latin typeface="Arial" panose="020B0604020202020204"/>
                <a:cs typeface="Arial" panose="020B0604020202020204"/>
              </a:rPr>
              <a:t> </a:t>
            </a:r>
            <a:r>
              <a:rPr sz="2700" spc="-59" baseline="12000" dirty="0">
                <a:latin typeface="Arial" panose="020B0604020202020204"/>
                <a:cs typeface="Arial" panose="020B0604020202020204"/>
              </a:rPr>
              <a:t>CI.</a:t>
            </a:r>
            <a:endParaRPr sz="2700" baseline="12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61276" y="18999206"/>
            <a:ext cx="6062477" cy="251638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7287397" y="18738821"/>
            <a:ext cx="4006107" cy="606421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1033145" marR="121920" indent="-883285">
              <a:lnSpc>
                <a:spcPct val="118000"/>
              </a:lnSpc>
              <a:spcBef>
                <a:spcPts val="400"/>
              </a:spcBef>
            </a:pPr>
            <a:r>
              <a:rPr sz="1600" b="1" spc="-40" dirty="0">
                <a:latin typeface="Arial" panose="020B0604020202020204"/>
                <a:cs typeface="Arial" panose="020B0604020202020204"/>
              </a:rPr>
              <a:t>Concordance</a:t>
            </a:r>
            <a:r>
              <a:rPr sz="1600" b="1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latin typeface="Arial" panose="020B0604020202020204"/>
                <a:cs typeface="Arial" panose="020B0604020202020204"/>
              </a:rPr>
              <a:t>index</a:t>
            </a:r>
            <a:r>
              <a:rPr sz="1600" b="1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latin typeface="Arial" panose="020B0604020202020204"/>
                <a:cs typeface="Arial" panose="020B0604020202020204"/>
              </a:rPr>
              <a:t>between</a:t>
            </a:r>
            <a:r>
              <a:rPr sz="1600" b="1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latin typeface="Arial" panose="020B0604020202020204"/>
                <a:cs typeface="Arial" panose="020B0604020202020204"/>
              </a:rPr>
              <a:t>observed </a:t>
            </a:r>
            <a:r>
              <a:rPr sz="1600" b="1" spc="-379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59" baseline="14000" dirty="0">
                <a:latin typeface="Arial" panose="020B0604020202020204"/>
                <a:cs typeface="Arial" panose="020B0604020202020204"/>
              </a:rPr>
              <a:t>and</a:t>
            </a:r>
            <a:r>
              <a:rPr sz="2400" b="1" baseline="1400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59" baseline="14000" dirty="0">
                <a:latin typeface="Arial" panose="020B0604020202020204"/>
                <a:cs typeface="Arial" panose="020B0604020202020204"/>
              </a:rPr>
              <a:t>predicted</a:t>
            </a:r>
            <a:r>
              <a:rPr sz="2400" b="1" spc="240" baseline="1400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8" baseline="14000" dirty="0">
                <a:latin typeface="Arial" panose="020B0604020202020204"/>
                <a:cs typeface="Arial" panose="020B0604020202020204"/>
              </a:rPr>
              <a:t>LNIC</a:t>
            </a:r>
            <a:r>
              <a:rPr sz="1000" b="1" spc="-20" dirty="0">
                <a:latin typeface="Arial" panose="020B0604020202020204"/>
                <a:cs typeface="Arial" panose="020B0604020202020204"/>
              </a:rPr>
              <a:t>50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473831" y="19073320"/>
            <a:ext cx="184538" cy="1416607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1200" dirty="0">
                <a:latin typeface="Arial" panose="020B0604020202020204"/>
                <a:cs typeface="Arial" panose="020B0604020202020204"/>
              </a:rPr>
              <a:t>on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c</a:t>
            </a:r>
            <a:r>
              <a:rPr sz="1200" dirty="0">
                <a:latin typeface="Arial" panose="020B0604020202020204"/>
                <a:cs typeface="Arial" panose="020B0604020202020204"/>
              </a:rPr>
              <a:t>o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dan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c</a:t>
            </a:r>
            <a:r>
              <a:rPr sz="1200" dirty="0">
                <a:latin typeface="Arial" panose="020B0604020202020204"/>
                <a:cs typeface="Arial" panose="020B0604020202020204"/>
              </a:rPr>
              <a:t>e</a:t>
            </a:r>
            <a:r>
              <a:rPr sz="1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1200" dirty="0">
                <a:latin typeface="Arial" panose="020B0604020202020204"/>
                <a:cs typeface="Arial" panose="020B0604020202020204"/>
              </a:rPr>
              <a:t>ndex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890076" y="20398538"/>
            <a:ext cx="314802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780406" y="19978124"/>
            <a:ext cx="401118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0.55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890076" y="19569903"/>
            <a:ext cx="314802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780406" y="19161673"/>
            <a:ext cx="401118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0.65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6495313" y="14429506"/>
            <a:ext cx="4960672" cy="2315317"/>
            <a:chOff x="4117847" y="3602730"/>
            <a:chExt cx="1240790" cy="579120"/>
          </a:xfrm>
        </p:grpSpPr>
        <p:sp>
          <p:nvSpPr>
            <p:cNvPr id="42" name="object 42"/>
            <p:cNvSpPr/>
            <p:nvPr/>
          </p:nvSpPr>
          <p:spPr>
            <a:xfrm>
              <a:off x="4421123" y="3604255"/>
              <a:ext cx="81280" cy="299085"/>
            </a:xfrm>
            <a:custGeom>
              <a:avLst/>
              <a:gdLst/>
              <a:ahLst/>
              <a:cxnLst/>
              <a:rect l="l" t="t" r="r" b="b"/>
              <a:pathLst>
                <a:path w="81279" h="299085">
                  <a:moveTo>
                    <a:pt x="80771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80771" y="298703"/>
                  </a:lnTo>
                  <a:lnTo>
                    <a:pt x="80771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419600" y="3602730"/>
              <a:ext cx="83820" cy="302260"/>
            </a:xfrm>
            <a:custGeom>
              <a:avLst/>
              <a:gdLst/>
              <a:ahLst/>
              <a:cxnLst/>
              <a:rect l="l" t="t" r="r" b="b"/>
              <a:pathLst>
                <a:path w="83820" h="302260">
                  <a:moveTo>
                    <a:pt x="82296" y="0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0" y="301752"/>
                  </a:lnTo>
                  <a:lnTo>
                    <a:pt x="83820" y="301752"/>
                  </a:lnTo>
                  <a:lnTo>
                    <a:pt x="83820" y="300228"/>
                  </a:lnTo>
                  <a:lnTo>
                    <a:pt x="3048" y="300228"/>
                  </a:lnTo>
                  <a:lnTo>
                    <a:pt x="1524" y="298704"/>
                  </a:lnTo>
                  <a:lnTo>
                    <a:pt x="3048" y="298704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83820" y="1524"/>
                  </a:lnTo>
                  <a:lnTo>
                    <a:pt x="82296" y="0"/>
                  </a:lnTo>
                  <a:close/>
                </a:path>
                <a:path w="83820" h="302260">
                  <a:moveTo>
                    <a:pt x="3048" y="298704"/>
                  </a:moveTo>
                  <a:lnTo>
                    <a:pt x="1524" y="298704"/>
                  </a:lnTo>
                  <a:lnTo>
                    <a:pt x="3048" y="300228"/>
                  </a:lnTo>
                  <a:lnTo>
                    <a:pt x="3048" y="298704"/>
                  </a:lnTo>
                  <a:close/>
                </a:path>
                <a:path w="83820" h="302260">
                  <a:moveTo>
                    <a:pt x="80772" y="298704"/>
                  </a:moveTo>
                  <a:lnTo>
                    <a:pt x="3048" y="298704"/>
                  </a:lnTo>
                  <a:lnTo>
                    <a:pt x="3048" y="300228"/>
                  </a:lnTo>
                  <a:lnTo>
                    <a:pt x="80772" y="300228"/>
                  </a:lnTo>
                  <a:lnTo>
                    <a:pt x="80772" y="298704"/>
                  </a:lnTo>
                  <a:close/>
                </a:path>
                <a:path w="83820" h="302260">
                  <a:moveTo>
                    <a:pt x="80772" y="1524"/>
                  </a:moveTo>
                  <a:lnTo>
                    <a:pt x="80772" y="300228"/>
                  </a:lnTo>
                  <a:lnTo>
                    <a:pt x="82296" y="298704"/>
                  </a:lnTo>
                  <a:lnTo>
                    <a:pt x="83820" y="298704"/>
                  </a:lnTo>
                  <a:lnTo>
                    <a:pt x="83820" y="3048"/>
                  </a:lnTo>
                  <a:lnTo>
                    <a:pt x="82296" y="3048"/>
                  </a:lnTo>
                  <a:lnTo>
                    <a:pt x="80772" y="1524"/>
                  </a:lnTo>
                  <a:close/>
                </a:path>
                <a:path w="83820" h="302260">
                  <a:moveTo>
                    <a:pt x="83820" y="298704"/>
                  </a:moveTo>
                  <a:lnTo>
                    <a:pt x="82296" y="298704"/>
                  </a:lnTo>
                  <a:lnTo>
                    <a:pt x="80772" y="300228"/>
                  </a:lnTo>
                  <a:lnTo>
                    <a:pt x="83820" y="300228"/>
                  </a:lnTo>
                  <a:lnTo>
                    <a:pt x="83820" y="298704"/>
                  </a:lnTo>
                  <a:close/>
                </a:path>
                <a:path w="83820" h="302260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83820" h="302260">
                  <a:moveTo>
                    <a:pt x="80772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80772" y="3048"/>
                  </a:lnTo>
                  <a:lnTo>
                    <a:pt x="80772" y="1524"/>
                  </a:lnTo>
                  <a:close/>
                </a:path>
                <a:path w="83820" h="302260">
                  <a:moveTo>
                    <a:pt x="83820" y="1524"/>
                  </a:moveTo>
                  <a:lnTo>
                    <a:pt x="80772" y="1524"/>
                  </a:lnTo>
                  <a:lnTo>
                    <a:pt x="82296" y="3048"/>
                  </a:lnTo>
                  <a:lnTo>
                    <a:pt x="83820" y="3048"/>
                  </a:lnTo>
                  <a:lnTo>
                    <a:pt x="8382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517135" y="3607303"/>
              <a:ext cx="79375" cy="295910"/>
            </a:xfrm>
            <a:custGeom>
              <a:avLst/>
              <a:gdLst/>
              <a:ahLst/>
              <a:cxnLst/>
              <a:rect l="l" t="t" r="r" b="b"/>
              <a:pathLst>
                <a:path w="79375" h="295910">
                  <a:moveTo>
                    <a:pt x="79247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79247" y="295655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515612" y="3605778"/>
              <a:ext cx="82550" cy="299085"/>
            </a:xfrm>
            <a:custGeom>
              <a:avLst/>
              <a:gdLst/>
              <a:ahLst/>
              <a:cxnLst/>
              <a:rect l="l" t="t" r="r" b="b"/>
              <a:pathLst>
                <a:path w="82550" h="299085">
                  <a:moveTo>
                    <a:pt x="82296" y="0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0" y="298704"/>
                  </a:lnTo>
                  <a:lnTo>
                    <a:pt x="82296" y="298704"/>
                  </a:lnTo>
                  <a:lnTo>
                    <a:pt x="82296" y="297180"/>
                  </a:lnTo>
                  <a:lnTo>
                    <a:pt x="3048" y="297180"/>
                  </a:lnTo>
                  <a:lnTo>
                    <a:pt x="1524" y="295656"/>
                  </a:lnTo>
                  <a:lnTo>
                    <a:pt x="3048" y="295656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82296" y="1524"/>
                  </a:lnTo>
                  <a:lnTo>
                    <a:pt x="82296" y="0"/>
                  </a:lnTo>
                  <a:close/>
                </a:path>
                <a:path w="82550" h="299085">
                  <a:moveTo>
                    <a:pt x="3048" y="295656"/>
                  </a:moveTo>
                  <a:lnTo>
                    <a:pt x="1524" y="295656"/>
                  </a:lnTo>
                  <a:lnTo>
                    <a:pt x="3048" y="297180"/>
                  </a:lnTo>
                  <a:lnTo>
                    <a:pt x="3048" y="295656"/>
                  </a:lnTo>
                  <a:close/>
                </a:path>
                <a:path w="82550" h="299085">
                  <a:moveTo>
                    <a:pt x="79248" y="295656"/>
                  </a:moveTo>
                  <a:lnTo>
                    <a:pt x="3048" y="295656"/>
                  </a:lnTo>
                  <a:lnTo>
                    <a:pt x="3048" y="297180"/>
                  </a:lnTo>
                  <a:lnTo>
                    <a:pt x="79248" y="297180"/>
                  </a:lnTo>
                  <a:lnTo>
                    <a:pt x="79248" y="295656"/>
                  </a:lnTo>
                  <a:close/>
                </a:path>
                <a:path w="82550" h="299085">
                  <a:moveTo>
                    <a:pt x="79248" y="1524"/>
                  </a:moveTo>
                  <a:lnTo>
                    <a:pt x="79248" y="297180"/>
                  </a:lnTo>
                  <a:lnTo>
                    <a:pt x="80772" y="295656"/>
                  </a:lnTo>
                  <a:lnTo>
                    <a:pt x="82296" y="295656"/>
                  </a:lnTo>
                  <a:lnTo>
                    <a:pt x="82296" y="3048"/>
                  </a:lnTo>
                  <a:lnTo>
                    <a:pt x="80772" y="3048"/>
                  </a:lnTo>
                  <a:lnTo>
                    <a:pt x="79248" y="1524"/>
                  </a:lnTo>
                  <a:close/>
                </a:path>
                <a:path w="82550" h="299085">
                  <a:moveTo>
                    <a:pt x="82296" y="295656"/>
                  </a:moveTo>
                  <a:lnTo>
                    <a:pt x="80772" y="295656"/>
                  </a:lnTo>
                  <a:lnTo>
                    <a:pt x="79248" y="297180"/>
                  </a:lnTo>
                  <a:lnTo>
                    <a:pt x="82296" y="297180"/>
                  </a:lnTo>
                  <a:lnTo>
                    <a:pt x="82296" y="295656"/>
                  </a:lnTo>
                  <a:close/>
                </a:path>
                <a:path w="82550" h="299085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82550" h="299085">
                  <a:moveTo>
                    <a:pt x="79248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79248" y="3048"/>
                  </a:lnTo>
                  <a:lnTo>
                    <a:pt x="79248" y="1524"/>
                  </a:lnTo>
                  <a:close/>
                </a:path>
                <a:path w="82550" h="299085">
                  <a:moveTo>
                    <a:pt x="82296" y="1524"/>
                  </a:moveTo>
                  <a:lnTo>
                    <a:pt x="79248" y="1524"/>
                  </a:lnTo>
                  <a:lnTo>
                    <a:pt x="80772" y="3048"/>
                  </a:lnTo>
                  <a:lnTo>
                    <a:pt x="82296" y="3048"/>
                  </a:lnTo>
                  <a:lnTo>
                    <a:pt x="8229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613147" y="3651499"/>
              <a:ext cx="79375" cy="251460"/>
            </a:xfrm>
            <a:custGeom>
              <a:avLst/>
              <a:gdLst/>
              <a:ahLst/>
              <a:cxnLst/>
              <a:rect l="l" t="t" r="r" b="b"/>
              <a:pathLst>
                <a:path w="79375" h="251460">
                  <a:moveTo>
                    <a:pt x="79247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79247" y="251459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611624" y="3649974"/>
              <a:ext cx="82550" cy="254635"/>
            </a:xfrm>
            <a:custGeom>
              <a:avLst/>
              <a:gdLst/>
              <a:ahLst/>
              <a:cxnLst/>
              <a:rect l="l" t="t" r="r" b="b"/>
              <a:pathLst>
                <a:path w="82550" h="254635">
                  <a:moveTo>
                    <a:pt x="82296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82296" y="254508"/>
                  </a:lnTo>
                  <a:lnTo>
                    <a:pt x="82296" y="252984"/>
                  </a:lnTo>
                  <a:lnTo>
                    <a:pt x="3048" y="252984"/>
                  </a:lnTo>
                  <a:lnTo>
                    <a:pt x="1524" y="251460"/>
                  </a:lnTo>
                  <a:lnTo>
                    <a:pt x="3048" y="251460"/>
                  </a:lnTo>
                  <a:lnTo>
                    <a:pt x="3048" y="4572"/>
                  </a:lnTo>
                  <a:lnTo>
                    <a:pt x="1524" y="4572"/>
                  </a:lnTo>
                  <a:lnTo>
                    <a:pt x="3048" y="1524"/>
                  </a:lnTo>
                  <a:lnTo>
                    <a:pt x="82296" y="1524"/>
                  </a:lnTo>
                  <a:lnTo>
                    <a:pt x="82296" y="0"/>
                  </a:lnTo>
                  <a:close/>
                </a:path>
                <a:path w="82550" h="254635">
                  <a:moveTo>
                    <a:pt x="3048" y="251460"/>
                  </a:moveTo>
                  <a:lnTo>
                    <a:pt x="1524" y="251460"/>
                  </a:lnTo>
                  <a:lnTo>
                    <a:pt x="3048" y="252984"/>
                  </a:lnTo>
                  <a:lnTo>
                    <a:pt x="3048" y="251460"/>
                  </a:lnTo>
                  <a:close/>
                </a:path>
                <a:path w="82550" h="254635">
                  <a:moveTo>
                    <a:pt x="79248" y="251460"/>
                  </a:moveTo>
                  <a:lnTo>
                    <a:pt x="3048" y="251460"/>
                  </a:lnTo>
                  <a:lnTo>
                    <a:pt x="3048" y="252984"/>
                  </a:lnTo>
                  <a:lnTo>
                    <a:pt x="79248" y="252984"/>
                  </a:lnTo>
                  <a:lnTo>
                    <a:pt x="79248" y="251460"/>
                  </a:lnTo>
                  <a:close/>
                </a:path>
                <a:path w="82550" h="254635">
                  <a:moveTo>
                    <a:pt x="79248" y="1524"/>
                  </a:moveTo>
                  <a:lnTo>
                    <a:pt x="79248" y="252984"/>
                  </a:lnTo>
                  <a:lnTo>
                    <a:pt x="80772" y="251460"/>
                  </a:lnTo>
                  <a:lnTo>
                    <a:pt x="82296" y="251460"/>
                  </a:lnTo>
                  <a:lnTo>
                    <a:pt x="82296" y="4572"/>
                  </a:lnTo>
                  <a:lnTo>
                    <a:pt x="80772" y="4572"/>
                  </a:lnTo>
                  <a:lnTo>
                    <a:pt x="79248" y="1524"/>
                  </a:lnTo>
                  <a:close/>
                </a:path>
                <a:path w="82550" h="254635">
                  <a:moveTo>
                    <a:pt x="82296" y="251460"/>
                  </a:moveTo>
                  <a:lnTo>
                    <a:pt x="80772" y="251460"/>
                  </a:lnTo>
                  <a:lnTo>
                    <a:pt x="79248" y="252984"/>
                  </a:lnTo>
                  <a:lnTo>
                    <a:pt x="82296" y="252984"/>
                  </a:lnTo>
                  <a:lnTo>
                    <a:pt x="82296" y="251460"/>
                  </a:lnTo>
                  <a:close/>
                </a:path>
                <a:path w="82550" h="254635">
                  <a:moveTo>
                    <a:pt x="3048" y="1524"/>
                  </a:moveTo>
                  <a:lnTo>
                    <a:pt x="1524" y="4572"/>
                  </a:lnTo>
                  <a:lnTo>
                    <a:pt x="3048" y="4572"/>
                  </a:lnTo>
                  <a:lnTo>
                    <a:pt x="3048" y="1524"/>
                  </a:lnTo>
                  <a:close/>
                </a:path>
                <a:path w="82550" h="254635">
                  <a:moveTo>
                    <a:pt x="79248" y="1524"/>
                  </a:moveTo>
                  <a:lnTo>
                    <a:pt x="3048" y="1524"/>
                  </a:lnTo>
                  <a:lnTo>
                    <a:pt x="3048" y="4572"/>
                  </a:lnTo>
                  <a:lnTo>
                    <a:pt x="79248" y="4572"/>
                  </a:lnTo>
                  <a:lnTo>
                    <a:pt x="79248" y="1524"/>
                  </a:lnTo>
                  <a:close/>
                </a:path>
                <a:path w="82550" h="254635">
                  <a:moveTo>
                    <a:pt x="82296" y="1524"/>
                  </a:moveTo>
                  <a:lnTo>
                    <a:pt x="79248" y="1524"/>
                  </a:lnTo>
                  <a:lnTo>
                    <a:pt x="80772" y="4572"/>
                  </a:lnTo>
                  <a:lnTo>
                    <a:pt x="82296" y="4572"/>
                  </a:lnTo>
                  <a:lnTo>
                    <a:pt x="8229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707635" y="3700267"/>
              <a:ext cx="81280" cy="203200"/>
            </a:xfrm>
            <a:custGeom>
              <a:avLst/>
              <a:gdLst/>
              <a:ahLst/>
              <a:cxnLst/>
              <a:rect l="l" t="t" r="r" b="b"/>
              <a:pathLst>
                <a:path w="81279" h="203200">
                  <a:moveTo>
                    <a:pt x="80771" y="0"/>
                  </a:moveTo>
                  <a:lnTo>
                    <a:pt x="0" y="0"/>
                  </a:lnTo>
                  <a:lnTo>
                    <a:pt x="0" y="202691"/>
                  </a:lnTo>
                  <a:lnTo>
                    <a:pt x="80771" y="202691"/>
                  </a:lnTo>
                  <a:lnTo>
                    <a:pt x="80771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706112" y="3698742"/>
              <a:ext cx="83820" cy="205740"/>
            </a:xfrm>
            <a:custGeom>
              <a:avLst/>
              <a:gdLst/>
              <a:ahLst/>
              <a:cxnLst/>
              <a:rect l="l" t="t" r="r" b="b"/>
              <a:pathLst>
                <a:path w="83820" h="205739">
                  <a:moveTo>
                    <a:pt x="83820" y="0"/>
                  </a:moveTo>
                  <a:lnTo>
                    <a:pt x="0" y="0"/>
                  </a:lnTo>
                  <a:lnTo>
                    <a:pt x="0" y="205740"/>
                  </a:lnTo>
                  <a:lnTo>
                    <a:pt x="83820" y="205740"/>
                  </a:lnTo>
                  <a:lnTo>
                    <a:pt x="83820" y="204216"/>
                  </a:lnTo>
                  <a:lnTo>
                    <a:pt x="3048" y="204216"/>
                  </a:lnTo>
                  <a:lnTo>
                    <a:pt x="1524" y="202692"/>
                  </a:lnTo>
                  <a:lnTo>
                    <a:pt x="3048" y="202692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83820" y="1524"/>
                  </a:lnTo>
                  <a:lnTo>
                    <a:pt x="83820" y="0"/>
                  </a:lnTo>
                  <a:close/>
                </a:path>
                <a:path w="83820" h="205739">
                  <a:moveTo>
                    <a:pt x="3048" y="202692"/>
                  </a:moveTo>
                  <a:lnTo>
                    <a:pt x="1524" y="202692"/>
                  </a:lnTo>
                  <a:lnTo>
                    <a:pt x="3048" y="204216"/>
                  </a:lnTo>
                  <a:lnTo>
                    <a:pt x="3048" y="202692"/>
                  </a:lnTo>
                  <a:close/>
                </a:path>
                <a:path w="83820" h="205739">
                  <a:moveTo>
                    <a:pt x="80772" y="202692"/>
                  </a:moveTo>
                  <a:lnTo>
                    <a:pt x="3048" y="202692"/>
                  </a:lnTo>
                  <a:lnTo>
                    <a:pt x="3048" y="204216"/>
                  </a:lnTo>
                  <a:lnTo>
                    <a:pt x="80772" y="204216"/>
                  </a:lnTo>
                  <a:lnTo>
                    <a:pt x="80772" y="202692"/>
                  </a:lnTo>
                  <a:close/>
                </a:path>
                <a:path w="83820" h="205739">
                  <a:moveTo>
                    <a:pt x="80772" y="1524"/>
                  </a:moveTo>
                  <a:lnTo>
                    <a:pt x="80772" y="204216"/>
                  </a:lnTo>
                  <a:lnTo>
                    <a:pt x="82296" y="202692"/>
                  </a:lnTo>
                  <a:lnTo>
                    <a:pt x="83820" y="202692"/>
                  </a:lnTo>
                  <a:lnTo>
                    <a:pt x="83820" y="3048"/>
                  </a:lnTo>
                  <a:lnTo>
                    <a:pt x="82296" y="3048"/>
                  </a:lnTo>
                  <a:lnTo>
                    <a:pt x="80772" y="1524"/>
                  </a:lnTo>
                  <a:close/>
                </a:path>
                <a:path w="83820" h="205739">
                  <a:moveTo>
                    <a:pt x="83820" y="202692"/>
                  </a:moveTo>
                  <a:lnTo>
                    <a:pt x="82296" y="202692"/>
                  </a:lnTo>
                  <a:lnTo>
                    <a:pt x="80772" y="204216"/>
                  </a:lnTo>
                  <a:lnTo>
                    <a:pt x="83820" y="204216"/>
                  </a:lnTo>
                  <a:lnTo>
                    <a:pt x="83820" y="202692"/>
                  </a:lnTo>
                  <a:close/>
                </a:path>
                <a:path w="83820" h="205739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83820" h="205739">
                  <a:moveTo>
                    <a:pt x="80772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80772" y="3048"/>
                  </a:lnTo>
                  <a:lnTo>
                    <a:pt x="80772" y="1524"/>
                  </a:lnTo>
                  <a:close/>
                </a:path>
                <a:path w="83820" h="205739">
                  <a:moveTo>
                    <a:pt x="83820" y="1524"/>
                  </a:moveTo>
                  <a:lnTo>
                    <a:pt x="80772" y="1524"/>
                  </a:lnTo>
                  <a:lnTo>
                    <a:pt x="82296" y="3048"/>
                  </a:lnTo>
                  <a:lnTo>
                    <a:pt x="83820" y="3048"/>
                  </a:lnTo>
                  <a:lnTo>
                    <a:pt x="8382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803647" y="3738367"/>
              <a:ext cx="79375" cy="165100"/>
            </a:xfrm>
            <a:custGeom>
              <a:avLst/>
              <a:gdLst/>
              <a:ahLst/>
              <a:cxnLst/>
              <a:rect l="l" t="t" r="r" b="b"/>
              <a:pathLst>
                <a:path w="79375" h="165100">
                  <a:moveTo>
                    <a:pt x="79247" y="0"/>
                  </a:moveTo>
                  <a:lnTo>
                    <a:pt x="0" y="0"/>
                  </a:lnTo>
                  <a:lnTo>
                    <a:pt x="0" y="164591"/>
                  </a:lnTo>
                  <a:lnTo>
                    <a:pt x="79247" y="164591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802124" y="3736842"/>
              <a:ext cx="82550" cy="167640"/>
            </a:xfrm>
            <a:custGeom>
              <a:avLst/>
              <a:gdLst/>
              <a:ahLst/>
              <a:cxnLst/>
              <a:rect l="l" t="t" r="r" b="b"/>
              <a:pathLst>
                <a:path w="82550" h="167639">
                  <a:moveTo>
                    <a:pt x="8229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82296" y="167640"/>
                  </a:lnTo>
                  <a:lnTo>
                    <a:pt x="82296" y="166116"/>
                  </a:lnTo>
                  <a:lnTo>
                    <a:pt x="3048" y="166116"/>
                  </a:lnTo>
                  <a:lnTo>
                    <a:pt x="1524" y="164592"/>
                  </a:lnTo>
                  <a:lnTo>
                    <a:pt x="3048" y="164592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82296" y="1524"/>
                  </a:lnTo>
                  <a:lnTo>
                    <a:pt x="82296" y="0"/>
                  </a:lnTo>
                  <a:close/>
                </a:path>
                <a:path w="82550" h="167639">
                  <a:moveTo>
                    <a:pt x="3048" y="164592"/>
                  </a:moveTo>
                  <a:lnTo>
                    <a:pt x="1524" y="164592"/>
                  </a:lnTo>
                  <a:lnTo>
                    <a:pt x="3048" y="166116"/>
                  </a:lnTo>
                  <a:lnTo>
                    <a:pt x="3048" y="164592"/>
                  </a:lnTo>
                  <a:close/>
                </a:path>
                <a:path w="82550" h="167639">
                  <a:moveTo>
                    <a:pt x="79248" y="164592"/>
                  </a:moveTo>
                  <a:lnTo>
                    <a:pt x="3048" y="164592"/>
                  </a:lnTo>
                  <a:lnTo>
                    <a:pt x="3048" y="166116"/>
                  </a:lnTo>
                  <a:lnTo>
                    <a:pt x="79248" y="166116"/>
                  </a:lnTo>
                  <a:lnTo>
                    <a:pt x="79248" y="164592"/>
                  </a:lnTo>
                  <a:close/>
                </a:path>
                <a:path w="82550" h="167639">
                  <a:moveTo>
                    <a:pt x="79248" y="1524"/>
                  </a:moveTo>
                  <a:lnTo>
                    <a:pt x="79248" y="166116"/>
                  </a:lnTo>
                  <a:lnTo>
                    <a:pt x="80772" y="164592"/>
                  </a:lnTo>
                  <a:lnTo>
                    <a:pt x="82296" y="164592"/>
                  </a:lnTo>
                  <a:lnTo>
                    <a:pt x="82296" y="3048"/>
                  </a:lnTo>
                  <a:lnTo>
                    <a:pt x="80772" y="3048"/>
                  </a:lnTo>
                  <a:lnTo>
                    <a:pt x="79248" y="1524"/>
                  </a:lnTo>
                  <a:close/>
                </a:path>
                <a:path w="82550" h="167639">
                  <a:moveTo>
                    <a:pt x="82296" y="164592"/>
                  </a:moveTo>
                  <a:lnTo>
                    <a:pt x="80772" y="164592"/>
                  </a:lnTo>
                  <a:lnTo>
                    <a:pt x="79248" y="166116"/>
                  </a:lnTo>
                  <a:lnTo>
                    <a:pt x="82296" y="166116"/>
                  </a:lnTo>
                  <a:lnTo>
                    <a:pt x="82296" y="164592"/>
                  </a:lnTo>
                  <a:close/>
                </a:path>
                <a:path w="82550" h="167639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82550" h="167639">
                  <a:moveTo>
                    <a:pt x="79248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79248" y="3048"/>
                  </a:lnTo>
                  <a:lnTo>
                    <a:pt x="79248" y="1524"/>
                  </a:lnTo>
                  <a:close/>
                </a:path>
                <a:path w="82550" h="167639">
                  <a:moveTo>
                    <a:pt x="82296" y="1524"/>
                  </a:moveTo>
                  <a:lnTo>
                    <a:pt x="79248" y="1524"/>
                  </a:lnTo>
                  <a:lnTo>
                    <a:pt x="80772" y="3048"/>
                  </a:lnTo>
                  <a:lnTo>
                    <a:pt x="82296" y="3048"/>
                  </a:lnTo>
                  <a:lnTo>
                    <a:pt x="8229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4899659" y="3747511"/>
              <a:ext cx="79375" cy="155575"/>
            </a:xfrm>
            <a:custGeom>
              <a:avLst/>
              <a:gdLst/>
              <a:ahLst/>
              <a:cxnLst/>
              <a:rect l="l" t="t" r="r" b="b"/>
              <a:pathLst>
                <a:path w="79375" h="155575">
                  <a:moveTo>
                    <a:pt x="79247" y="0"/>
                  </a:moveTo>
                  <a:lnTo>
                    <a:pt x="0" y="0"/>
                  </a:lnTo>
                  <a:lnTo>
                    <a:pt x="0" y="155447"/>
                  </a:lnTo>
                  <a:lnTo>
                    <a:pt x="79247" y="155447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898136" y="3745986"/>
              <a:ext cx="82550" cy="158750"/>
            </a:xfrm>
            <a:custGeom>
              <a:avLst/>
              <a:gdLst/>
              <a:ahLst/>
              <a:cxnLst/>
              <a:rect l="l" t="t" r="r" b="b"/>
              <a:pathLst>
                <a:path w="82550" h="158750">
                  <a:moveTo>
                    <a:pt x="80772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82296" y="158496"/>
                  </a:lnTo>
                  <a:lnTo>
                    <a:pt x="82296" y="156972"/>
                  </a:lnTo>
                  <a:lnTo>
                    <a:pt x="3048" y="156972"/>
                  </a:lnTo>
                  <a:lnTo>
                    <a:pt x="1524" y="155448"/>
                  </a:lnTo>
                  <a:lnTo>
                    <a:pt x="3048" y="155448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82296" y="1524"/>
                  </a:lnTo>
                  <a:lnTo>
                    <a:pt x="80772" y="0"/>
                  </a:lnTo>
                  <a:close/>
                </a:path>
                <a:path w="82550" h="158750">
                  <a:moveTo>
                    <a:pt x="3048" y="155448"/>
                  </a:moveTo>
                  <a:lnTo>
                    <a:pt x="1524" y="155448"/>
                  </a:lnTo>
                  <a:lnTo>
                    <a:pt x="3048" y="156972"/>
                  </a:lnTo>
                  <a:lnTo>
                    <a:pt x="3048" y="155448"/>
                  </a:lnTo>
                  <a:close/>
                </a:path>
                <a:path w="82550" h="158750">
                  <a:moveTo>
                    <a:pt x="79248" y="155448"/>
                  </a:moveTo>
                  <a:lnTo>
                    <a:pt x="3048" y="155448"/>
                  </a:lnTo>
                  <a:lnTo>
                    <a:pt x="3048" y="156972"/>
                  </a:lnTo>
                  <a:lnTo>
                    <a:pt x="79248" y="156972"/>
                  </a:lnTo>
                  <a:lnTo>
                    <a:pt x="79248" y="155448"/>
                  </a:lnTo>
                  <a:close/>
                </a:path>
                <a:path w="82550" h="158750">
                  <a:moveTo>
                    <a:pt x="79248" y="1524"/>
                  </a:moveTo>
                  <a:lnTo>
                    <a:pt x="79248" y="156972"/>
                  </a:lnTo>
                  <a:lnTo>
                    <a:pt x="80772" y="155448"/>
                  </a:lnTo>
                  <a:lnTo>
                    <a:pt x="82296" y="155448"/>
                  </a:lnTo>
                  <a:lnTo>
                    <a:pt x="82296" y="3048"/>
                  </a:lnTo>
                  <a:lnTo>
                    <a:pt x="80772" y="3048"/>
                  </a:lnTo>
                  <a:lnTo>
                    <a:pt x="79248" y="1524"/>
                  </a:lnTo>
                  <a:close/>
                </a:path>
                <a:path w="82550" h="158750">
                  <a:moveTo>
                    <a:pt x="82296" y="155448"/>
                  </a:moveTo>
                  <a:lnTo>
                    <a:pt x="80772" y="155448"/>
                  </a:lnTo>
                  <a:lnTo>
                    <a:pt x="79248" y="156972"/>
                  </a:lnTo>
                  <a:lnTo>
                    <a:pt x="82296" y="156972"/>
                  </a:lnTo>
                  <a:lnTo>
                    <a:pt x="82296" y="155448"/>
                  </a:lnTo>
                  <a:close/>
                </a:path>
                <a:path w="82550" h="158750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82550" h="158750">
                  <a:moveTo>
                    <a:pt x="79248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79248" y="3048"/>
                  </a:lnTo>
                  <a:lnTo>
                    <a:pt x="79248" y="1524"/>
                  </a:lnTo>
                  <a:close/>
                </a:path>
                <a:path w="82550" h="158750">
                  <a:moveTo>
                    <a:pt x="82296" y="1524"/>
                  </a:moveTo>
                  <a:lnTo>
                    <a:pt x="79248" y="1524"/>
                  </a:lnTo>
                  <a:lnTo>
                    <a:pt x="80772" y="3048"/>
                  </a:lnTo>
                  <a:lnTo>
                    <a:pt x="82296" y="3048"/>
                  </a:lnTo>
                  <a:lnTo>
                    <a:pt x="8229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994147" y="3753607"/>
              <a:ext cx="81280" cy="149860"/>
            </a:xfrm>
            <a:custGeom>
              <a:avLst/>
              <a:gdLst/>
              <a:ahLst/>
              <a:cxnLst/>
              <a:rect l="l" t="t" r="r" b="b"/>
              <a:pathLst>
                <a:path w="81279" h="149860">
                  <a:moveTo>
                    <a:pt x="80771" y="0"/>
                  </a:moveTo>
                  <a:lnTo>
                    <a:pt x="0" y="0"/>
                  </a:lnTo>
                  <a:lnTo>
                    <a:pt x="0" y="149351"/>
                  </a:lnTo>
                  <a:lnTo>
                    <a:pt x="80771" y="149351"/>
                  </a:lnTo>
                  <a:lnTo>
                    <a:pt x="80771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992624" y="3752082"/>
              <a:ext cx="83820" cy="152400"/>
            </a:xfrm>
            <a:custGeom>
              <a:avLst/>
              <a:gdLst/>
              <a:ahLst/>
              <a:cxnLst/>
              <a:rect l="l" t="t" r="r" b="b"/>
              <a:pathLst>
                <a:path w="83820" h="152400">
                  <a:moveTo>
                    <a:pt x="82296" y="0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0" y="152400"/>
                  </a:lnTo>
                  <a:lnTo>
                    <a:pt x="83820" y="152400"/>
                  </a:lnTo>
                  <a:lnTo>
                    <a:pt x="83820" y="150876"/>
                  </a:lnTo>
                  <a:lnTo>
                    <a:pt x="3048" y="150876"/>
                  </a:lnTo>
                  <a:lnTo>
                    <a:pt x="1524" y="149352"/>
                  </a:lnTo>
                  <a:lnTo>
                    <a:pt x="3048" y="149352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83820" y="1524"/>
                  </a:lnTo>
                  <a:lnTo>
                    <a:pt x="82296" y="0"/>
                  </a:lnTo>
                  <a:close/>
                </a:path>
                <a:path w="83820" h="152400">
                  <a:moveTo>
                    <a:pt x="3048" y="149352"/>
                  </a:moveTo>
                  <a:lnTo>
                    <a:pt x="1524" y="149352"/>
                  </a:lnTo>
                  <a:lnTo>
                    <a:pt x="3048" y="150876"/>
                  </a:lnTo>
                  <a:lnTo>
                    <a:pt x="3048" y="149352"/>
                  </a:lnTo>
                  <a:close/>
                </a:path>
                <a:path w="83820" h="152400">
                  <a:moveTo>
                    <a:pt x="80772" y="149352"/>
                  </a:moveTo>
                  <a:lnTo>
                    <a:pt x="3048" y="149352"/>
                  </a:lnTo>
                  <a:lnTo>
                    <a:pt x="3048" y="150876"/>
                  </a:lnTo>
                  <a:lnTo>
                    <a:pt x="80772" y="150876"/>
                  </a:lnTo>
                  <a:lnTo>
                    <a:pt x="80772" y="149352"/>
                  </a:lnTo>
                  <a:close/>
                </a:path>
                <a:path w="83820" h="152400">
                  <a:moveTo>
                    <a:pt x="80772" y="1524"/>
                  </a:moveTo>
                  <a:lnTo>
                    <a:pt x="80772" y="150876"/>
                  </a:lnTo>
                  <a:lnTo>
                    <a:pt x="82296" y="149352"/>
                  </a:lnTo>
                  <a:lnTo>
                    <a:pt x="83820" y="149352"/>
                  </a:lnTo>
                  <a:lnTo>
                    <a:pt x="83820" y="3048"/>
                  </a:lnTo>
                  <a:lnTo>
                    <a:pt x="82296" y="3048"/>
                  </a:lnTo>
                  <a:lnTo>
                    <a:pt x="80772" y="1524"/>
                  </a:lnTo>
                  <a:close/>
                </a:path>
                <a:path w="83820" h="152400">
                  <a:moveTo>
                    <a:pt x="83820" y="149352"/>
                  </a:moveTo>
                  <a:lnTo>
                    <a:pt x="82296" y="149352"/>
                  </a:lnTo>
                  <a:lnTo>
                    <a:pt x="80772" y="150876"/>
                  </a:lnTo>
                  <a:lnTo>
                    <a:pt x="83820" y="150876"/>
                  </a:lnTo>
                  <a:lnTo>
                    <a:pt x="83820" y="149352"/>
                  </a:lnTo>
                  <a:close/>
                </a:path>
                <a:path w="83820" h="152400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83820" h="152400">
                  <a:moveTo>
                    <a:pt x="80772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80772" y="3048"/>
                  </a:lnTo>
                  <a:lnTo>
                    <a:pt x="80772" y="1524"/>
                  </a:lnTo>
                  <a:close/>
                </a:path>
                <a:path w="83820" h="152400">
                  <a:moveTo>
                    <a:pt x="83820" y="1524"/>
                  </a:moveTo>
                  <a:lnTo>
                    <a:pt x="80772" y="1524"/>
                  </a:lnTo>
                  <a:lnTo>
                    <a:pt x="82296" y="3048"/>
                  </a:lnTo>
                  <a:lnTo>
                    <a:pt x="83820" y="3048"/>
                  </a:lnTo>
                  <a:lnTo>
                    <a:pt x="8382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090159" y="3761227"/>
              <a:ext cx="79375" cy="142240"/>
            </a:xfrm>
            <a:custGeom>
              <a:avLst/>
              <a:gdLst/>
              <a:ahLst/>
              <a:cxnLst/>
              <a:rect l="l" t="t" r="r" b="b"/>
              <a:pathLst>
                <a:path w="79375" h="142239">
                  <a:moveTo>
                    <a:pt x="79247" y="0"/>
                  </a:moveTo>
                  <a:lnTo>
                    <a:pt x="0" y="0"/>
                  </a:lnTo>
                  <a:lnTo>
                    <a:pt x="0" y="141731"/>
                  </a:lnTo>
                  <a:lnTo>
                    <a:pt x="79247" y="141731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088636" y="3759702"/>
              <a:ext cx="82550" cy="144780"/>
            </a:xfrm>
            <a:custGeom>
              <a:avLst/>
              <a:gdLst/>
              <a:ahLst/>
              <a:cxnLst/>
              <a:rect l="l" t="t" r="r" b="b"/>
              <a:pathLst>
                <a:path w="82550" h="144779">
                  <a:moveTo>
                    <a:pt x="82296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82296" y="144780"/>
                  </a:lnTo>
                  <a:lnTo>
                    <a:pt x="82296" y="143256"/>
                  </a:lnTo>
                  <a:lnTo>
                    <a:pt x="3048" y="143256"/>
                  </a:lnTo>
                  <a:lnTo>
                    <a:pt x="1524" y="141732"/>
                  </a:lnTo>
                  <a:lnTo>
                    <a:pt x="3048" y="141732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82296" y="1524"/>
                  </a:lnTo>
                  <a:lnTo>
                    <a:pt x="82296" y="0"/>
                  </a:lnTo>
                  <a:close/>
                </a:path>
                <a:path w="82550" h="144779">
                  <a:moveTo>
                    <a:pt x="3048" y="141732"/>
                  </a:moveTo>
                  <a:lnTo>
                    <a:pt x="1524" y="141732"/>
                  </a:lnTo>
                  <a:lnTo>
                    <a:pt x="3048" y="143256"/>
                  </a:lnTo>
                  <a:lnTo>
                    <a:pt x="3048" y="141732"/>
                  </a:lnTo>
                  <a:close/>
                </a:path>
                <a:path w="82550" h="144779">
                  <a:moveTo>
                    <a:pt x="79248" y="141732"/>
                  </a:moveTo>
                  <a:lnTo>
                    <a:pt x="3048" y="141732"/>
                  </a:lnTo>
                  <a:lnTo>
                    <a:pt x="3048" y="143256"/>
                  </a:lnTo>
                  <a:lnTo>
                    <a:pt x="79248" y="143256"/>
                  </a:lnTo>
                  <a:lnTo>
                    <a:pt x="79248" y="141732"/>
                  </a:lnTo>
                  <a:close/>
                </a:path>
                <a:path w="82550" h="144779">
                  <a:moveTo>
                    <a:pt x="79248" y="1524"/>
                  </a:moveTo>
                  <a:lnTo>
                    <a:pt x="79248" y="143256"/>
                  </a:lnTo>
                  <a:lnTo>
                    <a:pt x="80772" y="141732"/>
                  </a:lnTo>
                  <a:lnTo>
                    <a:pt x="82296" y="141732"/>
                  </a:lnTo>
                  <a:lnTo>
                    <a:pt x="82296" y="3048"/>
                  </a:lnTo>
                  <a:lnTo>
                    <a:pt x="80772" y="3048"/>
                  </a:lnTo>
                  <a:lnTo>
                    <a:pt x="79248" y="1524"/>
                  </a:lnTo>
                  <a:close/>
                </a:path>
                <a:path w="82550" h="144779">
                  <a:moveTo>
                    <a:pt x="82296" y="141732"/>
                  </a:moveTo>
                  <a:lnTo>
                    <a:pt x="80772" y="141732"/>
                  </a:lnTo>
                  <a:lnTo>
                    <a:pt x="79248" y="143256"/>
                  </a:lnTo>
                  <a:lnTo>
                    <a:pt x="82296" y="143256"/>
                  </a:lnTo>
                  <a:lnTo>
                    <a:pt x="82296" y="141732"/>
                  </a:lnTo>
                  <a:close/>
                </a:path>
                <a:path w="82550" h="144779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82550" h="144779">
                  <a:moveTo>
                    <a:pt x="79248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79248" y="3048"/>
                  </a:lnTo>
                  <a:lnTo>
                    <a:pt x="79248" y="1524"/>
                  </a:lnTo>
                  <a:close/>
                </a:path>
                <a:path w="82550" h="144779">
                  <a:moveTo>
                    <a:pt x="82296" y="1524"/>
                  </a:moveTo>
                  <a:lnTo>
                    <a:pt x="79248" y="1524"/>
                  </a:lnTo>
                  <a:lnTo>
                    <a:pt x="80772" y="3048"/>
                  </a:lnTo>
                  <a:lnTo>
                    <a:pt x="82296" y="3048"/>
                  </a:lnTo>
                  <a:lnTo>
                    <a:pt x="8229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186171" y="3767323"/>
              <a:ext cx="76200" cy="135890"/>
            </a:xfrm>
            <a:custGeom>
              <a:avLst/>
              <a:gdLst/>
              <a:ahLst/>
              <a:cxnLst/>
              <a:rect l="l" t="t" r="r" b="b"/>
              <a:pathLst>
                <a:path w="76200" h="135889">
                  <a:moveTo>
                    <a:pt x="76199" y="0"/>
                  </a:moveTo>
                  <a:lnTo>
                    <a:pt x="0" y="0"/>
                  </a:lnTo>
                  <a:lnTo>
                    <a:pt x="0" y="135635"/>
                  </a:lnTo>
                  <a:lnTo>
                    <a:pt x="76199" y="135635"/>
                  </a:lnTo>
                  <a:lnTo>
                    <a:pt x="76199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184648" y="3765798"/>
              <a:ext cx="79375" cy="139065"/>
            </a:xfrm>
            <a:custGeom>
              <a:avLst/>
              <a:gdLst/>
              <a:ahLst/>
              <a:cxnLst/>
              <a:rect l="l" t="t" r="r" b="b"/>
              <a:pathLst>
                <a:path w="79375" h="139064">
                  <a:moveTo>
                    <a:pt x="79248" y="0"/>
                  </a:moveTo>
                  <a:lnTo>
                    <a:pt x="0" y="0"/>
                  </a:lnTo>
                  <a:lnTo>
                    <a:pt x="0" y="138684"/>
                  </a:lnTo>
                  <a:lnTo>
                    <a:pt x="79248" y="138684"/>
                  </a:lnTo>
                  <a:lnTo>
                    <a:pt x="79248" y="137160"/>
                  </a:lnTo>
                  <a:lnTo>
                    <a:pt x="3048" y="137160"/>
                  </a:lnTo>
                  <a:lnTo>
                    <a:pt x="1524" y="135636"/>
                  </a:lnTo>
                  <a:lnTo>
                    <a:pt x="3048" y="135636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79248" y="1524"/>
                  </a:lnTo>
                  <a:lnTo>
                    <a:pt x="79248" y="0"/>
                  </a:lnTo>
                  <a:close/>
                </a:path>
                <a:path w="79375" h="139064">
                  <a:moveTo>
                    <a:pt x="3048" y="135636"/>
                  </a:moveTo>
                  <a:lnTo>
                    <a:pt x="1524" y="135636"/>
                  </a:lnTo>
                  <a:lnTo>
                    <a:pt x="3048" y="137160"/>
                  </a:lnTo>
                  <a:lnTo>
                    <a:pt x="3048" y="135636"/>
                  </a:lnTo>
                  <a:close/>
                </a:path>
                <a:path w="79375" h="139064">
                  <a:moveTo>
                    <a:pt x="76200" y="135636"/>
                  </a:moveTo>
                  <a:lnTo>
                    <a:pt x="3048" y="135636"/>
                  </a:lnTo>
                  <a:lnTo>
                    <a:pt x="3048" y="137160"/>
                  </a:lnTo>
                  <a:lnTo>
                    <a:pt x="76200" y="137160"/>
                  </a:lnTo>
                  <a:lnTo>
                    <a:pt x="76200" y="135636"/>
                  </a:lnTo>
                  <a:close/>
                </a:path>
                <a:path w="79375" h="139064">
                  <a:moveTo>
                    <a:pt x="76200" y="1524"/>
                  </a:moveTo>
                  <a:lnTo>
                    <a:pt x="76200" y="137160"/>
                  </a:lnTo>
                  <a:lnTo>
                    <a:pt x="77724" y="135636"/>
                  </a:lnTo>
                  <a:lnTo>
                    <a:pt x="79248" y="135636"/>
                  </a:lnTo>
                  <a:lnTo>
                    <a:pt x="79248" y="3048"/>
                  </a:lnTo>
                  <a:lnTo>
                    <a:pt x="77724" y="3048"/>
                  </a:lnTo>
                  <a:lnTo>
                    <a:pt x="76200" y="1524"/>
                  </a:lnTo>
                  <a:close/>
                </a:path>
                <a:path w="79375" h="139064">
                  <a:moveTo>
                    <a:pt x="79248" y="135636"/>
                  </a:moveTo>
                  <a:lnTo>
                    <a:pt x="77724" y="135636"/>
                  </a:lnTo>
                  <a:lnTo>
                    <a:pt x="76200" y="137160"/>
                  </a:lnTo>
                  <a:lnTo>
                    <a:pt x="79248" y="137160"/>
                  </a:lnTo>
                  <a:lnTo>
                    <a:pt x="79248" y="135636"/>
                  </a:lnTo>
                  <a:close/>
                </a:path>
                <a:path w="79375" h="139064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79375" h="139064">
                  <a:moveTo>
                    <a:pt x="76200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76200" y="3048"/>
                  </a:lnTo>
                  <a:lnTo>
                    <a:pt x="76200" y="1524"/>
                  </a:lnTo>
                  <a:close/>
                </a:path>
                <a:path w="79375" h="139064">
                  <a:moveTo>
                    <a:pt x="79248" y="1524"/>
                  </a:moveTo>
                  <a:lnTo>
                    <a:pt x="76200" y="1524"/>
                  </a:lnTo>
                  <a:lnTo>
                    <a:pt x="77724" y="3048"/>
                  </a:lnTo>
                  <a:lnTo>
                    <a:pt x="79248" y="3048"/>
                  </a:lnTo>
                  <a:lnTo>
                    <a:pt x="7924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277611" y="3791707"/>
              <a:ext cx="79375" cy="111760"/>
            </a:xfrm>
            <a:custGeom>
              <a:avLst/>
              <a:gdLst/>
              <a:ahLst/>
              <a:cxnLst/>
              <a:rect l="l" t="t" r="r" b="b"/>
              <a:pathLst>
                <a:path w="79375" h="111760">
                  <a:moveTo>
                    <a:pt x="79247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79247" y="111251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276088" y="3790182"/>
              <a:ext cx="82550" cy="114300"/>
            </a:xfrm>
            <a:custGeom>
              <a:avLst/>
              <a:gdLst/>
              <a:ahLst/>
              <a:cxnLst/>
              <a:rect l="l" t="t" r="r" b="b"/>
              <a:pathLst>
                <a:path w="82550" h="114300">
                  <a:moveTo>
                    <a:pt x="82296" y="0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0" y="114300"/>
                  </a:lnTo>
                  <a:lnTo>
                    <a:pt x="82296" y="114300"/>
                  </a:lnTo>
                  <a:lnTo>
                    <a:pt x="82296" y="112776"/>
                  </a:lnTo>
                  <a:lnTo>
                    <a:pt x="3048" y="112776"/>
                  </a:lnTo>
                  <a:lnTo>
                    <a:pt x="1524" y="111252"/>
                  </a:lnTo>
                  <a:lnTo>
                    <a:pt x="3048" y="111252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82296" y="1524"/>
                  </a:lnTo>
                  <a:lnTo>
                    <a:pt x="82296" y="0"/>
                  </a:lnTo>
                  <a:close/>
                </a:path>
                <a:path w="82550" h="114300">
                  <a:moveTo>
                    <a:pt x="3048" y="111252"/>
                  </a:moveTo>
                  <a:lnTo>
                    <a:pt x="1524" y="111252"/>
                  </a:lnTo>
                  <a:lnTo>
                    <a:pt x="3048" y="112776"/>
                  </a:lnTo>
                  <a:lnTo>
                    <a:pt x="3048" y="111252"/>
                  </a:lnTo>
                  <a:close/>
                </a:path>
                <a:path w="82550" h="114300">
                  <a:moveTo>
                    <a:pt x="79248" y="111252"/>
                  </a:moveTo>
                  <a:lnTo>
                    <a:pt x="3048" y="111252"/>
                  </a:lnTo>
                  <a:lnTo>
                    <a:pt x="3048" y="112776"/>
                  </a:lnTo>
                  <a:lnTo>
                    <a:pt x="79248" y="112776"/>
                  </a:lnTo>
                  <a:lnTo>
                    <a:pt x="79248" y="111252"/>
                  </a:lnTo>
                  <a:close/>
                </a:path>
                <a:path w="82550" h="114300">
                  <a:moveTo>
                    <a:pt x="79248" y="1524"/>
                  </a:moveTo>
                  <a:lnTo>
                    <a:pt x="79248" y="112776"/>
                  </a:lnTo>
                  <a:lnTo>
                    <a:pt x="80772" y="111252"/>
                  </a:lnTo>
                  <a:lnTo>
                    <a:pt x="82296" y="111252"/>
                  </a:lnTo>
                  <a:lnTo>
                    <a:pt x="82296" y="3048"/>
                  </a:lnTo>
                  <a:lnTo>
                    <a:pt x="80772" y="3048"/>
                  </a:lnTo>
                  <a:lnTo>
                    <a:pt x="79248" y="1524"/>
                  </a:lnTo>
                  <a:close/>
                </a:path>
                <a:path w="82550" h="114300">
                  <a:moveTo>
                    <a:pt x="82296" y="111252"/>
                  </a:moveTo>
                  <a:lnTo>
                    <a:pt x="80772" y="111252"/>
                  </a:lnTo>
                  <a:lnTo>
                    <a:pt x="79248" y="112776"/>
                  </a:lnTo>
                  <a:lnTo>
                    <a:pt x="82296" y="112776"/>
                  </a:lnTo>
                  <a:lnTo>
                    <a:pt x="82296" y="111252"/>
                  </a:lnTo>
                  <a:close/>
                </a:path>
                <a:path w="82550" h="114300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82550" h="114300">
                  <a:moveTo>
                    <a:pt x="79248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79248" y="3048"/>
                  </a:lnTo>
                  <a:lnTo>
                    <a:pt x="79248" y="1524"/>
                  </a:lnTo>
                  <a:close/>
                </a:path>
                <a:path w="82550" h="114300">
                  <a:moveTo>
                    <a:pt x="82296" y="1524"/>
                  </a:moveTo>
                  <a:lnTo>
                    <a:pt x="79248" y="1524"/>
                  </a:lnTo>
                  <a:lnTo>
                    <a:pt x="80772" y="3048"/>
                  </a:lnTo>
                  <a:lnTo>
                    <a:pt x="82296" y="3048"/>
                  </a:lnTo>
                  <a:lnTo>
                    <a:pt x="8229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4117847" y="3753607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243" y="0"/>
                  </a:moveTo>
                  <a:lnTo>
                    <a:pt x="0" y="0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291584" y="3602735"/>
              <a:ext cx="1043940" cy="579120"/>
            </a:xfrm>
            <a:custGeom>
              <a:avLst/>
              <a:gdLst/>
              <a:ahLst/>
              <a:cxnLst/>
              <a:rect l="l" t="t" r="r" b="b"/>
              <a:pathLst>
                <a:path w="1043939" h="579120">
                  <a:moveTo>
                    <a:pt x="35052" y="490982"/>
                  </a:moveTo>
                  <a:lnTo>
                    <a:pt x="27432" y="489712"/>
                  </a:lnTo>
                  <a:lnTo>
                    <a:pt x="25908" y="488442"/>
                  </a:lnTo>
                  <a:lnTo>
                    <a:pt x="21336" y="488442"/>
                  </a:lnTo>
                  <a:lnTo>
                    <a:pt x="19812" y="489712"/>
                  </a:lnTo>
                  <a:lnTo>
                    <a:pt x="21336" y="487172"/>
                  </a:lnTo>
                  <a:lnTo>
                    <a:pt x="22860" y="485902"/>
                  </a:lnTo>
                  <a:lnTo>
                    <a:pt x="22860" y="482092"/>
                  </a:lnTo>
                  <a:lnTo>
                    <a:pt x="21336" y="479552"/>
                  </a:lnTo>
                  <a:lnTo>
                    <a:pt x="19812" y="479552"/>
                  </a:lnTo>
                  <a:lnTo>
                    <a:pt x="19812" y="478282"/>
                  </a:lnTo>
                  <a:lnTo>
                    <a:pt x="18288" y="475742"/>
                  </a:lnTo>
                  <a:lnTo>
                    <a:pt x="18288" y="482092"/>
                  </a:lnTo>
                  <a:lnTo>
                    <a:pt x="18288" y="487172"/>
                  </a:lnTo>
                  <a:lnTo>
                    <a:pt x="10668" y="494792"/>
                  </a:lnTo>
                  <a:lnTo>
                    <a:pt x="4572" y="488442"/>
                  </a:lnTo>
                  <a:lnTo>
                    <a:pt x="12192" y="480822"/>
                  </a:lnTo>
                  <a:lnTo>
                    <a:pt x="13716" y="480822"/>
                  </a:lnTo>
                  <a:lnTo>
                    <a:pt x="13716" y="479552"/>
                  </a:lnTo>
                  <a:lnTo>
                    <a:pt x="15240" y="479552"/>
                  </a:lnTo>
                  <a:lnTo>
                    <a:pt x="18288" y="482092"/>
                  </a:lnTo>
                  <a:lnTo>
                    <a:pt x="18288" y="475742"/>
                  </a:lnTo>
                  <a:lnTo>
                    <a:pt x="12192" y="475742"/>
                  </a:lnTo>
                  <a:lnTo>
                    <a:pt x="0" y="488442"/>
                  </a:lnTo>
                  <a:lnTo>
                    <a:pt x="18288" y="507492"/>
                  </a:lnTo>
                  <a:lnTo>
                    <a:pt x="21336" y="504952"/>
                  </a:lnTo>
                  <a:lnTo>
                    <a:pt x="12192" y="497332"/>
                  </a:lnTo>
                  <a:lnTo>
                    <a:pt x="15240" y="494792"/>
                  </a:lnTo>
                  <a:lnTo>
                    <a:pt x="16764" y="493522"/>
                  </a:lnTo>
                  <a:lnTo>
                    <a:pt x="18288" y="493522"/>
                  </a:lnTo>
                  <a:lnTo>
                    <a:pt x="18288" y="490982"/>
                  </a:lnTo>
                  <a:lnTo>
                    <a:pt x="22860" y="490982"/>
                  </a:lnTo>
                  <a:lnTo>
                    <a:pt x="24384" y="493522"/>
                  </a:lnTo>
                  <a:lnTo>
                    <a:pt x="25908" y="493522"/>
                  </a:lnTo>
                  <a:lnTo>
                    <a:pt x="32004" y="494792"/>
                  </a:lnTo>
                  <a:lnTo>
                    <a:pt x="35052" y="490982"/>
                  </a:lnTo>
                  <a:close/>
                </a:path>
                <a:path w="1043939" h="579120">
                  <a:moveTo>
                    <a:pt x="47244" y="474472"/>
                  </a:moveTo>
                  <a:lnTo>
                    <a:pt x="45720" y="473202"/>
                  </a:lnTo>
                  <a:lnTo>
                    <a:pt x="42672" y="474472"/>
                  </a:lnTo>
                  <a:lnTo>
                    <a:pt x="44196" y="475742"/>
                  </a:lnTo>
                  <a:lnTo>
                    <a:pt x="44196" y="479552"/>
                  </a:lnTo>
                  <a:lnTo>
                    <a:pt x="42672" y="479552"/>
                  </a:lnTo>
                  <a:lnTo>
                    <a:pt x="42672" y="480822"/>
                  </a:lnTo>
                  <a:lnTo>
                    <a:pt x="39624" y="483362"/>
                  </a:lnTo>
                  <a:lnTo>
                    <a:pt x="36576" y="483362"/>
                  </a:lnTo>
                  <a:lnTo>
                    <a:pt x="33528" y="480822"/>
                  </a:lnTo>
                  <a:lnTo>
                    <a:pt x="34861" y="479552"/>
                  </a:lnTo>
                  <a:lnTo>
                    <a:pt x="44196" y="470662"/>
                  </a:lnTo>
                  <a:lnTo>
                    <a:pt x="42672" y="470662"/>
                  </a:lnTo>
                  <a:lnTo>
                    <a:pt x="41656" y="468122"/>
                  </a:lnTo>
                  <a:lnTo>
                    <a:pt x="41148" y="466852"/>
                  </a:lnTo>
                  <a:lnTo>
                    <a:pt x="39624" y="466852"/>
                  </a:lnTo>
                  <a:lnTo>
                    <a:pt x="39624" y="471932"/>
                  </a:lnTo>
                  <a:lnTo>
                    <a:pt x="32004" y="479552"/>
                  </a:lnTo>
                  <a:lnTo>
                    <a:pt x="28956" y="475742"/>
                  </a:lnTo>
                  <a:lnTo>
                    <a:pt x="28956" y="473202"/>
                  </a:lnTo>
                  <a:lnTo>
                    <a:pt x="33528" y="468122"/>
                  </a:lnTo>
                  <a:lnTo>
                    <a:pt x="35052" y="468122"/>
                  </a:lnTo>
                  <a:lnTo>
                    <a:pt x="36576" y="470662"/>
                  </a:lnTo>
                  <a:lnTo>
                    <a:pt x="38100" y="470662"/>
                  </a:lnTo>
                  <a:lnTo>
                    <a:pt x="39624" y="471932"/>
                  </a:lnTo>
                  <a:lnTo>
                    <a:pt x="39624" y="466852"/>
                  </a:lnTo>
                  <a:lnTo>
                    <a:pt x="35052" y="466852"/>
                  </a:lnTo>
                  <a:lnTo>
                    <a:pt x="33528" y="465582"/>
                  </a:lnTo>
                  <a:lnTo>
                    <a:pt x="30480" y="466852"/>
                  </a:lnTo>
                  <a:lnTo>
                    <a:pt x="28956" y="468122"/>
                  </a:lnTo>
                  <a:lnTo>
                    <a:pt x="27432" y="471932"/>
                  </a:lnTo>
                  <a:lnTo>
                    <a:pt x="25908" y="473202"/>
                  </a:lnTo>
                  <a:lnTo>
                    <a:pt x="25908" y="478282"/>
                  </a:lnTo>
                  <a:lnTo>
                    <a:pt x="27432" y="480822"/>
                  </a:lnTo>
                  <a:lnTo>
                    <a:pt x="30480" y="482092"/>
                  </a:lnTo>
                  <a:lnTo>
                    <a:pt x="32004" y="485902"/>
                  </a:lnTo>
                  <a:lnTo>
                    <a:pt x="35052" y="487172"/>
                  </a:lnTo>
                  <a:lnTo>
                    <a:pt x="39624" y="487172"/>
                  </a:lnTo>
                  <a:lnTo>
                    <a:pt x="42672" y="485902"/>
                  </a:lnTo>
                  <a:lnTo>
                    <a:pt x="44958" y="483362"/>
                  </a:lnTo>
                  <a:lnTo>
                    <a:pt x="47244" y="480822"/>
                  </a:lnTo>
                  <a:lnTo>
                    <a:pt x="47244" y="474472"/>
                  </a:lnTo>
                  <a:close/>
                </a:path>
                <a:path w="1043939" h="579120">
                  <a:moveTo>
                    <a:pt x="56388" y="471932"/>
                  </a:moveTo>
                  <a:lnTo>
                    <a:pt x="45415" y="460502"/>
                  </a:lnTo>
                  <a:lnTo>
                    <a:pt x="44196" y="459232"/>
                  </a:lnTo>
                  <a:lnTo>
                    <a:pt x="45720" y="456692"/>
                  </a:lnTo>
                  <a:lnTo>
                    <a:pt x="44196" y="455422"/>
                  </a:lnTo>
                  <a:lnTo>
                    <a:pt x="41148" y="456692"/>
                  </a:lnTo>
                  <a:lnTo>
                    <a:pt x="39624" y="455422"/>
                  </a:lnTo>
                  <a:lnTo>
                    <a:pt x="39624" y="451612"/>
                  </a:lnTo>
                  <a:lnTo>
                    <a:pt x="41148" y="451612"/>
                  </a:lnTo>
                  <a:lnTo>
                    <a:pt x="41148" y="450342"/>
                  </a:lnTo>
                  <a:lnTo>
                    <a:pt x="39624" y="447802"/>
                  </a:lnTo>
                  <a:lnTo>
                    <a:pt x="39624" y="449072"/>
                  </a:lnTo>
                  <a:lnTo>
                    <a:pt x="38100" y="449072"/>
                  </a:lnTo>
                  <a:lnTo>
                    <a:pt x="38100" y="450342"/>
                  </a:lnTo>
                  <a:lnTo>
                    <a:pt x="36576" y="450342"/>
                  </a:lnTo>
                  <a:lnTo>
                    <a:pt x="36576" y="452882"/>
                  </a:lnTo>
                  <a:lnTo>
                    <a:pt x="35052" y="452882"/>
                  </a:lnTo>
                  <a:lnTo>
                    <a:pt x="35052" y="455422"/>
                  </a:lnTo>
                  <a:lnTo>
                    <a:pt x="36576" y="455422"/>
                  </a:lnTo>
                  <a:lnTo>
                    <a:pt x="36576" y="456692"/>
                  </a:lnTo>
                  <a:lnTo>
                    <a:pt x="39624" y="459232"/>
                  </a:lnTo>
                  <a:lnTo>
                    <a:pt x="38100" y="460502"/>
                  </a:lnTo>
                  <a:lnTo>
                    <a:pt x="39624" y="464312"/>
                  </a:lnTo>
                  <a:lnTo>
                    <a:pt x="41148" y="460502"/>
                  </a:lnTo>
                  <a:lnTo>
                    <a:pt x="53340" y="473202"/>
                  </a:lnTo>
                  <a:lnTo>
                    <a:pt x="56388" y="471932"/>
                  </a:lnTo>
                  <a:close/>
                </a:path>
                <a:path w="1043939" h="579120">
                  <a:moveTo>
                    <a:pt x="73152" y="455422"/>
                  </a:moveTo>
                  <a:lnTo>
                    <a:pt x="71628" y="452882"/>
                  </a:lnTo>
                  <a:lnTo>
                    <a:pt x="70104" y="452882"/>
                  </a:lnTo>
                  <a:lnTo>
                    <a:pt x="67564" y="450342"/>
                  </a:lnTo>
                  <a:lnTo>
                    <a:pt x="65532" y="448310"/>
                  </a:lnTo>
                  <a:lnTo>
                    <a:pt x="65532" y="452882"/>
                  </a:lnTo>
                  <a:lnTo>
                    <a:pt x="65532" y="457962"/>
                  </a:lnTo>
                  <a:lnTo>
                    <a:pt x="64008" y="459232"/>
                  </a:lnTo>
                  <a:lnTo>
                    <a:pt x="64008" y="460502"/>
                  </a:lnTo>
                  <a:lnTo>
                    <a:pt x="60960" y="460502"/>
                  </a:lnTo>
                  <a:lnTo>
                    <a:pt x="60960" y="463042"/>
                  </a:lnTo>
                  <a:lnTo>
                    <a:pt x="59436" y="463042"/>
                  </a:lnTo>
                  <a:lnTo>
                    <a:pt x="59436" y="460502"/>
                  </a:lnTo>
                  <a:lnTo>
                    <a:pt x="57912" y="460502"/>
                  </a:lnTo>
                  <a:lnTo>
                    <a:pt x="57912" y="456692"/>
                  </a:lnTo>
                  <a:lnTo>
                    <a:pt x="62484" y="451612"/>
                  </a:lnTo>
                  <a:lnTo>
                    <a:pt x="64008" y="451612"/>
                  </a:lnTo>
                  <a:lnTo>
                    <a:pt x="65532" y="452882"/>
                  </a:lnTo>
                  <a:lnTo>
                    <a:pt x="65532" y="448310"/>
                  </a:lnTo>
                  <a:lnTo>
                    <a:pt x="65024" y="447802"/>
                  </a:lnTo>
                  <a:lnTo>
                    <a:pt x="62484" y="445262"/>
                  </a:lnTo>
                  <a:lnTo>
                    <a:pt x="60960" y="445262"/>
                  </a:lnTo>
                  <a:lnTo>
                    <a:pt x="60960" y="443992"/>
                  </a:lnTo>
                  <a:lnTo>
                    <a:pt x="59436" y="443992"/>
                  </a:lnTo>
                  <a:lnTo>
                    <a:pt x="59436" y="442722"/>
                  </a:lnTo>
                  <a:lnTo>
                    <a:pt x="56388" y="442722"/>
                  </a:lnTo>
                  <a:lnTo>
                    <a:pt x="53340" y="445262"/>
                  </a:lnTo>
                  <a:lnTo>
                    <a:pt x="51816" y="445262"/>
                  </a:lnTo>
                  <a:lnTo>
                    <a:pt x="50292" y="447802"/>
                  </a:lnTo>
                  <a:lnTo>
                    <a:pt x="50292" y="449072"/>
                  </a:lnTo>
                  <a:lnTo>
                    <a:pt x="48768" y="450342"/>
                  </a:lnTo>
                  <a:lnTo>
                    <a:pt x="48768" y="455422"/>
                  </a:lnTo>
                  <a:lnTo>
                    <a:pt x="50292" y="456692"/>
                  </a:lnTo>
                  <a:lnTo>
                    <a:pt x="53340" y="455422"/>
                  </a:lnTo>
                  <a:lnTo>
                    <a:pt x="51816" y="452882"/>
                  </a:lnTo>
                  <a:lnTo>
                    <a:pt x="51816" y="450342"/>
                  </a:lnTo>
                  <a:lnTo>
                    <a:pt x="54864" y="447802"/>
                  </a:lnTo>
                  <a:lnTo>
                    <a:pt x="59436" y="447802"/>
                  </a:lnTo>
                  <a:lnTo>
                    <a:pt x="59436" y="449072"/>
                  </a:lnTo>
                  <a:lnTo>
                    <a:pt x="60960" y="449072"/>
                  </a:lnTo>
                  <a:lnTo>
                    <a:pt x="59436" y="450342"/>
                  </a:lnTo>
                  <a:lnTo>
                    <a:pt x="59436" y="451612"/>
                  </a:lnTo>
                  <a:lnTo>
                    <a:pt x="56388" y="452882"/>
                  </a:lnTo>
                  <a:lnTo>
                    <a:pt x="56388" y="455422"/>
                  </a:lnTo>
                  <a:lnTo>
                    <a:pt x="54864" y="456692"/>
                  </a:lnTo>
                  <a:lnTo>
                    <a:pt x="54864" y="463042"/>
                  </a:lnTo>
                  <a:lnTo>
                    <a:pt x="57912" y="465582"/>
                  </a:lnTo>
                  <a:lnTo>
                    <a:pt x="60960" y="465582"/>
                  </a:lnTo>
                  <a:lnTo>
                    <a:pt x="64008" y="463042"/>
                  </a:lnTo>
                  <a:lnTo>
                    <a:pt x="65532" y="463042"/>
                  </a:lnTo>
                  <a:lnTo>
                    <a:pt x="67056" y="460502"/>
                  </a:lnTo>
                  <a:lnTo>
                    <a:pt x="67056" y="455422"/>
                  </a:lnTo>
                  <a:lnTo>
                    <a:pt x="68580" y="456692"/>
                  </a:lnTo>
                  <a:lnTo>
                    <a:pt x="70104" y="456692"/>
                  </a:lnTo>
                  <a:lnTo>
                    <a:pt x="73152" y="455422"/>
                  </a:lnTo>
                  <a:close/>
                </a:path>
                <a:path w="1043939" h="579120">
                  <a:moveTo>
                    <a:pt x="77724" y="449072"/>
                  </a:moveTo>
                  <a:lnTo>
                    <a:pt x="68580" y="440182"/>
                  </a:lnTo>
                  <a:lnTo>
                    <a:pt x="68580" y="437642"/>
                  </a:lnTo>
                  <a:lnTo>
                    <a:pt x="67056" y="437642"/>
                  </a:lnTo>
                  <a:lnTo>
                    <a:pt x="67056" y="436372"/>
                  </a:lnTo>
                  <a:lnTo>
                    <a:pt x="65532" y="436372"/>
                  </a:lnTo>
                  <a:lnTo>
                    <a:pt x="60960" y="436372"/>
                  </a:lnTo>
                  <a:lnTo>
                    <a:pt x="76200" y="451612"/>
                  </a:lnTo>
                  <a:lnTo>
                    <a:pt x="77724" y="449072"/>
                  </a:lnTo>
                  <a:close/>
                </a:path>
                <a:path w="1043939" h="579120">
                  <a:moveTo>
                    <a:pt x="94488" y="432562"/>
                  </a:moveTo>
                  <a:lnTo>
                    <a:pt x="87172" y="424942"/>
                  </a:lnTo>
                  <a:lnTo>
                    <a:pt x="82296" y="419862"/>
                  </a:lnTo>
                  <a:lnTo>
                    <a:pt x="79248" y="419862"/>
                  </a:lnTo>
                  <a:lnTo>
                    <a:pt x="73152" y="426212"/>
                  </a:lnTo>
                  <a:lnTo>
                    <a:pt x="74676" y="428752"/>
                  </a:lnTo>
                  <a:lnTo>
                    <a:pt x="68580" y="428752"/>
                  </a:lnTo>
                  <a:lnTo>
                    <a:pt x="67056" y="430022"/>
                  </a:lnTo>
                  <a:lnTo>
                    <a:pt x="67056" y="432562"/>
                  </a:lnTo>
                  <a:lnTo>
                    <a:pt x="65532" y="432562"/>
                  </a:lnTo>
                  <a:lnTo>
                    <a:pt x="65532" y="435102"/>
                  </a:lnTo>
                  <a:lnTo>
                    <a:pt x="68580" y="435102"/>
                  </a:lnTo>
                  <a:lnTo>
                    <a:pt x="68580" y="433832"/>
                  </a:lnTo>
                  <a:lnTo>
                    <a:pt x="70104" y="432562"/>
                  </a:lnTo>
                  <a:lnTo>
                    <a:pt x="73152" y="432562"/>
                  </a:lnTo>
                  <a:lnTo>
                    <a:pt x="73152" y="433832"/>
                  </a:lnTo>
                  <a:lnTo>
                    <a:pt x="74676" y="433832"/>
                  </a:lnTo>
                  <a:lnTo>
                    <a:pt x="83820" y="442722"/>
                  </a:lnTo>
                  <a:lnTo>
                    <a:pt x="86868" y="441452"/>
                  </a:lnTo>
                  <a:lnTo>
                    <a:pt x="76200" y="430022"/>
                  </a:lnTo>
                  <a:lnTo>
                    <a:pt x="76200" y="426212"/>
                  </a:lnTo>
                  <a:lnTo>
                    <a:pt x="77724" y="424942"/>
                  </a:lnTo>
                  <a:lnTo>
                    <a:pt x="82296" y="424942"/>
                  </a:lnTo>
                  <a:lnTo>
                    <a:pt x="83820" y="426212"/>
                  </a:lnTo>
                  <a:lnTo>
                    <a:pt x="91440" y="435102"/>
                  </a:lnTo>
                  <a:lnTo>
                    <a:pt x="94488" y="432562"/>
                  </a:lnTo>
                  <a:close/>
                </a:path>
                <a:path w="1043939" h="579120">
                  <a:moveTo>
                    <a:pt x="94488" y="1524"/>
                  </a:moveTo>
                  <a:lnTo>
                    <a:pt x="92964" y="0"/>
                  </a:lnTo>
                  <a:lnTo>
                    <a:pt x="91440" y="0"/>
                  </a:lnTo>
                  <a:lnTo>
                    <a:pt x="89916" y="1524"/>
                  </a:lnTo>
                  <a:lnTo>
                    <a:pt x="89916" y="6096"/>
                  </a:lnTo>
                  <a:lnTo>
                    <a:pt x="62484" y="6096"/>
                  </a:lnTo>
                  <a:lnTo>
                    <a:pt x="62484" y="9144"/>
                  </a:lnTo>
                  <a:lnTo>
                    <a:pt x="89916" y="9144"/>
                  </a:lnTo>
                  <a:lnTo>
                    <a:pt x="89916" y="105156"/>
                  </a:lnTo>
                  <a:lnTo>
                    <a:pt x="62484" y="105156"/>
                  </a:lnTo>
                  <a:lnTo>
                    <a:pt x="62484" y="108204"/>
                  </a:lnTo>
                  <a:lnTo>
                    <a:pt x="89916" y="108204"/>
                  </a:lnTo>
                  <a:lnTo>
                    <a:pt x="89916" y="201168"/>
                  </a:lnTo>
                  <a:lnTo>
                    <a:pt x="62484" y="201168"/>
                  </a:lnTo>
                  <a:lnTo>
                    <a:pt x="62484" y="204216"/>
                  </a:lnTo>
                  <a:lnTo>
                    <a:pt x="89916" y="204216"/>
                  </a:lnTo>
                  <a:lnTo>
                    <a:pt x="89916" y="298704"/>
                  </a:lnTo>
                  <a:lnTo>
                    <a:pt x="62484" y="298704"/>
                  </a:lnTo>
                  <a:lnTo>
                    <a:pt x="62484" y="301752"/>
                  </a:lnTo>
                  <a:lnTo>
                    <a:pt x="89916" y="301752"/>
                  </a:lnTo>
                  <a:lnTo>
                    <a:pt x="94488" y="301752"/>
                  </a:lnTo>
                  <a:lnTo>
                    <a:pt x="94488" y="7620"/>
                  </a:lnTo>
                  <a:lnTo>
                    <a:pt x="94488" y="1524"/>
                  </a:lnTo>
                  <a:close/>
                </a:path>
                <a:path w="1043939" h="579120">
                  <a:moveTo>
                    <a:pt x="108204" y="413512"/>
                  </a:moveTo>
                  <a:lnTo>
                    <a:pt x="106680" y="410972"/>
                  </a:lnTo>
                  <a:lnTo>
                    <a:pt x="103632" y="413512"/>
                  </a:lnTo>
                  <a:lnTo>
                    <a:pt x="105156" y="414782"/>
                  </a:lnTo>
                  <a:lnTo>
                    <a:pt x="105156" y="418592"/>
                  </a:lnTo>
                  <a:lnTo>
                    <a:pt x="102108" y="421132"/>
                  </a:lnTo>
                  <a:lnTo>
                    <a:pt x="96012" y="421132"/>
                  </a:lnTo>
                  <a:lnTo>
                    <a:pt x="94488" y="419862"/>
                  </a:lnTo>
                  <a:lnTo>
                    <a:pt x="97155" y="417322"/>
                  </a:lnTo>
                  <a:lnTo>
                    <a:pt x="105156" y="409702"/>
                  </a:lnTo>
                  <a:lnTo>
                    <a:pt x="103632" y="409702"/>
                  </a:lnTo>
                  <a:lnTo>
                    <a:pt x="102616" y="407162"/>
                  </a:lnTo>
                  <a:lnTo>
                    <a:pt x="102108" y="405892"/>
                  </a:lnTo>
                  <a:lnTo>
                    <a:pt x="100584" y="405257"/>
                  </a:lnTo>
                  <a:lnTo>
                    <a:pt x="100584" y="409702"/>
                  </a:lnTo>
                  <a:lnTo>
                    <a:pt x="92964" y="417322"/>
                  </a:lnTo>
                  <a:lnTo>
                    <a:pt x="91440" y="417322"/>
                  </a:lnTo>
                  <a:lnTo>
                    <a:pt x="91440" y="410972"/>
                  </a:lnTo>
                  <a:lnTo>
                    <a:pt x="94488" y="407162"/>
                  </a:lnTo>
                  <a:lnTo>
                    <a:pt x="97536" y="407162"/>
                  </a:lnTo>
                  <a:lnTo>
                    <a:pt x="99060" y="409702"/>
                  </a:lnTo>
                  <a:lnTo>
                    <a:pt x="100584" y="409702"/>
                  </a:lnTo>
                  <a:lnTo>
                    <a:pt x="100584" y="405257"/>
                  </a:lnTo>
                  <a:lnTo>
                    <a:pt x="99060" y="404622"/>
                  </a:lnTo>
                  <a:lnTo>
                    <a:pt x="94488" y="404622"/>
                  </a:lnTo>
                  <a:lnTo>
                    <a:pt x="92964" y="405892"/>
                  </a:lnTo>
                  <a:lnTo>
                    <a:pt x="89916" y="407162"/>
                  </a:lnTo>
                  <a:lnTo>
                    <a:pt x="88392" y="409702"/>
                  </a:lnTo>
                  <a:lnTo>
                    <a:pt x="88392" y="417322"/>
                  </a:lnTo>
                  <a:lnTo>
                    <a:pt x="89916" y="419862"/>
                  </a:lnTo>
                  <a:lnTo>
                    <a:pt x="94488" y="424942"/>
                  </a:lnTo>
                  <a:lnTo>
                    <a:pt x="103632" y="424942"/>
                  </a:lnTo>
                  <a:lnTo>
                    <a:pt x="105156" y="421132"/>
                  </a:lnTo>
                  <a:lnTo>
                    <a:pt x="108204" y="418592"/>
                  </a:lnTo>
                  <a:lnTo>
                    <a:pt x="108204" y="413512"/>
                  </a:lnTo>
                  <a:close/>
                </a:path>
                <a:path w="1043939" h="579120">
                  <a:moveTo>
                    <a:pt x="108204" y="386842"/>
                  </a:moveTo>
                  <a:lnTo>
                    <a:pt x="105156" y="383032"/>
                  </a:lnTo>
                  <a:lnTo>
                    <a:pt x="102108" y="386842"/>
                  </a:lnTo>
                  <a:lnTo>
                    <a:pt x="105156" y="388112"/>
                  </a:lnTo>
                  <a:lnTo>
                    <a:pt x="108204" y="386842"/>
                  </a:lnTo>
                  <a:close/>
                </a:path>
                <a:path w="1043939" h="579120">
                  <a:moveTo>
                    <a:pt x="120396" y="407162"/>
                  </a:moveTo>
                  <a:lnTo>
                    <a:pt x="117348" y="404622"/>
                  </a:lnTo>
                  <a:lnTo>
                    <a:pt x="117348" y="405892"/>
                  </a:lnTo>
                  <a:lnTo>
                    <a:pt x="115824" y="405892"/>
                  </a:lnTo>
                  <a:lnTo>
                    <a:pt x="115824" y="407162"/>
                  </a:lnTo>
                  <a:lnTo>
                    <a:pt x="114300" y="407162"/>
                  </a:lnTo>
                  <a:lnTo>
                    <a:pt x="114300" y="405892"/>
                  </a:lnTo>
                  <a:lnTo>
                    <a:pt x="112776" y="405892"/>
                  </a:lnTo>
                  <a:lnTo>
                    <a:pt x="107327" y="399542"/>
                  </a:lnTo>
                  <a:lnTo>
                    <a:pt x="105156" y="397002"/>
                  </a:lnTo>
                  <a:lnTo>
                    <a:pt x="106680" y="395732"/>
                  </a:lnTo>
                  <a:lnTo>
                    <a:pt x="105156" y="394462"/>
                  </a:lnTo>
                  <a:lnTo>
                    <a:pt x="103632" y="395732"/>
                  </a:lnTo>
                  <a:lnTo>
                    <a:pt x="97536" y="390652"/>
                  </a:lnTo>
                  <a:lnTo>
                    <a:pt x="97536" y="394462"/>
                  </a:lnTo>
                  <a:lnTo>
                    <a:pt x="100584" y="398272"/>
                  </a:lnTo>
                  <a:lnTo>
                    <a:pt x="99060" y="399542"/>
                  </a:lnTo>
                  <a:lnTo>
                    <a:pt x="100584" y="402082"/>
                  </a:lnTo>
                  <a:lnTo>
                    <a:pt x="102108" y="399542"/>
                  </a:lnTo>
                  <a:lnTo>
                    <a:pt x="111252" y="407162"/>
                  </a:lnTo>
                  <a:lnTo>
                    <a:pt x="112776" y="409702"/>
                  </a:lnTo>
                  <a:lnTo>
                    <a:pt x="112776" y="410972"/>
                  </a:lnTo>
                  <a:lnTo>
                    <a:pt x="115824" y="410972"/>
                  </a:lnTo>
                  <a:lnTo>
                    <a:pt x="117348" y="409702"/>
                  </a:lnTo>
                  <a:lnTo>
                    <a:pt x="118872" y="409702"/>
                  </a:lnTo>
                  <a:lnTo>
                    <a:pt x="118872" y="407162"/>
                  </a:lnTo>
                  <a:lnTo>
                    <a:pt x="120396" y="407162"/>
                  </a:lnTo>
                  <a:close/>
                </a:path>
                <a:path w="1043939" h="579120">
                  <a:moveTo>
                    <a:pt x="124968" y="403352"/>
                  </a:moveTo>
                  <a:lnTo>
                    <a:pt x="109728" y="389382"/>
                  </a:lnTo>
                  <a:lnTo>
                    <a:pt x="108204" y="390652"/>
                  </a:lnTo>
                  <a:lnTo>
                    <a:pt x="121920" y="404622"/>
                  </a:lnTo>
                  <a:lnTo>
                    <a:pt x="124968" y="403352"/>
                  </a:lnTo>
                  <a:close/>
                </a:path>
                <a:path w="1043939" h="579120">
                  <a:moveTo>
                    <a:pt x="129540" y="365252"/>
                  </a:moveTo>
                  <a:lnTo>
                    <a:pt x="126492" y="361442"/>
                  </a:lnTo>
                  <a:lnTo>
                    <a:pt x="123444" y="363982"/>
                  </a:lnTo>
                  <a:lnTo>
                    <a:pt x="126492" y="366522"/>
                  </a:lnTo>
                  <a:lnTo>
                    <a:pt x="129540" y="365252"/>
                  </a:lnTo>
                  <a:close/>
                </a:path>
                <a:path w="1043939" h="579120">
                  <a:moveTo>
                    <a:pt x="135636" y="486156"/>
                  </a:moveTo>
                  <a:lnTo>
                    <a:pt x="120662" y="472440"/>
                  </a:lnTo>
                  <a:lnTo>
                    <a:pt x="117348" y="469392"/>
                  </a:lnTo>
                  <a:lnTo>
                    <a:pt x="124968" y="463296"/>
                  </a:lnTo>
                  <a:lnTo>
                    <a:pt x="121920" y="460248"/>
                  </a:lnTo>
                  <a:lnTo>
                    <a:pt x="106680" y="477012"/>
                  </a:lnTo>
                  <a:lnTo>
                    <a:pt x="109728" y="478536"/>
                  </a:lnTo>
                  <a:lnTo>
                    <a:pt x="115824" y="472440"/>
                  </a:lnTo>
                  <a:lnTo>
                    <a:pt x="132588" y="489204"/>
                  </a:lnTo>
                  <a:lnTo>
                    <a:pt x="135636" y="486156"/>
                  </a:lnTo>
                  <a:close/>
                </a:path>
                <a:path w="1043939" h="579120">
                  <a:moveTo>
                    <a:pt x="137160" y="461772"/>
                  </a:moveTo>
                  <a:lnTo>
                    <a:pt x="135636" y="458724"/>
                  </a:lnTo>
                  <a:lnTo>
                    <a:pt x="134112" y="460248"/>
                  </a:lnTo>
                  <a:lnTo>
                    <a:pt x="132588" y="460248"/>
                  </a:lnTo>
                  <a:lnTo>
                    <a:pt x="131064" y="461772"/>
                  </a:lnTo>
                  <a:lnTo>
                    <a:pt x="131064" y="464820"/>
                  </a:lnTo>
                  <a:lnTo>
                    <a:pt x="134112" y="464820"/>
                  </a:lnTo>
                  <a:lnTo>
                    <a:pt x="134112" y="463296"/>
                  </a:lnTo>
                  <a:lnTo>
                    <a:pt x="135636" y="463296"/>
                  </a:lnTo>
                  <a:lnTo>
                    <a:pt x="137160" y="461772"/>
                  </a:lnTo>
                  <a:close/>
                </a:path>
                <a:path w="1043939" h="579120">
                  <a:moveTo>
                    <a:pt x="140208" y="388112"/>
                  </a:moveTo>
                  <a:lnTo>
                    <a:pt x="131673" y="379222"/>
                  </a:lnTo>
                  <a:lnTo>
                    <a:pt x="128016" y="375412"/>
                  </a:lnTo>
                  <a:lnTo>
                    <a:pt x="121920" y="375412"/>
                  </a:lnTo>
                  <a:lnTo>
                    <a:pt x="121920" y="376682"/>
                  </a:lnTo>
                  <a:lnTo>
                    <a:pt x="120396" y="376682"/>
                  </a:lnTo>
                  <a:lnTo>
                    <a:pt x="118872" y="380492"/>
                  </a:lnTo>
                  <a:lnTo>
                    <a:pt x="117348" y="381762"/>
                  </a:lnTo>
                  <a:lnTo>
                    <a:pt x="118872" y="384302"/>
                  </a:lnTo>
                  <a:lnTo>
                    <a:pt x="115824" y="381762"/>
                  </a:lnTo>
                  <a:lnTo>
                    <a:pt x="114300" y="384302"/>
                  </a:lnTo>
                  <a:lnTo>
                    <a:pt x="128016" y="398272"/>
                  </a:lnTo>
                  <a:lnTo>
                    <a:pt x="131064" y="395732"/>
                  </a:lnTo>
                  <a:lnTo>
                    <a:pt x="120396" y="384302"/>
                  </a:lnTo>
                  <a:lnTo>
                    <a:pt x="120396" y="381762"/>
                  </a:lnTo>
                  <a:lnTo>
                    <a:pt x="121920" y="380492"/>
                  </a:lnTo>
                  <a:lnTo>
                    <a:pt x="123444" y="380492"/>
                  </a:lnTo>
                  <a:lnTo>
                    <a:pt x="123444" y="379222"/>
                  </a:lnTo>
                  <a:lnTo>
                    <a:pt x="126492" y="379222"/>
                  </a:lnTo>
                  <a:lnTo>
                    <a:pt x="137160" y="389382"/>
                  </a:lnTo>
                  <a:lnTo>
                    <a:pt x="140208" y="388112"/>
                  </a:lnTo>
                  <a:close/>
                </a:path>
                <a:path w="1043939" h="579120">
                  <a:moveTo>
                    <a:pt x="143256" y="478536"/>
                  </a:moveTo>
                  <a:lnTo>
                    <a:pt x="135636" y="470916"/>
                  </a:lnTo>
                  <a:lnTo>
                    <a:pt x="135636" y="469392"/>
                  </a:lnTo>
                  <a:lnTo>
                    <a:pt x="134112" y="469392"/>
                  </a:lnTo>
                  <a:lnTo>
                    <a:pt x="134112" y="466344"/>
                  </a:lnTo>
                  <a:lnTo>
                    <a:pt x="131064" y="466344"/>
                  </a:lnTo>
                  <a:lnTo>
                    <a:pt x="126492" y="466344"/>
                  </a:lnTo>
                  <a:lnTo>
                    <a:pt x="141732" y="480060"/>
                  </a:lnTo>
                  <a:lnTo>
                    <a:pt x="143256" y="478536"/>
                  </a:lnTo>
                  <a:close/>
                </a:path>
                <a:path w="1043939" h="579120">
                  <a:moveTo>
                    <a:pt x="146304" y="381762"/>
                  </a:moveTo>
                  <a:lnTo>
                    <a:pt x="131064" y="366522"/>
                  </a:lnTo>
                  <a:lnTo>
                    <a:pt x="129540" y="369062"/>
                  </a:lnTo>
                  <a:lnTo>
                    <a:pt x="143256" y="383032"/>
                  </a:lnTo>
                  <a:lnTo>
                    <a:pt x="146304" y="381762"/>
                  </a:lnTo>
                  <a:close/>
                </a:path>
                <a:path w="1043939" h="579120">
                  <a:moveTo>
                    <a:pt x="158496" y="361442"/>
                  </a:moveTo>
                  <a:lnTo>
                    <a:pt x="156972" y="360172"/>
                  </a:lnTo>
                  <a:lnTo>
                    <a:pt x="155448" y="357632"/>
                  </a:lnTo>
                  <a:lnTo>
                    <a:pt x="155448" y="363982"/>
                  </a:lnTo>
                  <a:lnTo>
                    <a:pt x="155448" y="367792"/>
                  </a:lnTo>
                  <a:lnTo>
                    <a:pt x="152400" y="371602"/>
                  </a:lnTo>
                  <a:lnTo>
                    <a:pt x="147828" y="371602"/>
                  </a:lnTo>
                  <a:lnTo>
                    <a:pt x="144780" y="367792"/>
                  </a:lnTo>
                  <a:lnTo>
                    <a:pt x="141732" y="365252"/>
                  </a:lnTo>
                  <a:lnTo>
                    <a:pt x="141732" y="361442"/>
                  </a:lnTo>
                  <a:lnTo>
                    <a:pt x="141732" y="360172"/>
                  </a:lnTo>
                  <a:lnTo>
                    <a:pt x="144780" y="357632"/>
                  </a:lnTo>
                  <a:lnTo>
                    <a:pt x="149352" y="357632"/>
                  </a:lnTo>
                  <a:lnTo>
                    <a:pt x="155448" y="363982"/>
                  </a:lnTo>
                  <a:lnTo>
                    <a:pt x="155448" y="357632"/>
                  </a:lnTo>
                  <a:lnTo>
                    <a:pt x="153924" y="357632"/>
                  </a:lnTo>
                  <a:lnTo>
                    <a:pt x="152400" y="356362"/>
                  </a:lnTo>
                  <a:lnTo>
                    <a:pt x="150876" y="356362"/>
                  </a:lnTo>
                  <a:lnTo>
                    <a:pt x="150876" y="353822"/>
                  </a:lnTo>
                  <a:lnTo>
                    <a:pt x="143256" y="353822"/>
                  </a:lnTo>
                  <a:lnTo>
                    <a:pt x="143256" y="356362"/>
                  </a:lnTo>
                  <a:lnTo>
                    <a:pt x="141732" y="356362"/>
                  </a:lnTo>
                  <a:lnTo>
                    <a:pt x="140208" y="357632"/>
                  </a:lnTo>
                  <a:lnTo>
                    <a:pt x="140208" y="361442"/>
                  </a:lnTo>
                  <a:lnTo>
                    <a:pt x="132588" y="356362"/>
                  </a:lnTo>
                  <a:lnTo>
                    <a:pt x="131064" y="357632"/>
                  </a:lnTo>
                  <a:lnTo>
                    <a:pt x="149352" y="376682"/>
                  </a:lnTo>
                  <a:lnTo>
                    <a:pt x="152400" y="374142"/>
                  </a:lnTo>
                  <a:lnTo>
                    <a:pt x="153924" y="372872"/>
                  </a:lnTo>
                  <a:lnTo>
                    <a:pt x="156972" y="371602"/>
                  </a:lnTo>
                  <a:lnTo>
                    <a:pt x="158496" y="369062"/>
                  </a:lnTo>
                  <a:lnTo>
                    <a:pt x="158496" y="361442"/>
                  </a:lnTo>
                  <a:close/>
                </a:path>
                <a:path w="1043939" h="579120">
                  <a:moveTo>
                    <a:pt x="161544" y="460248"/>
                  </a:moveTo>
                  <a:lnTo>
                    <a:pt x="160020" y="458724"/>
                  </a:lnTo>
                  <a:lnTo>
                    <a:pt x="158496" y="458724"/>
                  </a:lnTo>
                  <a:lnTo>
                    <a:pt x="156972" y="457200"/>
                  </a:lnTo>
                  <a:lnTo>
                    <a:pt x="156210" y="455676"/>
                  </a:lnTo>
                  <a:lnTo>
                    <a:pt x="155448" y="454152"/>
                  </a:lnTo>
                  <a:lnTo>
                    <a:pt x="155448" y="460248"/>
                  </a:lnTo>
                  <a:lnTo>
                    <a:pt x="155448" y="463296"/>
                  </a:lnTo>
                  <a:lnTo>
                    <a:pt x="153924" y="463296"/>
                  </a:lnTo>
                  <a:lnTo>
                    <a:pt x="153924" y="464820"/>
                  </a:lnTo>
                  <a:lnTo>
                    <a:pt x="150876" y="467868"/>
                  </a:lnTo>
                  <a:lnTo>
                    <a:pt x="149352" y="467868"/>
                  </a:lnTo>
                  <a:lnTo>
                    <a:pt x="147828" y="466344"/>
                  </a:lnTo>
                  <a:lnTo>
                    <a:pt x="147828" y="464820"/>
                  </a:lnTo>
                  <a:lnTo>
                    <a:pt x="146304" y="464820"/>
                  </a:lnTo>
                  <a:lnTo>
                    <a:pt x="146304" y="463296"/>
                  </a:lnTo>
                  <a:lnTo>
                    <a:pt x="147828" y="463296"/>
                  </a:lnTo>
                  <a:lnTo>
                    <a:pt x="147828" y="461772"/>
                  </a:lnTo>
                  <a:lnTo>
                    <a:pt x="150876" y="458724"/>
                  </a:lnTo>
                  <a:lnTo>
                    <a:pt x="150876" y="457200"/>
                  </a:lnTo>
                  <a:lnTo>
                    <a:pt x="152400" y="455676"/>
                  </a:lnTo>
                  <a:lnTo>
                    <a:pt x="152400" y="457200"/>
                  </a:lnTo>
                  <a:lnTo>
                    <a:pt x="153924" y="457200"/>
                  </a:lnTo>
                  <a:lnTo>
                    <a:pt x="153924" y="460248"/>
                  </a:lnTo>
                  <a:lnTo>
                    <a:pt x="155448" y="460248"/>
                  </a:lnTo>
                  <a:lnTo>
                    <a:pt x="155448" y="454152"/>
                  </a:lnTo>
                  <a:lnTo>
                    <a:pt x="153924" y="452628"/>
                  </a:lnTo>
                  <a:lnTo>
                    <a:pt x="152400" y="451104"/>
                  </a:lnTo>
                  <a:lnTo>
                    <a:pt x="150876" y="451104"/>
                  </a:lnTo>
                  <a:lnTo>
                    <a:pt x="150876" y="449580"/>
                  </a:lnTo>
                  <a:lnTo>
                    <a:pt x="149352" y="449580"/>
                  </a:lnTo>
                  <a:lnTo>
                    <a:pt x="147828" y="448056"/>
                  </a:lnTo>
                  <a:lnTo>
                    <a:pt x="146304" y="448056"/>
                  </a:lnTo>
                  <a:lnTo>
                    <a:pt x="144780" y="449580"/>
                  </a:lnTo>
                  <a:lnTo>
                    <a:pt x="143256" y="449580"/>
                  </a:lnTo>
                  <a:lnTo>
                    <a:pt x="143256" y="451104"/>
                  </a:lnTo>
                  <a:lnTo>
                    <a:pt x="141732" y="451104"/>
                  </a:lnTo>
                  <a:lnTo>
                    <a:pt x="138684" y="454152"/>
                  </a:lnTo>
                  <a:lnTo>
                    <a:pt x="138684" y="461772"/>
                  </a:lnTo>
                  <a:lnTo>
                    <a:pt x="140208" y="461772"/>
                  </a:lnTo>
                  <a:lnTo>
                    <a:pt x="141732" y="460248"/>
                  </a:lnTo>
                  <a:lnTo>
                    <a:pt x="141732" y="455676"/>
                  </a:lnTo>
                  <a:lnTo>
                    <a:pt x="144780" y="452628"/>
                  </a:lnTo>
                  <a:lnTo>
                    <a:pt x="149352" y="452628"/>
                  </a:lnTo>
                  <a:lnTo>
                    <a:pt x="149352" y="455676"/>
                  </a:lnTo>
                  <a:lnTo>
                    <a:pt x="146304" y="458724"/>
                  </a:lnTo>
                  <a:lnTo>
                    <a:pt x="146304" y="460248"/>
                  </a:lnTo>
                  <a:lnTo>
                    <a:pt x="144780" y="460248"/>
                  </a:lnTo>
                  <a:lnTo>
                    <a:pt x="144780" y="461772"/>
                  </a:lnTo>
                  <a:lnTo>
                    <a:pt x="143256" y="463296"/>
                  </a:lnTo>
                  <a:lnTo>
                    <a:pt x="143256" y="466344"/>
                  </a:lnTo>
                  <a:lnTo>
                    <a:pt x="144780" y="467868"/>
                  </a:lnTo>
                  <a:lnTo>
                    <a:pt x="144780" y="469392"/>
                  </a:lnTo>
                  <a:lnTo>
                    <a:pt x="146304" y="469392"/>
                  </a:lnTo>
                  <a:lnTo>
                    <a:pt x="147828" y="470916"/>
                  </a:lnTo>
                  <a:lnTo>
                    <a:pt x="150876" y="470916"/>
                  </a:lnTo>
                  <a:lnTo>
                    <a:pt x="153924" y="467868"/>
                  </a:lnTo>
                  <a:lnTo>
                    <a:pt x="155448" y="467868"/>
                  </a:lnTo>
                  <a:lnTo>
                    <a:pt x="155448" y="466344"/>
                  </a:lnTo>
                  <a:lnTo>
                    <a:pt x="156972" y="464820"/>
                  </a:lnTo>
                  <a:lnTo>
                    <a:pt x="156972" y="460248"/>
                  </a:lnTo>
                  <a:lnTo>
                    <a:pt x="158496" y="461772"/>
                  </a:lnTo>
                  <a:lnTo>
                    <a:pt x="160020" y="461772"/>
                  </a:lnTo>
                  <a:lnTo>
                    <a:pt x="161544" y="460248"/>
                  </a:lnTo>
                  <a:close/>
                </a:path>
                <a:path w="1043939" h="579120">
                  <a:moveTo>
                    <a:pt x="184404" y="437388"/>
                  </a:moveTo>
                  <a:lnTo>
                    <a:pt x="175514" y="429768"/>
                  </a:lnTo>
                  <a:lnTo>
                    <a:pt x="173736" y="428244"/>
                  </a:lnTo>
                  <a:lnTo>
                    <a:pt x="170688" y="425196"/>
                  </a:lnTo>
                  <a:lnTo>
                    <a:pt x="167640" y="425196"/>
                  </a:lnTo>
                  <a:lnTo>
                    <a:pt x="163068" y="429768"/>
                  </a:lnTo>
                  <a:lnTo>
                    <a:pt x="163068" y="434340"/>
                  </a:lnTo>
                  <a:lnTo>
                    <a:pt x="158496" y="434340"/>
                  </a:lnTo>
                  <a:lnTo>
                    <a:pt x="155448" y="437388"/>
                  </a:lnTo>
                  <a:lnTo>
                    <a:pt x="155448" y="441960"/>
                  </a:lnTo>
                  <a:lnTo>
                    <a:pt x="152400" y="440436"/>
                  </a:lnTo>
                  <a:lnTo>
                    <a:pt x="150876" y="443484"/>
                  </a:lnTo>
                  <a:lnTo>
                    <a:pt x="164592" y="457200"/>
                  </a:lnTo>
                  <a:lnTo>
                    <a:pt x="167640" y="454152"/>
                  </a:lnTo>
                  <a:lnTo>
                    <a:pt x="160020" y="446532"/>
                  </a:lnTo>
                  <a:lnTo>
                    <a:pt x="158496" y="446532"/>
                  </a:lnTo>
                  <a:lnTo>
                    <a:pt x="158496" y="445008"/>
                  </a:lnTo>
                  <a:lnTo>
                    <a:pt x="156972" y="443484"/>
                  </a:lnTo>
                  <a:lnTo>
                    <a:pt x="156972" y="441960"/>
                  </a:lnTo>
                  <a:lnTo>
                    <a:pt x="156972" y="440436"/>
                  </a:lnTo>
                  <a:lnTo>
                    <a:pt x="160020" y="437388"/>
                  </a:lnTo>
                  <a:lnTo>
                    <a:pt x="161544" y="437388"/>
                  </a:lnTo>
                  <a:lnTo>
                    <a:pt x="163068" y="438912"/>
                  </a:lnTo>
                  <a:lnTo>
                    <a:pt x="164592" y="438912"/>
                  </a:lnTo>
                  <a:lnTo>
                    <a:pt x="173736" y="448056"/>
                  </a:lnTo>
                  <a:lnTo>
                    <a:pt x="175260" y="446532"/>
                  </a:lnTo>
                  <a:lnTo>
                    <a:pt x="167640" y="437388"/>
                  </a:lnTo>
                  <a:lnTo>
                    <a:pt x="166116" y="435864"/>
                  </a:lnTo>
                  <a:lnTo>
                    <a:pt x="164592" y="435864"/>
                  </a:lnTo>
                  <a:lnTo>
                    <a:pt x="164592" y="432816"/>
                  </a:lnTo>
                  <a:lnTo>
                    <a:pt x="166116" y="431292"/>
                  </a:lnTo>
                  <a:lnTo>
                    <a:pt x="166116" y="429768"/>
                  </a:lnTo>
                  <a:lnTo>
                    <a:pt x="172212" y="429768"/>
                  </a:lnTo>
                  <a:lnTo>
                    <a:pt x="172212" y="431292"/>
                  </a:lnTo>
                  <a:lnTo>
                    <a:pt x="181356" y="440436"/>
                  </a:lnTo>
                  <a:lnTo>
                    <a:pt x="184404" y="437388"/>
                  </a:lnTo>
                  <a:close/>
                </a:path>
                <a:path w="1043939" h="579120">
                  <a:moveTo>
                    <a:pt x="196596" y="391668"/>
                  </a:moveTo>
                  <a:lnTo>
                    <a:pt x="195072" y="388620"/>
                  </a:lnTo>
                  <a:lnTo>
                    <a:pt x="192024" y="391668"/>
                  </a:lnTo>
                  <a:lnTo>
                    <a:pt x="195072" y="393192"/>
                  </a:lnTo>
                  <a:lnTo>
                    <a:pt x="196596" y="391668"/>
                  </a:lnTo>
                  <a:close/>
                </a:path>
                <a:path w="1043939" h="579120">
                  <a:moveTo>
                    <a:pt x="198120" y="419100"/>
                  </a:moveTo>
                  <a:lnTo>
                    <a:pt x="196596" y="416052"/>
                  </a:lnTo>
                  <a:lnTo>
                    <a:pt x="193548" y="419100"/>
                  </a:lnTo>
                  <a:lnTo>
                    <a:pt x="195072" y="420624"/>
                  </a:lnTo>
                  <a:lnTo>
                    <a:pt x="195072" y="422148"/>
                  </a:lnTo>
                  <a:lnTo>
                    <a:pt x="193548" y="423672"/>
                  </a:lnTo>
                  <a:lnTo>
                    <a:pt x="193548" y="425196"/>
                  </a:lnTo>
                  <a:lnTo>
                    <a:pt x="192024" y="426720"/>
                  </a:lnTo>
                  <a:lnTo>
                    <a:pt x="185928" y="426720"/>
                  </a:lnTo>
                  <a:lnTo>
                    <a:pt x="184404" y="425196"/>
                  </a:lnTo>
                  <a:lnTo>
                    <a:pt x="187452" y="422148"/>
                  </a:lnTo>
                  <a:lnTo>
                    <a:pt x="195072" y="414528"/>
                  </a:lnTo>
                  <a:lnTo>
                    <a:pt x="193548" y="414528"/>
                  </a:lnTo>
                  <a:lnTo>
                    <a:pt x="192786" y="413004"/>
                  </a:lnTo>
                  <a:lnTo>
                    <a:pt x="192024" y="411480"/>
                  </a:lnTo>
                  <a:lnTo>
                    <a:pt x="190500" y="410718"/>
                  </a:lnTo>
                  <a:lnTo>
                    <a:pt x="190500" y="414528"/>
                  </a:lnTo>
                  <a:lnTo>
                    <a:pt x="182880" y="422148"/>
                  </a:lnTo>
                  <a:lnTo>
                    <a:pt x="181356" y="422148"/>
                  </a:lnTo>
                  <a:lnTo>
                    <a:pt x="179832" y="420624"/>
                  </a:lnTo>
                  <a:lnTo>
                    <a:pt x="179832" y="417576"/>
                  </a:lnTo>
                  <a:lnTo>
                    <a:pt x="181356" y="416052"/>
                  </a:lnTo>
                  <a:lnTo>
                    <a:pt x="181356" y="414528"/>
                  </a:lnTo>
                  <a:lnTo>
                    <a:pt x="182880" y="413004"/>
                  </a:lnTo>
                  <a:lnTo>
                    <a:pt x="187452" y="413004"/>
                  </a:lnTo>
                  <a:lnTo>
                    <a:pt x="188976" y="414528"/>
                  </a:lnTo>
                  <a:lnTo>
                    <a:pt x="190500" y="414528"/>
                  </a:lnTo>
                  <a:lnTo>
                    <a:pt x="190500" y="410718"/>
                  </a:lnTo>
                  <a:lnTo>
                    <a:pt x="188976" y="409956"/>
                  </a:lnTo>
                  <a:lnTo>
                    <a:pt x="184404" y="409956"/>
                  </a:lnTo>
                  <a:lnTo>
                    <a:pt x="181356" y="411480"/>
                  </a:lnTo>
                  <a:lnTo>
                    <a:pt x="178308" y="414528"/>
                  </a:lnTo>
                  <a:lnTo>
                    <a:pt x="176784" y="417576"/>
                  </a:lnTo>
                  <a:lnTo>
                    <a:pt x="176784" y="422148"/>
                  </a:lnTo>
                  <a:lnTo>
                    <a:pt x="178308" y="425196"/>
                  </a:lnTo>
                  <a:lnTo>
                    <a:pt x="181356" y="426720"/>
                  </a:lnTo>
                  <a:lnTo>
                    <a:pt x="182880" y="429768"/>
                  </a:lnTo>
                  <a:lnTo>
                    <a:pt x="193548" y="429768"/>
                  </a:lnTo>
                  <a:lnTo>
                    <a:pt x="195072" y="426720"/>
                  </a:lnTo>
                  <a:lnTo>
                    <a:pt x="198120" y="423672"/>
                  </a:lnTo>
                  <a:lnTo>
                    <a:pt x="198120" y="419100"/>
                  </a:lnTo>
                  <a:close/>
                </a:path>
                <a:path w="1043939" h="579120">
                  <a:moveTo>
                    <a:pt x="208788" y="413004"/>
                  </a:moveTo>
                  <a:lnTo>
                    <a:pt x="207264" y="409956"/>
                  </a:lnTo>
                  <a:lnTo>
                    <a:pt x="205740" y="411480"/>
                  </a:lnTo>
                  <a:lnTo>
                    <a:pt x="205740" y="413004"/>
                  </a:lnTo>
                  <a:lnTo>
                    <a:pt x="204216" y="413004"/>
                  </a:lnTo>
                  <a:lnTo>
                    <a:pt x="202692" y="411480"/>
                  </a:lnTo>
                  <a:lnTo>
                    <a:pt x="197612" y="405384"/>
                  </a:lnTo>
                  <a:lnTo>
                    <a:pt x="195072" y="402336"/>
                  </a:lnTo>
                  <a:lnTo>
                    <a:pt x="196596" y="400812"/>
                  </a:lnTo>
                  <a:lnTo>
                    <a:pt x="195072" y="399288"/>
                  </a:lnTo>
                  <a:lnTo>
                    <a:pt x="192024" y="400812"/>
                  </a:lnTo>
                  <a:lnTo>
                    <a:pt x="187452" y="396240"/>
                  </a:lnTo>
                  <a:lnTo>
                    <a:pt x="187452" y="400812"/>
                  </a:lnTo>
                  <a:lnTo>
                    <a:pt x="190500" y="403860"/>
                  </a:lnTo>
                  <a:lnTo>
                    <a:pt x="188976" y="405384"/>
                  </a:lnTo>
                  <a:lnTo>
                    <a:pt x="190500" y="406908"/>
                  </a:lnTo>
                  <a:lnTo>
                    <a:pt x="192024" y="405384"/>
                  </a:lnTo>
                  <a:lnTo>
                    <a:pt x="202692" y="416052"/>
                  </a:lnTo>
                  <a:lnTo>
                    <a:pt x="205740" y="416052"/>
                  </a:lnTo>
                  <a:lnTo>
                    <a:pt x="207264" y="414528"/>
                  </a:lnTo>
                  <a:lnTo>
                    <a:pt x="208788" y="414528"/>
                  </a:lnTo>
                  <a:lnTo>
                    <a:pt x="208788" y="413004"/>
                  </a:lnTo>
                  <a:close/>
                </a:path>
                <a:path w="1043939" h="579120">
                  <a:moveTo>
                    <a:pt x="213360" y="408432"/>
                  </a:moveTo>
                  <a:lnTo>
                    <a:pt x="199644" y="394716"/>
                  </a:lnTo>
                  <a:lnTo>
                    <a:pt x="196596" y="396240"/>
                  </a:lnTo>
                  <a:lnTo>
                    <a:pt x="211836" y="409956"/>
                  </a:lnTo>
                  <a:lnTo>
                    <a:pt x="213360" y="408432"/>
                  </a:lnTo>
                  <a:close/>
                </a:path>
                <a:path w="1043939" h="579120">
                  <a:moveTo>
                    <a:pt x="217932" y="370332"/>
                  </a:moveTo>
                  <a:lnTo>
                    <a:pt x="216408" y="367284"/>
                  </a:lnTo>
                  <a:lnTo>
                    <a:pt x="213360" y="368808"/>
                  </a:lnTo>
                  <a:lnTo>
                    <a:pt x="216408" y="371856"/>
                  </a:lnTo>
                  <a:lnTo>
                    <a:pt x="217932" y="370332"/>
                  </a:lnTo>
                  <a:close/>
                </a:path>
                <a:path w="1043939" h="579120">
                  <a:moveTo>
                    <a:pt x="228600" y="393192"/>
                  </a:moveTo>
                  <a:lnTo>
                    <a:pt x="220980" y="384048"/>
                  </a:lnTo>
                  <a:lnTo>
                    <a:pt x="219456" y="382524"/>
                  </a:lnTo>
                  <a:lnTo>
                    <a:pt x="217932" y="382524"/>
                  </a:lnTo>
                  <a:lnTo>
                    <a:pt x="217932" y="381000"/>
                  </a:lnTo>
                  <a:lnTo>
                    <a:pt x="211836" y="381000"/>
                  </a:lnTo>
                  <a:lnTo>
                    <a:pt x="210312" y="382524"/>
                  </a:lnTo>
                  <a:lnTo>
                    <a:pt x="208788" y="385572"/>
                  </a:lnTo>
                  <a:lnTo>
                    <a:pt x="207264" y="387096"/>
                  </a:lnTo>
                  <a:lnTo>
                    <a:pt x="207264" y="390144"/>
                  </a:lnTo>
                  <a:lnTo>
                    <a:pt x="205740" y="387096"/>
                  </a:lnTo>
                  <a:lnTo>
                    <a:pt x="204216" y="390144"/>
                  </a:lnTo>
                  <a:lnTo>
                    <a:pt x="217932" y="403860"/>
                  </a:lnTo>
                  <a:lnTo>
                    <a:pt x="219456" y="400812"/>
                  </a:lnTo>
                  <a:lnTo>
                    <a:pt x="210312" y="391668"/>
                  </a:lnTo>
                  <a:lnTo>
                    <a:pt x="210312" y="390144"/>
                  </a:lnTo>
                  <a:lnTo>
                    <a:pt x="210312" y="387096"/>
                  </a:lnTo>
                  <a:lnTo>
                    <a:pt x="213360" y="384048"/>
                  </a:lnTo>
                  <a:lnTo>
                    <a:pt x="216408" y="384048"/>
                  </a:lnTo>
                  <a:lnTo>
                    <a:pt x="216408" y="385572"/>
                  </a:lnTo>
                  <a:lnTo>
                    <a:pt x="217932" y="385572"/>
                  </a:lnTo>
                  <a:lnTo>
                    <a:pt x="217932" y="387096"/>
                  </a:lnTo>
                  <a:lnTo>
                    <a:pt x="227076" y="394716"/>
                  </a:lnTo>
                  <a:lnTo>
                    <a:pt x="228600" y="393192"/>
                  </a:lnTo>
                  <a:close/>
                </a:path>
                <a:path w="1043939" h="579120">
                  <a:moveTo>
                    <a:pt x="234696" y="387096"/>
                  </a:moveTo>
                  <a:lnTo>
                    <a:pt x="220980" y="371856"/>
                  </a:lnTo>
                  <a:lnTo>
                    <a:pt x="219456" y="374904"/>
                  </a:lnTo>
                  <a:lnTo>
                    <a:pt x="233172" y="388620"/>
                  </a:lnTo>
                  <a:lnTo>
                    <a:pt x="234696" y="387096"/>
                  </a:lnTo>
                  <a:close/>
                </a:path>
                <a:path w="1043939" h="579120">
                  <a:moveTo>
                    <a:pt x="248412" y="367284"/>
                  </a:moveTo>
                  <a:lnTo>
                    <a:pt x="245364" y="364236"/>
                  </a:lnTo>
                  <a:lnTo>
                    <a:pt x="245364" y="368808"/>
                  </a:lnTo>
                  <a:lnTo>
                    <a:pt x="245364" y="371856"/>
                  </a:lnTo>
                  <a:lnTo>
                    <a:pt x="243840" y="373380"/>
                  </a:lnTo>
                  <a:lnTo>
                    <a:pt x="243840" y="374904"/>
                  </a:lnTo>
                  <a:lnTo>
                    <a:pt x="242316" y="376428"/>
                  </a:lnTo>
                  <a:lnTo>
                    <a:pt x="237744" y="376428"/>
                  </a:lnTo>
                  <a:lnTo>
                    <a:pt x="231648" y="370332"/>
                  </a:lnTo>
                  <a:lnTo>
                    <a:pt x="231648" y="367284"/>
                  </a:lnTo>
                  <a:lnTo>
                    <a:pt x="231648" y="365760"/>
                  </a:lnTo>
                  <a:lnTo>
                    <a:pt x="234696" y="362712"/>
                  </a:lnTo>
                  <a:lnTo>
                    <a:pt x="237744" y="362712"/>
                  </a:lnTo>
                  <a:lnTo>
                    <a:pt x="240792" y="364236"/>
                  </a:lnTo>
                  <a:lnTo>
                    <a:pt x="245364" y="368808"/>
                  </a:lnTo>
                  <a:lnTo>
                    <a:pt x="245364" y="364236"/>
                  </a:lnTo>
                  <a:lnTo>
                    <a:pt x="243840" y="362712"/>
                  </a:lnTo>
                  <a:lnTo>
                    <a:pt x="242316" y="361188"/>
                  </a:lnTo>
                  <a:lnTo>
                    <a:pt x="240792" y="361188"/>
                  </a:lnTo>
                  <a:lnTo>
                    <a:pt x="239268" y="359664"/>
                  </a:lnTo>
                  <a:lnTo>
                    <a:pt x="233172" y="359664"/>
                  </a:lnTo>
                  <a:lnTo>
                    <a:pt x="230124" y="362712"/>
                  </a:lnTo>
                  <a:lnTo>
                    <a:pt x="228600" y="365760"/>
                  </a:lnTo>
                  <a:lnTo>
                    <a:pt x="228600" y="367284"/>
                  </a:lnTo>
                  <a:lnTo>
                    <a:pt x="222504" y="361188"/>
                  </a:lnTo>
                  <a:lnTo>
                    <a:pt x="219456" y="362712"/>
                  </a:lnTo>
                  <a:lnTo>
                    <a:pt x="239268" y="382524"/>
                  </a:lnTo>
                  <a:lnTo>
                    <a:pt x="240792" y="379476"/>
                  </a:lnTo>
                  <a:lnTo>
                    <a:pt x="239268" y="377952"/>
                  </a:lnTo>
                  <a:lnTo>
                    <a:pt x="242316" y="379476"/>
                  </a:lnTo>
                  <a:lnTo>
                    <a:pt x="243840" y="377952"/>
                  </a:lnTo>
                  <a:lnTo>
                    <a:pt x="245364" y="376428"/>
                  </a:lnTo>
                  <a:lnTo>
                    <a:pt x="248412" y="373380"/>
                  </a:lnTo>
                  <a:lnTo>
                    <a:pt x="248412" y="367284"/>
                  </a:lnTo>
                  <a:close/>
                </a:path>
                <a:path w="1043939" h="579120">
                  <a:moveTo>
                    <a:pt x="294132" y="422148"/>
                  </a:moveTo>
                  <a:lnTo>
                    <a:pt x="280416" y="416826"/>
                  </a:lnTo>
                  <a:lnTo>
                    <a:pt x="280416" y="420624"/>
                  </a:lnTo>
                  <a:lnTo>
                    <a:pt x="272796" y="426720"/>
                  </a:lnTo>
                  <a:lnTo>
                    <a:pt x="269748" y="419100"/>
                  </a:lnTo>
                  <a:lnTo>
                    <a:pt x="269748" y="417576"/>
                  </a:lnTo>
                  <a:lnTo>
                    <a:pt x="268224" y="416052"/>
                  </a:lnTo>
                  <a:lnTo>
                    <a:pt x="269748" y="416052"/>
                  </a:lnTo>
                  <a:lnTo>
                    <a:pt x="272796" y="417576"/>
                  </a:lnTo>
                  <a:lnTo>
                    <a:pt x="280416" y="420624"/>
                  </a:lnTo>
                  <a:lnTo>
                    <a:pt x="280416" y="416826"/>
                  </a:lnTo>
                  <a:lnTo>
                    <a:pt x="274535" y="414528"/>
                  </a:lnTo>
                  <a:lnTo>
                    <a:pt x="266700" y="411480"/>
                  </a:lnTo>
                  <a:lnTo>
                    <a:pt x="263652" y="414528"/>
                  </a:lnTo>
                  <a:lnTo>
                    <a:pt x="275844" y="440436"/>
                  </a:lnTo>
                  <a:lnTo>
                    <a:pt x="278892" y="438912"/>
                  </a:lnTo>
                  <a:lnTo>
                    <a:pt x="274320" y="429768"/>
                  </a:lnTo>
                  <a:lnTo>
                    <a:pt x="277977" y="426720"/>
                  </a:lnTo>
                  <a:lnTo>
                    <a:pt x="283464" y="422148"/>
                  </a:lnTo>
                  <a:lnTo>
                    <a:pt x="291084" y="425196"/>
                  </a:lnTo>
                  <a:lnTo>
                    <a:pt x="294132" y="422148"/>
                  </a:lnTo>
                  <a:close/>
                </a:path>
                <a:path w="1043939" h="579120">
                  <a:moveTo>
                    <a:pt x="309372" y="406908"/>
                  </a:moveTo>
                  <a:lnTo>
                    <a:pt x="307848" y="403860"/>
                  </a:lnTo>
                  <a:lnTo>
                    <a:pt x="295656" y="417576"/>
                  </a:lnTo>
                  <a:lnTo>
                    <a:pt x="295656" y="414528"/>
                  </a:lnTo>
                  <a:lnTo>
                    <a:pt x="292989" y="393192"/>
                  </a:lnTo>
                  <a:lnTo>
                    <a:pt x="292608" y="390144"/>
                  </a:lnTo>
                  <a:lnTo>
                    <a:pt x="289560" y="387096"/>
                  </a:lnTo>
                  <a:lnTo>
                    <a:pt x="275844" y="402336"/>
                  </a:lnTo>
                  <a:lnTo>
                    <a:pt x="278892" y="403860"/>
                  </a:lnTo>
                  <a:lnTo>
                    <a:pt x="289560" y="393192"/>
                  </a:lnTo>
                  <a:lnTo>
                    <a:pt x="289560" y="397764"/>
                  </a:lnTo>
                  <a:lnTo>
                    <a:pt x="292608" y="419100"/>
                  </a:lnTo>
                  <a:lnTo>
                    <a:pt x="294132" y="422148"/>
                  </a:lnTo>
                  <a:lnTo>
                    <a:pt x="298704" y="417576"/>
                  </a:lnTo>
                  <a:lnTo>
                    <a:pt x="309372" y="406908"/>
                  </a:lnTo>
                  <a:close/>
                </a:path>
                <a:path w="1043939" h="579120">
                  <a:moveTo>
                    <a:pt x="321564" y="391668"/>
                  </a:moveTo>
                  <a:lnTo>
                    <a:pt x="320040" y="390144"/>
                  </a:lnTo>
                  <a:lnTo>
                    <a:pt x="320040" y="388620"/>
                  </a:lnTo>
                  <a:lnTo>
                    <a:pt x="318516" y="387096"/>
                  </a:lnTo>
                  <a:lnTo>
                    <a:pt x="316992" y="387096"/>
                  </a:lnTo>
                  <a:lnTo>
                    <a:pt x="316992" y="390144"/>
                  </a:lnTo>
                  <a:lnTo>
                    <a:pt x="316992" y="397764"/>
                  </a:lnTo>
                  <a:lnTo>
                    <a:pt x="313944" y="397764"/>
                  </a:lnTo>
                  <a:lnTo>
                    <a:pt x="312420" y="399288"/>
                  </a:lnTo>
                  <a:lnTo>
                    <a:pt x="310896" y="397764"/>
                  </a:lnTo>
                  <a:lnTo>
                    <a:pt x="307848" y="397764"/>
                  </a:lnTo>
                  <a:lnTo>
                    <a:pt x="307848" y="396240"/>
                  </a:lnTo>
                  <a:lnTo>
                    <a:pt x="306324" y="394716"/>
                  </a:lnTo>
                  <a:lnTo>
                    <a:pt x="306324" y="393192"/>
                  </a:lnTo>
                  <a:lnTo>
                    <a:pt x="306324" y="390144"/>
                  </a:lnTo>
                  <a:lnTo>
                    <a:pt x="307848" y="388620"/>
                  </a:lnTo>
                  <a:lnTo>
                    <a:pt x="307848" y="387096"/>
                  </a:lnTo>
                  <a:lnTo>
                    <a:pt x="313944" y="387096"/>
                  </a:lnTo>
                  <a:lnTo>
                    <a:pt x="316992" y="390144"/>
                  </a:lnTo>
                  <a:lnTo>
                    <a:pt x="316992" y="387096"/>
                  </a:lnTo>
                  <a:lnTo>
                    <a:pt x="315468" y="384048"/>
                  </a:lnTo>
                  <a:lnTo>
                    <a:pt x="307848" y="384048"/>
                  </a:lnTo>
                  <a:lnTo>
                    <a:pt x="303276" y="388620"/>
                  </a:lnTo>
                  <a:lnTo>
                    <a:pt x="303276" y="393192"/>
                  </a:lnTo>
                  <a:lnTo>
                    <a:pt x="300228" y="390144"/>
                  </a:lnTo>
                  <a:lnTo>
                    <a:pt x="300228" y="388620"/>
                  </a:lnTo>
                  <a:lnTo>
                    <a:pt x="298704" y="387096"/>
                  </a:lnTo>
                  <a:lnTo>
                    <a:pt x="298704" y="382524"/>
                  </a:lnTo>
                  <a:lnTo>
                    <a:pt x="300228" y="382524"/>
                  </a:lnTo>
                  <a:lnTo>
                    <a:pt x="300228" y="381000"/>
                  </a:lnTo>
                  <a:lnTo>
                    <a:pt x="301752" y="381000"/>
                  </a:lnTo>
                  <a:lnTo>
                    <a:pt x="303276" y="379476"/>
                  </a:lnTo>
                  <a:lnTo>
                    <a:pt x="304800" y="379476"/>
                  </a:lnTo>
                  <a:lnTo>
                    <a:pt x="306324" y="381000"/>
                  </a:lnTo>
                  <a:lnTo>
                    <a:pt x="307848" y="379476"/>
                  </a:lnTo>
                  <a:lnTo>
                    <a:pt x="309372" y="377952"/>
                  </a:lnTo>
                  <a:lnTo>
                    <a:pt x="307848" y="376428"/>
                  </a:lnTo>
                  <a:lnTo>
                    <a:pt x="301752" y="376428"/>
                  </a:lnTo>
                  <a:lnTo>
                    <a:pt x="297180" y="381000"/>
                  </a:lnTo>
                  <a:lnTo>
                    <a:pt x="295656" y="384048"/>
                  </a:lnTo>
                  <a:lnTo>
                    <a:pt x="295656" y="385572"/>
                  </a:lnTo>
                  <a:lnTo>
                    <a:pt x="297180" y="388620"/>
                  </a:lnTo>
                  <a:lnTo>
                    <a:pt x="298704" y="393192"/>
                  </a:lnTo>
                  <a:lnTo>
                    <a:pt x="301752" y="396240"/>
                  </a:lnTo>
                  <a:lnTo>
                    <a:pt x="306324" y="399288"/>
                  </a:lnTo>
                  <a:lnTo>
                    <a:pt x="307848" y="400812"/>
                  </a:lnTo>
                  <a:lnTo>
                    <a:pt x="310896" y="402336"/>
                  </a:lnTo>
                  <a:lnTo>
                    <a:pt x="313944" y="402336"/>
                  </a:lnTo>
                  <a:lnTo>
                    <a:pt x="316992" y="400812"/>
                  </a:lnTo>
                  <a:lnTo>
                    <a:pt x="318516" y="399288"/>
                  </a:lnTo>
                  <a:lnTo>
                    <a:pt x="320040" y="397764"/>
                  </a:lnTo>
                  <a:lnTo>
                    <a:pt x="320040" y="394716"/>
                  </a:lnTo>
                  <a:lnTo>
                    <a:pt x="321564" y="393192"/>
                  </a:lnTo>
                  <a:lnTo>
                    <a:pt x="321564" y="391668"/>
                  </a:lnTo>
                  <a:close/>
                </a:path>
                <a:path w="1043939" h="579120">
                  <a:moveTo>
                    <a:pt x="332232" y="480568"/>
                  </a:moveTo>
                  <a:lnTo>
                    <a:pt x="331063" y="478028"/>
                  </a:lnTo>
                  <a:lnTo>
                    <a:pt x="320040" y="453898"/>
                  </a:lnTo>
                  <a:lnTo>
                    <a:pt x="316992" y="457708"/>
                  </a:lnTo>
                  <a:lnTo>
                    <a:pt x="326136" y="478028"/>
                  </a:lnTo>
                  <a:lnTo>
                    <a:pt x="306324" y="466598"/>
                  </a:lnTo>
                  <a:lnTo>
                    <a:pt x="301752" y="471678"/>
                  </a:lnTo>
                  <a:lnTo>
                    <a:pt x="329184" y="483108"/>
                  </a:lnTo>
                  <a:lnTo>
                    <a:pt x="332232" y="480568"/>
                  </a:lnTo>
                  <a:close/>
                </a:path>
                <a:path w="1043939" h="579120">
                  <a:moveTo>
                    <a:pt x="338328" y="377952"/>
                  </a:moveTo>
                  <a:lnTo>
                    <a:pt x="336804" y="374904"/>
                  </a:lnTo>
                  <a:lnTo>
                    <a:pt x="327660" y="385572"/>
                  </a:lnTo>
                  <a:lnTo>
                    <a:pt x="327660" y="384048"/>
                  </a:lnTo>
                  <a:lnTo>
                    <a:pt x="326136" y="382524"/>
                  </a:lnTo>
                  <a:lnTo>
                    <a:pt x="327660" y="379476"/>
                  </a:lnTo>
                  <a:lnTo>
                    <a:pt x="327660" y="367284"/>
                  </a:lnTo>
                  <a:lnTo>
                    <a:pt x="326136" y="367284"/>
                  </a:lnTo>
                  <a:lnTo>
                    <a:pt x="326136" y="364236"/>
                  </a:lnTo>
                  <a:lnTo>
                    <a:pt x="324612" y="364236"/>
                  </a:lnTo>
                  <a:lnTo>
                    <a:pt x="321564" y="361188"/>
                  </a:lnTo>
                  <a:lnTo>
                    <a:pt x="316992" y="361188"/>
                  </a:lnTo>
                  <a:lnTo>
                    <a:pt x="312420" y="365760"/>
                  </a:lnTo>
                  <a:lnTo>
                    <a:pt x="310896" y="368808"/>
                  </a:lnTo>
                  <a:lnTo>
                    <a:pt x="310896" y="374904"/>
                  </a:lnTo>
                  <a:lnTo>
                    <a:pt x="312420" y="376428"/>
                  </a:lnTo>
                  <a:lnTo>
                    <a:pt x="315468" y="373380"/>
                  </a:lnTo>
                  <a:lnTo>
                    <a:pt x="313944" y="373380"/>
                  </a:lnTo>
                  <a:lnTo>
                    <a:pt x="313944" y="367284"/>
                  </a:lnTo>
                  <a:lnTo>
                    <a:pt x="315468" y="365760"/>
                  </a:lnTo>
                  <a:lnTo>
                    <a:pt x="316992" y="365760"/>
                  </a:lnTo>
                  <a:lnTo>
                    <a:pt x="316992" y="364236"/>
                  </a:lnTo>
                  <a:lnTo>
                    <a:pt x="320040" y="364236"/>
                  </a:lnTo>
                  <a:lnTo>
                    <a:pt x="321564" y="365760"/>
                  </a:lnTo>
                  <a:lnTo>
                    <a:pt x="323088" y="365760"/>
                  </a:lnTo>
                  <a:lnTo>
                    <a:pt x="323088" y="368808"/>
                  </a:lnTo>
                  <a:lnTo>
                    <a:pt x="324612" y="370332"/>
                  </a:lnTo>
                  <a:lnTo>
                    <a:pt x="324612" y="377952"/>
                  </a:lnTo>
                  <a:lnTo>
                    <a:pt x="323088" y="381000"/>
                  </a:lnTo>
                  <a:lnTo>
                    <a:pt x="323088" y="384048"/>
                  </a:lnTo>
                  <a:lnTo>
                    <a:pt x="324612" y="385572"/>
                  </a:lnTo>
                  <a:lnTo>
                    <a:pt x="324612" y="388620"/>
                  </a:lnTo>
                  <a:lnTo>
                    <a:pt x="326136" y="390144"/>
                  </a:lnTo>
                  <a:lnTo>
                    <a:pt x="330708" y="385572"/>
                  </a:lnTo>
                  <a:lnTo>
                    <a:pt x="338328" y="377952"/>
                  </a:lnTo>
                  <a:close/>
                </a:path>
                <a:path w="1043939" h="579120">
                  <a:moveTo>
                    <a:pt x="342900" y="561340"/>
                  </a:moveTo>
                  <a:lnTo>
                    <a:pt x="339852" y="558800"/>
                  </a:lnTo>
                  <a:lnTo>
                    <a:pt x="339852" y="557530"/>
                  </a:lnTo>
                  <a:lnTo>
                    <a:pt x="336804" y="557530"/>
                  </a:lnTo>
                  <a:lnTo>
                    <a:pt x="336804" y="562610"/>
                  </a:lnTo>
                  <a:lnTo>
                    <a:pt x="336804" y="567690"/>
                  </a:lnTo>
                  <a:lnTo>
                    <a:pt x="335280" y="567690"/>
                  </a:lnTo>
                  <a:lnTo>
                    <a:pt x="333756" y="568960"/>
                  </a:lnTo>
                  <a:lnTo>
                    <a:pt x="330708" y="574040"/>
                  </a:lnTo>
                  <a:lnTo>
                    <a:pt x="326136" y="567690"/>
                  </a:lnTo>
                  <a:lnTo>
                    <a:pt x="328574" y="565150"/>
                  </a:lnTo>
                  <a:lnTo>
                    <a:pt x="332232" y="561340"/>
                  </a:lnTo>
                  <a:lnTo>
                    <a:pt x="335280" y="561340"/>
                  </a:lnTo>
                  <a:lnTo>
                    <a:pt x="336804" y="562610"/>
                  </a:lnTo>
                  <a:lnTo>
                    <a:pt x="336804" y="557530"/>
                  </a:lnTo>
                  <a:lnTo>
                    <a:pt x="332232" y="557530"/>
                  </a:lnTo>
                  <a:lnTo>
                    <a:pt x="332232" y="553720"/>
                  </a:lnTo>
                  <a:lnTo>
                    <a:pt x="332232" y="552450"/>
                  </a:lnTo>
                  <a:lnTo>
                    <a:pt x="329184" y="549910"/>
                  </a:lnTo>
                  <a:lnTo>
                    <a:pt x="327660" y="549910"/>
                  </a:lnTo>
                  <a:lnTo>
                    <a:pt x="327660" y="554990"/>
                  </a:lnTo>
                  <a:lnTo>
                    <a:pt x="327660" y="560070"/>
                  </a:lnTo>
                  <a:lnTo>
                    <a:pt x="321564" y="565150"/>
                  </a:lnTo>
                  <a:lnTo>
                    <a:pt x="316992" y="560070"/>
                  </a:lnTo>
                  <a:lnTo>
                    <a:pt x="320040" y="558800"/>
                  </a:lnTo>
                  <a:lnTo>
                    <a:pt x="324612" y="553720"/>
                  </a:lnTo>
                  <a:lnTo>
                    <a:pt x="326136" y="553720"/>
                  </a:lnTo>
                  <a:lnTo>
                    <a:pt x="327660" y="554990"/>
                  </a:lnTo>
                  <a:lnTo>
                    <a:pt x="327660" y="549910"/>
                  </a:lnTo>
                  <a:lnTo>
                    <a:pt x="323088" y="549910"/>
                  </a:lnTo>
                  <a:lnTo>
                    <a:pt x="310896" y="561340"/>
                  </a:lnTo>
                  <a:lnTo>
                    <a:pt x="329184" y="579120"/>
                  </a:lnTo>
                  <a:lnTo>
                    <a:pt x="336804" y="574040"/>
                  </a:lnTo>
                  <a:lnTo>
                    <a:pt x="338328" y="570230"/>
                  </a:lnTo>
                  <a:lnTo>
                    <a:pt x="339852" y="568960"/>
                  </a:lnTo>
                  <a:lnTo>
                    <a:pt x="341376" y="568960"/>
                  </a:lnTo>
                  <a:lnTo>
                    <a:pt x="341376" y="567690"/>
                  </a:lnTo>
                  <a:lnTo>
                    <a:pt x="342900" y="566420"/>
                  </a:lnTo>
                  <a:lnTo>
                    <a:pt x="342900" y="561340"/>
                  </a:lnTo>
                  <a:close/>
                </a:path>
                <a:path w="1043939" h="579120">
                  <a:moveTo>
                    <a:pt x="348996" y="455168"/>
                  </a:moveTo>
                  <a:lnTo>
                    <a:pt x="345948" y="453898"/>
                  </a:lnTo>
                  <a:lnTo>
                    <a:pt x="344424" y="450088"/>
                  </a:lnTo>
                  <a:lnTo>
                    <a:pt x="344424" y="457708"/>
                  </a:lnTo>
                  <a:lnTo>
                    <a:pt x="344424" y="462788"/>
                  </a:lnTo>
                  <a:lnTo>
                    <a:pt x="342900" y="464058"/>
                  </a:lnTo>
                  <a:lnTo>
                    <a:pt x="342900" y="465328"/>
                  </a:lnTo>
                  <a:lnTo>
                    <a:pt x="338328" y="465328"/>
                  </a:lnTo>
                  <a:lnTo>
                    <a:pt x="336804" y="464058"/>
                  </a:lnTo>
                  <a:lnTo>
                    <a:pt x="335280" y="464058"/>
                  </a:lnTo>
                  <a:lnTo>
                    <a:pt x="333756" y="462788"/>
                  </a:lnTo>
                  <a:lnTo>
                    <a:pt x="333756" y="456438"/>
                  </a:lnTo>
                  <a:lnTo>
                    <a:pt x="335280" y="455168"/>
                  </a:lnTo>
                  <a:lnTo>
                    <a:pt x="341376" y="455168"/>
                  </a:lnTo>
                  <a:lnTo>
                    <a:pt x="344424" y="457708"/>
                  </a:lnTo>
                  <a:lnTo>
                    <a:pt x="344424" y="450088"/>
                  </a:lnTo>
                  <a:lnTo>
                    <a:pt x="341376" y="448818"/>
                  </a:lnTo>
                  <a:lnTo>
                    <a:pt x="336804" y="448818"/>
                  </a:lnTo>
                  <a:lnTo>
                    <a:pt x="333756" y="450088"/>
                  </a:lnTo>
                  <a:lnTo>
                    <a:pt x="329184" y="455168"/>
                  </a:lnTo>
                  <a:lnTo>
                    <a:pt x="329184" y="464058"/>
                  </a:lnTo>
                  <a:lnTo>
                    <a:pt x="332232" y="466598"/>
                  </a:lnTo>
                  <a:lnTo>
                    <a:pt x="335280" y="470408"/>
                  </a:lnTo>
                  <a:lnTo>
                    <a:pt x="344424" y="470408"/>
                  </a:lnTo>
                  <a:lnTo>
                    <a:pt x="345948" y="469138"/>
                  </a:lnTo>
                  <a:lnTo>
                    <a:pt x="345948" y="466598"/>
                  </a:lnTo>
                  <a:lnTo>
                    <a:pt x="348996" y="465328"/>
                  </a:lnTo>
                  <a:lnTo>
                    <a:pt x="348996" y="455168"/>
                  </a:lnTo>
                  <a:close/>
                </a:path>
                <a:path w="1043939" h="579120">
                  <a:moveTo>
                    <a:pt x="350520" y="358140"/>
                  </a:moveTo>
                  <a:lnTo>
                    <a:pt x="347472" y="355092"/>
                  </a:lnTo>
                  <a:lnTo>
                    <a:pt x="347472" y="361188"/>
                  </a:lnTo>
                  <a:lnTo>
                    <a:pt x="347472" y="365760"/>
                  </a:lnTo>
                  <a:lnTo>
                    <a:pt x="344424" y="368808"/>
                  </a:lnTo>
                  <a:lnTo>
                    <a:pt x="339852" y="368808"/>
                  </a:lnTo>
                  <a:lnTo>
                    <a:pt x="336804" y="365760"/>
                  </a:lnTo>
                  <a:lnTo>
                    <a:pt x="336804" y="361188"/>
                  </a:lnTo>
                  <a:lnTo>
                    <a:pt x="339852" y="358140"/>
                  </a:lnTo>
                  <a:lnTo>
                    <a:pt x="344424" y="358140"/>
                  </a:lnTo>
                  <a:lnTo>
                    <a:pt x="347472" y="361188"/>
                  </a:lnTo>
                  <a:lnTo>
                    <a:pt x="347472" y="355092"/>
                  </a:lnTo>
                  <a:lnTo>
                    <a:pt x="339852" y="355092"/>
                  </a:lnTo>
                  <a:lnTo>
                    <a:pt x="341376" y="353568"/>
                  </a:lnTo>
                  <a:lnTo>
                    <a:pt x="341376" y="352044"/>
                  </a:lnTo>
                  <a:lnTo>
                    <a:pt x="339852" y="350520"/>
                  </a:lnTo>
                  <a:lnTo>
                    <a:pt x="339852" y="348996"/>
                  </a:lnTo>
                  <a:lnTo>
                    <a:pt x="338328" y="347472"/>
                  </a:lnTo>
                  <a:lnTo>
                    <a:pt x="338328" y="353568"/>
                  </a:lnTo>
                  <a:lnTo>
                    <a:pt x="338328" y="355092"/>
                  </a:lnTo>
                  <a:lnTo>
                    <a:pt x="336804" y="356616"/>
                  </a:lnTo>
                  <a:lnTo>
                    <a:pt x="336804" y="358140"/>
                  </a:lnTo>
                  <a:lnTo>
                    <a:pt x="330708" y="358140"/>
                  </a:lnTo>
                  <a:lnTo>
                    <a:pt x="329184" y="356616"/>
                  </a:lnTo>
                  <a:lnTo>
                    <a:pt x="329184" y="352044"/>
                  </a:lnTo>
                  <a:lnTo>
                    <a:pt x="330708" y="352044"/>
                  </a:lnTo>
                  <a:lnTo>
                    <a:pt x="330708" y="350520"/>
                  </a:lnTo>
                  <a:lnTo>
                    <a:pt x="335280" y="350520"/>
                  </a:lnTo>
                  <a:lnTo>
                    <a:pt x="338328" y="353568"/>
                  </a:lnTo>
                  <a:lnTo>
                    <a:pt x="338328" y="347472"/>
                  </a:lnTo>
                  <a:lnTo>
                    <a:pt x="330708" y="347472"/>
                  </a:lnTo>
                  <a:lnTo>
                    <a:pt x="329184" y="348996"/>
                  </a:lnTo>
                  <a:lnTo>
                    <a:pt x="326136" y="350520"/>
                  </a:lnTo>
                  <a:lnTo>
                    <a:pt x="326136" y="358140"/>
                  </a:lnTo>
                  <a:lnTo>
                    <a:pt x="329184" y="361188"/>
                  </a:lnTo>
                  <a:lnTo>
                    <a:pt x="335280" y="361188"/>
                  </a:lnTo>
                  <a:lnTo>
                    <a:pt x="333756" y="362712"/>
                  </a:lnTo>
                  <a:lnTo>
                    <a:pt x="333756" y="367284"/>
                  </a:lnTo>
                  <a:lnTo>
                    <a:pt x="335280" y="368808"/>
                  </a:lnTo>
                  <a:lnTo>
                    <a:pt x="335280" y="370332"/>
                  </a:lnTo>
                  <a:lnTo>
                    <a:pt x="338328" y="371856"/>
                  </a:lnTo>
                  <a:lnTo>
                    <a:pt x="344424" y="371856"/>
                  </a:lnTo>
                  <a:lnTo>
                    <a:pt x="347472" y="368808"/>
                  </a:lnTo>
                  <a:lnTo>
                    <a:pt x="350520" y="367284"/>
                  </a:lnTo>
                  <a:lnTo>
                    <a:pt x="350520" y="358140"/>
                  </a:lnTo>
                  <a:close/>
                </a:path>
                <a:path w="1043939" h="579120">
                  <a:moveTo>
                    <a:pt x="353568" y="557530"/>
                  </a:moveTo>
                  <a:lnTo>
                    <a:pt x="333756" y="538480"/>
                  </a:lnTo>
                  <a:lnTo>
                    <a:pt x="330708" y="542290"/>
                  </a:lnTo>
                  <a:lnTo>
                    <a:pt x="348996" y="561340"/>
                  </a:lnTo>
                  <a:lnTo>
                    <a:pt x="353568" y="557530"/>
                  </a:lnTo>
                  <a:close/>
                </a:path>
                <a:path w="1043939" h="579120">
                  <a:moveTo>
                    <a:pt x="355092" y="427228"/>
                  </a:moveTo>
                  <a:lnTo>
                    <a:pt x="350520" y="423418"/>
                  </a:lnTo>
                  <a:lnTo>
                    <a:pt x="347472" y="427228"/>
                  </a:lnTo>
                  <a:lnTo>
                    <a:pt x="350520" y="431038"/>
                  </a:lnTo>
                  <a:lnTo>
                    <a:pt x="355092" y="427228"/>
                  </a:lnTo>
                  <a:close/>
                </a:path>
                <a:path w="1043939" h="579120">
                  <a:moveTo>
                    <a:pt x="359664" y="453898"/>
                  </a:moveTo>
                  <a:lnTo>
                    <a:pt x="350520" y="443738"/>
                  </a:lnTo>
                  <a:lnTo>
                    <a:pt x="350520" y="441198"/>
                  </a:lnTo>
                  <a:lnTo>
                    <a:pt x="350520" y="439928"/>
                  </a:lnTo>
                  <a:lnTo>
                    <a:pt x="353568" y="439928"/>
                  </a:lnTo>
                  <a:lnTo>
                    <a:pt x="352044" y="434848"/>
                  </a:lnTo>
                  <a:lnTo>
                    <a:pt x="348996" y="434848"/>
                  </a:lnTo>
                  <a:lnTo>
                    <a:pt x="347472" y="436118"/>
                  </a:lnTo>
                  <a:lnTo>
                    <a:pt x="347472" y="441198"/>
                  </a:lnTo>
                  <a:lnTo>
                    <a:pt x="345948" y="439928"/>
                  </a:lnTo>
                  <a:lnTo>
                    <a:pt x="341376" y="442468"/>
                  </a:lnTo>
                  <a:lnTo>
                    <a:pt x="356616" y="457708"/>
                  </a:lnTo>
                  <a:lnTo>
                    <a:pt x="359664" y="453898"/>
                  </a:lnTo>
                  <a:close/>
                </a:path>
                <a:path w="1043939" h="579120">
                  <a:moveTo>
                    <a:pt x="365760" y="539750"/>
                  </a:moveTo>
                  <a:lnTo>
                    <a:pt x="364236" y="537210"/>
                  </a:lnTo>
                  <a:lnTo>
                    <a:pt x="361188" y="539750"/>
                  </a:lnTo>
                  <a:lnTo>
                    <a:pt x="361188" y="544830"/>
                  </a:lnTo>
                  <a:lnTo>
                    <a:pt x="359664" y="544830"/>
                  </a:lnTo>
                  <a:lnTo>
                    <a:pt x="359664" y="546100"/>
                  </a:lnTo>
                  <a:lnTo>
                    <a:pt x="355092" y="546100"/>
                  </a:lnTo>
                  <a:lnTo>
                    <a:pt x="353568" y="544830"/>
                  </a:lnTo>
                  <a:lnTo>
                    <a:pt x="354863" y="543560"/>
                  </a:lnTo>
                  <a:lnTo>
                    <a:pt x="362712" y="535940"/>
                  </a:lnTo>
                  <a:lnTo>
                    <a:pt x="358140" y="530860"/>
                  </a:lnTo>
                  <a:lnTo>
                    <a:pt x="356616" y="530860"/>
                  </a:lnTo>
                  <a:lnTo>
                    <a:pt x="356616" y="537210"/>
                  </a:lnTo>
                  <a:lnTo>
                    <a:pt x="352044" y="543560"/>
                  </a:lnTo>
                  <a:lnTo>
                    <a:pt x="350520" y="542290"/>
                  </a:lnTo>
                  <a:lnTo>
                    <a:pt x="350520" y="538480"/>
                  </a:lnTo>
                  <a:lnTo>
                    <a:pt x="348996" y="538480"/>
                  </a:lnTo>
                  <a:lnTo>
                    <a:pt x="352044" y="535940"/>
                  </a:lnTo>
                  <a:lnTo>
                    <a:pt x="355092" y="535940"/>
                  </a:lnTo>
                  <a:lnTo>
                    <a:pt x="356616" y="537210"/>
                  </a:lnTo>
                  <a:lnTo>
                    <a:pt x="356616" y="530860"/>
                  </a:lnTo>
                  <a:lnTo>
                    <a:pt x="350520" y="530860"/>
                  </a:lnTo>
                  <a:lnTo>
                    <a:pt x="344424" y="537210"/>
                  </a:lnTo>
                  <a:lnTo>
                    <a:pt x="345948" y="539750"/>
                  </a:lnTo>
                  <a:lnTo>
                    <a:pt x="345948" y="544830"/>
                  </a:lnTo>
                  <a:lnTo>
                    <a:pt x="350520" y="549910"/>
                  </a:lnTo>
                  <a:lnTo>
                    <a:pt x="353568" y="551180"/>
                  </a:lnTo>
                  <a:lnTo>
                    <a:pt x="359664" y="551180"/>
                  </a:lnTo>
                  <a:lnTo>
                    <a:pt x="364540" y="546100"/>
                  </a:lnTo>
                  <a:lnTo>
                    <a:pt x="365760" y="544830"/>
                  </a:lnTo>
                  <a:lnTo>
                    <a:pt x="365760" y="539750"/>
                  </a:lnTo>
                  <a:close/>
                </a:path>
                <a:path w="1043939" h="579120">
                  <a:moveTo>
                    <a:pt x="370332" y="442468"/>
                  </a:moveTo>
                  <a:lnTo>
                    <a:pt x="356616" y="428498"/>
                  </a:lnTo>
                  <a:lnTo>
                    <a:pt x="353568" y="432308"/>
                  </a:lnTo>
                  <a:lnTo>
                    <a:pt x="367284" y="446278"/>
                  </a:lnTo>
                  <a:lnTo>
                    <a:pt x="370332" y="442468"/>
                  </a:lnTo>
                  <a:close/>
                </a:path>
                <a:path w="1043939" h="579120">
                  <a:moveTo>
                    <a:pt x="381000" y="520700"/>
                  </a:moveTo>
                  <a:lnTo>
                    <a:pt x="379857" y="519430"/>
                  </a:lnTo>
                  <a:lnTo>
                    <a:pt x="376428" y="515620"/>
                  </a:lnTo>
                  <a:lnTo>
                    <a:pt x="376428" y="523240"/>
                  </a:lnTo>
                  <a:lnTo>
                    <a:pt x="376428" y="528320"/>
                  </a:lnTo>
                  <a:lnTo>
                    <a:pt x="374904" y="529590"/>
                  </a:lnTo>
                  <a:lnTo>
                    <a:pt x="374904" y="530860"/>
                  </a:lnTo>
                  <a:lnTo>
                    <a:pt x="370332" y="530860"/>
                  </a:lnTo>
                  <a:lnTo>
                    <a:pt x="365760" y="527050"/>
                  </a:lnTo>
                  <a:lnTo>
                    <a:pt x="365760" y="521970"/>
                  </a:lnTo>
                  <a:lnTo>
                    <a:pt x="368808" y="519430"/>
                  </a:lnTo>
                  <a:lnTo>
                    <a:pt x="371856" y="519430"/>
                  </a:lnTo>
                  <a:lnTo>
                    <a:pt x="376428" y="523240"/>
                  </a:lnTo>
                  <a:lnTo>
                    <a:pt x="376428" y="515620"/>
                  </a:lnTo>
                  <a:lnTo>
                    <a:pt x="373380" y="514350"/>
                  </a:lnTo>
                  <a:lnTo>
                    <a:pt x="368808" y="514350"/>
                  </a:lnTo>
                  <a:lnTo>
                    <a:pt x="365760" y="515620"/>
                  </a:lnTo>
                  <a:lnTo>
                    <a:pt x="361188" y="520700"/>
                  </a:lnTo>
                  <a:lnTo>
                    <a:pt x="361188" y="529590"/>
                  </a:lnTo>
                  <a:lnTo>
                    <a:pt x="364236" y="532130"/>
                  </a:lnTo>
                  <a:lnTo>
                    <a:pt x="365760" y="534670"/>
                  </a:lnTo>
                  <a:lnTo>
                    <a:pt x="367284" y="534670"/>
                  </a:lnTo>
                  <a:lnTo>
                    <a:pt x="368808" y="535940"/>
                  </a:lnTo>
                  <a:lnTo>
                    <a:pt x="373380" y="535940"/>
                  </a:lnTo>
                  <a:lnTo>
                    <a:pt x="376428" y="534670"/>
                  </a:lnTo>
                  <a:lnTo>
                    <a:pt x="377952" y="534670"/>
                  </a:lnTo>
                  <a:lnTo>
                    <a:pt x="377952" y="532130"/>
                  </a:lnTo>
                  <a:lnTo>
                    <a:pt x="379476" y="530860"/>
                  </a:lnTo>
                  <a:lnTo>
                    <a:pt x="381000" y="529590"/>
                  </a:lnTo>
                  <a:lnTo>
                    <a:pt x="381000" y="520700"/>
                  </a:lnTo>
                  <a:close/>
                </a:path>
                <a:path w="1043939" h="579120">
                  <a:moveTo>
                    <a:pt x="387096" y="425958"/>
                  </a:moveTo>
                  <a:lnTo>
                    <a:pt x="380428" y="419608"/>
                  </a:lnTo>
                  <a:lnTo>
                    <a:pt x="376428" y="415798"/>
                  </a:lnTo>
                  <a:lnTo>
                    <a:pt x="374904" y="415798"/>
                  </a:lnTo>
                  <a:lnTo>
                    <a:pt x="374904" y="413258"/>
                  </a:lnTo>
                  <a:lnTo>
                    <a:pt x="371856" y="413258"/>
                  </a:lnTo>
                  <a:lnTo>
                    <a:pt x="370332" y="415798"/>
                  </a:lnTo>
                  <a:lnTo>
                    <a:pt x="368808" y="415798"/>
                  </a:lnTo>
                  <a:lnTo>
                    <a:pt x="368808" y="417068"/>
                  </a:lnTo>
                  <a:lnTo>
                    <a:pt x="365760" y="418338"/>
                  </a:lnTo>
                  <a:lnTo>
                    <a:pt x="365760" y="423418"/>
                  </a:lnTo>
                  <a:lnTo>
                    <a:pt x="364236" y="420878"/>
                  </a:lnTo>
                  <a:lnTo>
                    <a:pt x="359664" y="424688"/>
                  </a:lnTo>
                  <a:lnTo>
                    <a:pt x="374904" y="438658"/>
                  </a:lnTo>
                  <a:lnTo>
                    <a:pt x="377952" y="434848"/>
                  </a:lnTo>
                  <a:lnTo>
                    <a:pt x="368808" y="425958"/>
                  </a:lnTo>
                  <a:lnTo>
                    <a:pt x="368808" y="423418"/>
                  </a:lnTo>
                  <a:lnTo>
                    <a:pt x="368808" y="420878"/>
                  </a:lnTo>
                  <a:lnTo>
                    <a:pt x="370332" y="419608"/>
                  </a:lnTo>
                  <a:lnTo>
                    <a:pt x="373380" y="419608"/>
                  </a:lnTo>
                  <a:lnTo>
                    <a:pt x="376428" y="423418"/>
                  </a:lnTo>
                  <a:lnTo>
                    <a:pt x="384048" y="428498"/>
                  </a:lnTo>
                  <a:lnTo>
                    <a:pt x="387096" y="425958"/>
                  </a:lnTo>
                  <a:close/>
                </a:path>
                <a:path w="1043939" h="579120">
                  <a:moveTo>
                    <a:pt x="400812" y="405638"/>
                  </a:moveTo>
                  <a:lnTo>
                    <a:pt x="399288" y="404368"/>
                  </a:lnTo>
                  <a:lnTo>
                    <a:pt x="398526" y="403098"/>
                  </a:lnTo>
                  <a:lnTo>
                    <a:pt x="397764" y="401828"/>
                  </a:lnTo>
                  <a:lnTo>
                    <a:pt x="396240" y="401193"/>
                  </a:lnTo>
                  <a:lnTo>
                    <a:pt x="396240" y="410718"/>
                  </a:lnTo>
                  <a:lnTo>
                    <a:pt x="394716" y="411988"/>
                  </a:lnTo>
                  <a:lnTo>
                    <a:pt x="394716" y="413258"/>
                  </a:lnTo>
                  <a:lnTo>
                    <a:pt x="393192" y="413258"/>
                  </a:lnTo>
                  <a:lnTo>
                    <a:pt x="391668" y="415798"/>
                  </a:lnTo>
                  <a:lnTo>
                    <a:pt x="388620" y="415798"/>
                  </a:lnTo>
                  <a:lnTo>
                    <a:pt x="388620" y="413258"/>
                  </a:lnTo>
                  <a:lnTo>
                    <a:pt x="384048" y="409448"/>
                  </a:lnTo>
                  <a:lnTo>
                    <a:pt x="384048" y="405638"/>
                  </a:lnTo>
                  <a:lnTo>
                    <a:pt x="385572" y="404368"/>
                  </a:lnTo>
                  <a:lnTo>
                    <a:pt x="387096" y="404368"/>
                  </a:lnTo>
                  <a:lnTo>
                    <a:pt x="387096" y="403098"/>
                  </a:lnTo>
                  <a:lnTo>
                    <a:pt x="390144" y="403098"/>
                  </a:lnTo>
                  <a:lnTo>
                    <a:pt x="394716" y="408178"/>
                  </a:lnTo>
                  <a:lnTo>
                    <a:pt x="394716" y="409448"/>
                  </a:lnTo>
                  <a:lnTo>
                    <a:pt x="396240" y="410718"/>
                  </a:lnTo>
                  <a:lnTo>
                    <a:pt x="396240" y="401193"/>
                  </a:lnTo>
                  <a:lnTo>
                    <a:pt x="394716" y="400558"/>
                  </a:lnTo>
                  <a:lnTo>
                    <a:pt x="393192" y="398018"/>
                  </a:lnTo>
                  <a:lnTo>
                    <a:pt x="387096" y="398018"/>
                  </a:lnTo>
                  <a:lnTo>
                    <a:pt x="381000" y="403098"/>
                  </a:lnTo>
                  <a:lnTo>
                    <a:pt x="381000" y="404368"/>
                  </a:lnTo>
                  <a:lnTo>
                    <a:pt x="379476" y="405638"/>
                  </a:lnTo>
                  <a:lnTo>
                    <a:pt x="379476" y="411988"/>
                  </a:lnTo>
                  <a:lnTo>
                    <a:pt x="381000" y="413258"/>
                  </a:lnTo>
                  <a:lnTo>
                    <a:pt x="381000" y="415798"/>
                  </a:lnTo>
                  <a:lnTo>
                    <a:pt x="384048" y="418338"/>
                  </a:lnTo>
                  <a:lnTo>
                    <a:pt x="385572" y="418338"/>
                  </a:lnTo>
                  <a:lnTo>
                    <a:pt x="387096" y="419608"/>
                  </a:lnTo>
                  <a:lnTo>
                    <a:pt x="393192" y="419608"/>
                  </a:lnTo>
                  <a:lnTo>
                    <a:pt x="394716" y="418338"/>
                  </a:lnTo>
                  <a:lnTo>
                    <a:pt x="396240" y="418338"/>
                  </a:lnTo>
                  <a:lnTo>
                    <a:pt x="397764" y="417068"/>
                  </a:lnTo>
                  <a:lnTo>
                    <a:pt x="398272" y="415798"/>
                  </a:lnTo>
                  <a:lnTo>
                    <a:pt x="399288" y="413258"/>
                  </a:lnTo>
                  <a:lnTo>
                    <a:pt x="400812" y="411988"/>
                  </a:lnTo>
                  <a:lnTo>
                    <a:pt x="400812" y="405638"/>
                  </a:lnTo>
                  <a:close/>
                </a:path>
                <a:path w="1043939" h="579120">
                  <a:moveTo>
                    <a:pt x="408432" y="501650"/>
                  </a:moveTo>
                  <a:lnTo>
                    <a:pt x="397764" y="491490"/>
                  </a:lnTo>
                  <a:lnTo>
                    <a:pt x="396240" y="491490"/>
                  </a:lnTo>
                  <a:lnTo>
                    <a:pt x="396240" y="490220"/>
                  </a:lnTo>
                  <a:lnTo>
                    <a:pt x="391668" y="490220"/>
                  </a:lnTo>
                  <a:lnTo>
                    <a:pt x="390144" y="491490"/>
                  </a:lnTo>
                  <a:lnTo>
                    <a:pt x="390144" y="492760"/>
                  </a:lnTo>
                  <a:lnTo>
                    <a:pt x="388620" y="492760"/>
                  </a:lnTo>
                  <a:lnTo>
                    <a:pt x="388620" y="494030"/>
                  </a:lnTo>
                  <a:lnTo>
                    <a:pt x="387096" y="494030"/>
                  </a:lnTo>
                  <a:lnTo>
                    <a:pt x="387096" y="499110"/>
                  </a:lnTo>
                  <a:lnTo>
                    <a:pt x="382524" y="499110"/>
                  </a:lnTo>
                  <a:lnTo>
                    <a:pt x="379476" y="501650"/>
                  </a:lnTo>
                  <a:lnTo>
                    <a:pt x="379476" y="506730"/>
                  </a:lnTo>
                  <a:lnTo>
                    <a:pt x="377952" y="505460"/>
                  </a:lnTo>
                  <a:lnTo>
                    <a:pt x="373380" y="508000"/>
                  </a:lnTo>
                  <a:lnTo>
                    <a:pt x="387096" y="521970"/>
                  </a:lnTo>
                  <a:lnTo>
                    <a:pt x="391668" y="519430"/>
                  </a:lnTo>
                  <a:lnTo>
                    <a:pt x="384048" y="513080"/>
                  </a:lnTo>
                  <a:lnTo>
                    <a:pt x="384048" y="511810"/>
                  </a:lnTo>
                  <a:lnTo>
                    <a:pt x="382524" y="509270"/>
                  </a:lnTo>
                  <a:lnTo>
                    <a:pt x="382524" y="508000"/>
                  </a:lnTo>
                  <a:lnTo>
                    <a:pt x="381000" y="508000"/>
                  </a:lnTo>
                  <a:lnTo>
                    <a:pt x="381000" y="506730"/>
                  </a:lnTo>
                  <a:lnTo>
                    <a:pt x="384048" y="504190"/>
                  </a:lnTo>
                  <a:lnTo>
                    <a:pt x="385572" y="504190"/>
                  </a:lnTo>
                  <a:lnTo>
                    <a:pt x="396240" y="514350"/>
                  </a:lnTo>
                  <a:lnTo>
                    <a:pt x="399288" y="509270"/>
                  </a:lnTo>
                  <a:lnTo>
                    <a:pt x="394208" y="504190"/>
                  </a:lnTo>
                  <a:lnTo>
                    <a:pt x="391668" y="501650"/>
                  </a:lnTo>
                  <a:lnTo>
                    <a:pt x="391668" y="500380"/>
                  </a:lnTo>
                  <a:lnTo>
                    <a:pt x="390144" y="500380"/>
                  </a:lnTo>
                  <a:lnTo>
                    <a:pt x="390144" y="496570"/>
                  </a:lnTo>
                  <a:lnTo>
                    <a:pt x="391668" y="496570"/>
                  </a:lnTo>
                  <a:lnTo>
                    <a:pt x="393192" y="494030"/>
                  </a:lnTo>
                  <a:lnTo>
                    <a:pt x="393192" y="496570"/>
                  </a:lnTo>
                  <a:lnTo>
                    <a:pt x="394716" y="496570"/>
                  </a:lnTo>
                  <a:lnTo>
                    <a:pt x="403860" y="505460"/>
                  </a:lnTo>
                  <a:lnTo>
                    <a:pt x="408432" y="501650"/>
                  </a:lnTo>
                  <a:close/>
                </a:path>
                <a:path w="1043939" h="579120">
                  <a:moveTo>
                    <a:pt x="416052" y="390398"/>
                  </a:moveTo>
                  <a:lnTo>
                    <a:pt x="414528" y="390398"/>
                  </a:lnTo>
                  <a:lnTo>
                    <a:pt x="411480" y="387858"/>
                  </a:lnTo>
                  <a:lnTo>
                    <a:pt x="409956" y="389128"/>
                  </a:lnTo>
                  <a:lnTo>
                    <a:pt x="406908" y="389128"/>
                  </a:lnTo>
                  <a:lnTo>
                    <a:pt x="403860" y="390398"/>
                  </a:lnTo>
                  <a:lnTo>
                    <a:pt x="400812" y="394208"/>
                  </a:lnTo>
                  <a:lnTo>
                    <a:pt x="399288" y="394208"/>
                  </a:lnTo>
                  <a:lnTo>
                    <a:pt x="399288" y="390398"/>
                  </a:lnTo>
                  <a:lnTo>
                    <a:pt x="402336" y="387858"/>
                  </a:lnTo>
                  <a:lnTo>
                    <a:pt x="403860" y="387858"/>
                  </a:lnTo>
                  <a:lnTo>
                    <a:pt x="403860" y="389128"/>
                  </a:lnTo>
                  <a:lnTo>
                    <a:pt x="404876" y="387858"/>
                  </a:lnTo>
                  <a:lnTo>
                    <a:pt x="406908" y="385318"/>
                  </a:lnTo>
                  <a:lnTo>
                    <a:pt x="405384" y="382778"/>
                  </a:lnTo>
                  <a:lnTo>
                    <a:pt x="400812" y="382778"/>
                  </a:lnTo>
                  <a:lnTo>
                    <a:pt x="397764" y="386588"/>
                  </a:lnTo>
                  <a:lnTo>
                    <a:pt x="396240" y="389128"/>
                  </a:lnTo>
                  <a:lnTo>
                    <a:pt x="394716" y="390398"/>
                  </a:lnTo>
                  <a:lnTo>
                    <a:pt x="394716" y="395478"/>
                  </a:lnTo>
                  <a:lnTo>
                    <a:pt x="397764" y="398018"/>
                  </a:lnTo>
                  <a:lnTo>
                    <a:pt x="402336" y="398018"/>
                  </a:lnTo>
                  <a:lnTo>
                    <a:pt x="403860" y="396748"/>
                  </a:lnTo>
                  <a:lnTo>
                    <a:pt x="408432" y="395478"/>
                  </a:lnTo>
                  <a:lnTo>
                    <a:pt x="408432" y="394208"/>
                  </a:lnTo>
                  <a:lnTo>
                    <a:pt x="411480" y="394208"/>
                  </a:lnTo>
                  <a:lnTo>
                    <a:pt x="411480" y="396748"/>
                  </a:lnTo>
                  <a:lnTo>
                    <a:pt x="409956" y="396748"/>
                  </a:lnTo>
                  <a:lnTo>
                    <a:pt x="409956" y="398018"/>
                  </a:lnTo>
                  <a:lnTo>
                    <a:pt x="408432" y="400558"/>
                  </a:lnTo>
                  <a:lnTo>
                    <a:pt x="403860" y="400558"/>
                  </a:lnTo>
                  <a:lnTo>
                    <a:pt x="400812" y="403098"/>
                  </a:lnTo>
                  <a:lnTo>
                    <a:pt x="402336" y="404368"/>
                  </a:lnTo>
                  <a:lnTo>
                    <a:pt x="408432" y="404368"/>
                  </a:lnTo>
                  <a:lnTo>
                    <a:pt x="409956" y="403098"/>
                  </a:lnTo>
                  <a:lnTo>
                    <a:pt x="413004" y="401828"/>
                  </a:lnTo>
                  <a:lnTo>
                    <a:pt x="414528" y="398018"/>
                  </a:lnTo>
                  <a:lnTo>
                    <a:pt x="416052" y="396748"/>
                  </a:lnTo>
                  <a:lnTo>
                    <a:pt x="416052" y="390398"/>
                  </a:lnTo>
                  <a:close/>
                </a:path>
                <a:path w="1043939" h="579120">
                  <a:moveTo>
                    <a:pt x="420624" y="496570"/>
                  </a:moveTo>
                  <a:lnTo>
                    <a:pt x="417576" y="491490"/>
                  </a:lnTo>
                  <a:lnTo>
                    <a:pt x="417029" y="490220"/>
                  </a:lnTo>
                  <a:lnTo>
                    <a:pt x="409956" y="473710"/>
                  </a:lnTo>
                  <a:lnTo>
                    <a:pt x="405384" y="476250"/>
                  </a:lnTo>
                  <a:lnTo>
                    <a:pt x="411480" y="490220"/>
                  </a:lnTo>
                  <a:lnTo>
                    <a:pt x="399288" y="483870"/>
                  </a:lnTo>
                  <a:lnTo>
                    <a:pt x="394716" y="486410"/>
                  </a:lnTo>
                  <a:lnTo>
                    <a:pt x="414528" y="496570"/>
                  </a:lnTo>
                  <a:lnTo>
                    <a:pt x="414528" y="499110"/>
                  </a:lnTo>
                  <a:lnTo>
                    <a:pt x="416052" y="500380"/>
                  </a:lnTo>
                  <a:lnTo>
                    <a:pt x="414528" y="500380"/>
                  </a:lnTo>
                  <a:lnTo>
                    <a:pt x="414528" y="501650"/>
                  </a:lnTo>
                  <a:lnTo>
                    <a:pt x="413004" y="501650"/>
                  </a:lnTo>
                  <a:lnTo>
                    <a:pt x="413004" y="504190"/>
                  </a:lnTo>
                  <a:lnTo>
                    <a:pt x="416052" y="505460"/>
                  </a:lnTo>
                  <a:lnTo>
                    <a:pt x="417576" y="505460"/>
                  </a:lnTo>
                  <a:lnTo>
                    <a:pt x="417576" y="504190"/>
                  </a:lnTo>
                  <a:lnTo>
                    <a:pt x="419100" y="504190"/>
                  </a:lnTo>
                  <a:lnTo>
                    <a:pt x="419100" y="501650"/>
                  </a:lnTo>
                  <a:lnTo>
                    <a:pt x="420624" y="500380"/>
                  </a:lnTo>
                  <a:lnTo>
                    <a:pt x="420624" y="496570"/>
                  </a:lnTo>
                  <a:close/>
                </a:path>
                <a:path w="1043939" h="579120">
                  <a:moveTo>
                    <a:pt x="428244" y="450850"/>
                  </a:moveTo>
                  <a:lnTo>
                    <a:pt x="423672" y="447040"/>
                  </a:lnTo>
                  <a:lnTo>
                    <a:pt x="420624" y="452120"/>
                  </a:lnTo>
                  <a:lnTo>
                    <a:pt x="423672" y="454660"/>
                  </a:lnTo>
                  <a:lnTo>
                    <a:pt x="428244" y="450850"/>
                  </a:lnTo>
                  <a:close/>
                </a:path>
                <a:path w="1043939" h="579120">
                  <a:moveTo>
                    <a:pt x="428244" y="385318"/>
                  </a:moveTo>
                  <a:lnTo>
                    <a:pt x="425196" y="381508"/>
                  </a:lnTo>
                  <a:lnTo>
                    <a:pt x="425196" y="382778"/>
                  </a:lnTo>
                  <a:lnTo>
                    <a:pt x="423672" y="382778"/>
                  </a:lnTo>
                  <a:lnTo>
                    <a:pt x="423672" y="385318"/>
                  </a:lnTo>
                  <a:lnTo>
                    <a:pt x="422148" y="385318"/>
                  </a:lnTo>
                  <a:lnTo>
                    <a:pt x="422148" y="382778"/>
                  </a:lnTo>
                  <a:lnTo>
                    <a:pt x="420624" y="381508"/>
                  </a:lnTo>
                  <a:lnTo>
                    <a:pt x="418592" y="380238"/>
                  </a:lnTo>
                  <a:lnTo>
                    <a:pt x="414528" y="377698"/>
                  </a:lnTo>
                  <a:lnTo>
                    <a:pt x="417576" y="373888"/>
                  </a:lnTo>
                  <a:lnTo>
                    <a:pt x="414528" y="371348"/>
                  </a:lnTo>
                  <a:lnTo>
                    <a:pt x="411480" y="373888"/>
                  </a:lnTo>
                  <a:lnTo>
                    <a:pt x="406908" y="367538"/>
                  </a:lnTo>
                  <a:lnTo>
                    <a:pt x="405384" y="373888"/>
                  </a:lnTo>
                  <a:lnTo>
                    <a:pt x="408432" y="377698"/>
                  </a:lnTo>
                  <a:lnTo>
                    <a:pt x="406908" y="378968"/>
                  </a:lnTo>
                  <a:lnTo>
                    <a:pt x="409956" y="381508"/>
                  </a:lnTo>
                  <a:lnTo>
                    <a:pt x="411480" y="380238"/>
                  </a:lnTo>
                  <a:lnTo>
                    <a:pt x="417576" y="386588"/>
                  </a:lnTo>
                  <a:lnTo>
                    <a:pt x="417576" y="387858"/>
                  </a:lnTo>
                  <a:lnTo>
                    <a:pt x="419100" y="387858"/>
                  </a:lnTo>
                  <a:lnTo>
                    <a:pt x="419100" y="389128"/>
                  </a:lnTo>
                  <a:lnTo>
                    <a:pt x="425196" y="389128"/>
                  </a:lnTo>
                  <a:lnTo>
                    <a:pt x="425196" y="387858"/>
                  </a:lnTo>
                  <a:lnTo>
                    <a:pt x="426720" y="386588"/>
                  </a:lnTo>
                  <a:lnTo>
                    <a:pt x="428244" y="386588"/>
                  </a:lnTo>
                  <a:lnTo>
                    <a:pt x="428244" y="385318"/>
                  </a:lnTo>
                  <a:close/>
                </a:path>
                <a:path w="1043939" h="579120">
                  <a:moveTo>
                    <a:pt x="434340" y="469900"/>
                  </a:moveTo>
                  <a:lnTo>
                    <a:pt x="432816" y="468630"/>
                  </a:lnTo>
                  <a:lnTo>
                    <a:pt x="428244" y="471170"/>
                  </a:lnTo>
                  <a:lnTo>
                    <a:pt x="428244" y="473710"/>
                  </a:lnTo>
                  <a:lnTo>
                    <a:pt x="429768" y="473710"/>
                  </a:lnTo>
                  <a:lnTo>
                    <a:pt x="429768" y="474980"/>
                  </a:lnTo>
                  <a:lnTo>
                    <a:pt x="426720" y="477520"/>
                  </a:lnTo>
                  <a:lnTo>
                    <a:pt x="422148" y="477520"/>
                  </a:lnTo>
                  <a:lnTo>
                    <a:pt x="420624" y="474980"/>
                  </a:lnTo>
                  <a:lnTo>
                    <a:pt x="419100" y="473710"/>
                  </a:lnTo>
                  <a:lnTo>
                    <a:pt x="417576" y="473710"/>
                  </a:lnTo>
                  <a:lnTo>
                    <a:pt x="417576" y="469900"/>
                  </a:lnTo>
                  <a:lnTo>
                    <a:pt x="420624" y="467360"/>
                  </a:lnTo>
                  <a:lnTo>
                    <a:pt x="423672" y="467360"/>
                  </a:lnTo>
                  <a:lnTo>
                    <a:pt x="423672" y="468630"/>
                  </a:lnTo>
                  <a:lnTo>
                    <a:pt x="424434" y="467360"/>
                  </a:lnTo>
                  <a:lnTo>
                    <a:pt x="426720" y="463550"/>
                  </a:lnTo>
                  <a:lnTo>
                    <a:pt x="425196" y="462280"/>
                  </a:lnTo>
                  <a:lnTo>
                    <a:pt x="419100" y="462280"/>
                  </a:lnTo>
                  <a:lnTo>
                    <a:pt x="414528" y="467360"/>
                  </a:lnTo>
                  <a:lnTo>
                    <a:pt x="413004" y="469900"/>
                  </a:lnTo>
                  <a:lnTo>
                    <a:pt x="413004" y="474980"/>
                  </a:lnTo>
                  <a:lnTo>
                    <a:pt x="414528" y="477520"/>
                  </a:lnTo>
                  <a:lnTo>
                    <a:pt x="417576" y="478790"/>
                  </a:lnTo>
                  <a:lnTo>
                    <a:pt x="419100" y="482600"/>
                  </a:lnTo>
                  <a:lnTo>
                    <a:pt x="428244" y="482600"/>
                  </a:lnTo>
                  <a:lnTo>
                    <a:pt x="431292" y="481330"/>
                  </a:lnTo>
                  <a:lnTo>
                    <a:pt x="432816" y="477520"/>
                  </a:lnTo>
                  <a:lnTo>
                    <a:pt x="434340" y="476250"/>
                  </a:lnTo>
                  <a:lnTo>
                    <a:pt x="434340" y="469900"/>
                  </a:lnTo>
                  <a:close/>
                </a:path>
                <a:path w="1043939" h="579120">
                  <a:moveTo>
                    <a:pt x="441960" y="370078"/>
                  </a:moveTo>
                  <a:lnTo>
                    <a:pt x="438912" y="370078"/>
                  </a:lnTo>
                  <a:lnTo>
                    <a:pt x="438912" y="367538"/>
                  </a:lnTo>
                  <a:lnTo>
                    <a:pt x="436372" y="364998"/>
                  </a:lnTo>
                  <a:lnTo>
                    <a:pt x="434340" y="362966"/>
                  </a:lnTo>
                  <a:lnTo>
                    <a:pt x="434340" y="371348"/>
                  </a:lnTo>
                  <a:lnTo>
                    <a:pt x="434340" y="373888"/>
                  </a:lnTo>
                  <a:lnTo>
                    <a:pt x="431292" y="377698"/>
                  </a:lnTo>
                  <a:lnTo>
                    <a:pt x="429768" y="377698"/>
                  </a:lnTo>
                  <a:lnTo>
                    <a:pt x="429768" y="375158"/>
                  </a:lnTo>
                  <a:lnTo>
                    <a:pt x="428244" y="375158"/>
                  </a:lnTo>
                  <a:lnTo>
                    <a:pt x="428244" y="372618"/>
                  </a:lnTo>
                  <a:lnTo>
                    <a:pt x="429768" y="371348"/>
                  </a:lnTo>
                  <a:lnTo>
                    <a:pt x="429768" y="370078"/>
                  </a:lnTo>
                  <a:lnTo>
                    <a:pt x="431292" y="370078"/>
                  </a:lnTo>
                  <a:lnTo>
                    <a:pt x="431292" y="367538"/>
                  </a:lnTo>
                  <a:lnTo>
                    <a:pt x="432816" y="370078"/>
                  </a:lnTo>
                  <a:lnTo>
                    <a:pt x="432816" y="371348"/>
                  </a:lnTo>
                  <a:lnTo>
                    <a:pt x="434340" y="371348"/>
                  </a:lnTo>
                  <a:lnTo>
                    <a:pt x="434340" y="362966"/>
                  </a:lnTo>
                  <a:lnTo>
                    <a:pt x="431292" y="359918"/>
                  </a:lnTo>
                  <a:lnTo>
                    <a:pt x="429768" y="359918"/>
                  </a:lnTo>
                  <a:lnTo>
                    <a:pt x="428244" y="358648"/>
                  </a:lnTo>
                  <a:lnTo>
                    <a:pt x="426720" y="358648"/>
                  </a:lnTo>
                  <a:lnTo>
                    <a:pt x="422148" y="363728"/>
                  </a:lnTo>
                  <a:lnTo>
                    <a:pt x="419100" y="364998"/>
                  </a:lnTo>
                  <a:lnTo>
                    <a:pt x="419100" y="367538"/>
                  </a:lnTo>
                  <a:lnTo>
                    <a:pt x="417576" y="370078"/>
                  </a:lnTo>
                  <a:lnTo>
                    <a:pt x="419100" y="371348"/>
                  </a:lnTo>
                  <a:lnTo>
                    <a:pt x="419100" y="372618"/>
                  </a:lnTo>
                  <a:lnTo>
                    <a:pt x="423672" y="370078"/>
                  </a:lnTo>
                  <a:lnTo>
                    <a:pt x="422148" y="367538"/>
                  </a:lnTo>
                  <a:lnTo>
                    <a:pt x="423672" y="367538"/>
                  </a:lnTo>
                  <a:lnTo>
                    <a:pt x="423672" y="366268"/>
                  </a:lnTo>
                  <a:lnTo>
                    <a:pt x="425196" y="364998"/>
                  </a:lnTo>
                  <a:lnTo>
                    <a:pt x="428244" y="364998"/>
                  </a:lnTo>
                  <a:lnTo>
                    <a:pt x="428244" y="367538"/>
                  </a:lnTo>
                  <a:lnTo>
                    <a:pt x="426720" y="371348"/>
                  </a:lnTo>
                  <a:lnTo>
                    <a:pt x="423672" y="373888"/>
                  </a:lnTo>
                  <a:lnTo>
                    <a:pt x="423672" y="378968"/>
                  </a:lnTo>
                  <a:lnTo>
                    <a:pt x="425196" y="378968"/>
                  </a:lnTo>
                  <a:lnTo>
                    <a:pt x="425196" y="380238"/>
                  </a:lnTo>
                  <a:lnTo>
                    <a:pt x="426720" y="381508"/>
                  </a:lnTo>
                  <a:lnTo>
                    <a:pt x="431292" y="381508"/>
                  </a:lnTo>
                  <a:lnTo>
                    <a:pt x="434340" y="378968"/>
                  </a:lnTo>
                  <a:lnTo>
                    <a:pt x="435864" y="378968"/>
                  </a:lnTo>
                  <a:lnTo>
                    <a:pt x="435864" y="377698"/>
                  </a:lnTo>
                  <a:lnTo>
                    <a:pt x="437388" y="375158"/>
                  </a:lnTo>
                  <a:lnTo>
                    <a:pt x="437388" y="373888"/>
                  </a:lnTo>
                  <a:lnTo>
                    <a:pt x="438912" y="373888"/>
                  </a:lnTo>
                  <a:lnTo>
                    <a:pt x="440436" y="372618"/>
                  </a:lnTo>
                  <a:lnTo>
                    <a:pt x="441960" y="371348"/>
                  </a:lnTo>
                  <a:lnTo>
                    <a:pt x="441960" y="370078"/>
                  </a:lnTo>
                  <a:close/>
                </a:path>
                <a:path w="1043939" h="579120">
                  <a:moveTo>
                    <a:pt x="443484" y="467360"/>
                  </a:moveTo>
                  <a:lnTo>
                    <a:pt x="429768" y="453390"/>
                  </a:lnTo>
                  <a:lnTo>
                    <a:pt x="425196" y="455930"/>
                  </a:lnTo>
                  <a:lnTo>
                    <a:pt x="440436" y="469900"/>
                  </a:lnTo>
                  <a:lnTo>
                    <a:pt x="443484" y="467360"/>
                  </a:lnTo>
                  <a:close/>
                </a:path>
                <a:path w="1043939" h="579120">
                  <a:moveTo>
                    <a:pt x="452628" y="359918"/>
                  </a:moveTo>
                  <a:lnTo>
                    <a:pt x="448056" y="358648"/>
                  </a:lnTo>
                  <a:lnTo>
                    <a:pt x="448056" y="359918"/>
                  </a:lnTo>
                  <a:lnTo>
                    <a:pt x="446532" y="359918"/>
                  </a:lnTo>
                  <a:lnTo>
                    <a:pt x="445008" y="358648"/>
                  </a:lnTo>
                  <a:lnTo>
                    <a:pt x="443484" y="358648"/>
                  </a:lnTo>
                  <a:lnTo>
                    <a:pt x="441655" y="356108"/>
                  </a:lnTo>
                  <a:lnTo>
                    <a:pt x="438912" y="352298"/>
                  </a:lnTo>
                  <a:lnTo>
                    <a:pt x="440436" y="349758"/>
                  </a:lnTo>
                  <a:lnTo>
                    <a:pt x="437388" y="347218"/>
                  </a:lnTo>
                  <a:lnTo>
                    <a:pt x="435864" y="349758"/>
                  </a:lnTo>
                  <a:lnTo>
                    <a:pt x="429768" y="344678"/>
                  </a:lnTo>
                  <a:lnTo>
                    <a:pt x="428244" y="351028"/>
                  </a:lnTo>
                  <a:lnTo>
                    <a:pt x="431292" y="352298"/>
                  </a:lnTo>
                  <a:lnTo>
                    <a:pt x="429768" y="356108"/>
                  </a:lnTo>
                  <a:lnTo>
                    <a:pt x="432816" y="358648"/>
                  </a:lnTo>
                  <a:lnTo>
                    <a:pt x="434340" y="356108"/>
                  </a:lnTo>
                  <a:lnTo>
                    <a:pt x="445008" y="366268"/>
                  </a:lnTo>
                  <a:lnTo>
                    <a:pt x="446532" y="366268"/>
                  </a:lnTo>
                  <a:lnTo>
                    <a:pt x="448056" y="364998"/>
                  </a:lnTo>
                  <a:lnTo>
                    <a:pt x="449580" y="364998"/>
                  </a:lnTo>
                  <a:lnTo>
                    <a:pt x="449580" y="363728"/>
                  </a:lnTo>
                  <a:lnTo>
                    <a:pt x="451104" y="363728"/>
                  </a:lnTo>
                  <a:lnTo>
                    <a:pt x="451104" y="362458"/>
                  </a:lnTo>
                  <a:lnTo>
                    <a:pt x="452628" y="359918"/>
                  </a:lnTo>
                  <a:close/>
                </a:path>
                <a:path w="1043939" h="579120">
                  <a:moveTo>
                    <a:pt x="460248" y="450850"/>
                  </a:moveTo>
                  <a:lnTo>
                    <a:pt x="454533" y="444500"/>
                  </a:lnTo>
                  <a:lnTo>
                    <a:pt x="451104" y="440690"/>
                  </a:lnTo>
                  <a:lnTo>
                    <a:pt x="449580" y="440690"/>
                  </a:lnTo>
                  <a:lnTo>
                    <a:pt x="449580" y="439420"/>
                  </a:lnTo>
                  <a:lnTo>
                    <a:pt x="448056" y="439420"/>
                  </a:lnTo>
                  <a:lnTo>
                    <a:pt x="448056" y="438150"/>
                  </a:lnTo>
                  <a:lnTo>
                    <a:pt x="445008" y="438150"/>
                  </a:lnTo>
                  <a:lnTo>
                    <a:pt x="443484" y="439420"/>
                  </a:lnTo>
                  <a:lnTo>
                    <a:pt x="441960" y="439420"/>
                  </a:lnTo>
                  <a:lnTo>
                    <a:pt x="438912" y="443230"/>
                  </a:lnTo>
                  <a:lnTo>
                    <a:pt x="438912" y="447040"/>
                  </a:lnTo>
                  <a:lnTo>
                    <a:pt x="437388" y="445770"/>
                  </a:lnTo>
                  <a:lnTo>
                    <a:pt x="432816" y="448310"/>
                  </a:lnTo>
                  <a:lnTo>
                    <a:pt x="446532" y="462280"/>
                  </a:lnTo>
                  <a:lnTo>
                    <a:pt x="451104" y="459740"/>
                  </a:lnTo>
                  <a:lnTo>
                    <a:pt x="441960" y="450850"/>
                  </a:lnTo>
                  <a:lnTo>
                    <a:pt x="441960" y="447040"/>
                  </a:lnTo>
                  <a:lnTo>
                    <a:pt x="441960" y="444500"/>
                  </a:lnTo>
                  <a:lnTo>
                    <a:pt x="446532" y="444500"/>
                  </a:lnTo>
                  <a:lnTo>
                    <a:pt x="455676" y="453390"/>
                  </a:lnTo>
                  <a:lnTo>
                    <a:pt x="460248" y="450850"/>
                  </a:lnTo>
                  <a:close/>
                </a:path>
                <a:path w="1043939" h="579120">
                  <a:moveTo>
                    <a:pt x="475488" y="445770"/>
                  </a:moveTo>
                  <a:lnTo>
                    <a:pt x="472440" y="445770"/>
                  </a:lnTo>
                  <a:lnTo>
                    <a:pt x="470916" y="444500"/>
                  </a:lnTo>
                  <a:lnTo>
                    <a:pt x="469392" y="444500"/>
                  </a:lnTo>
                  <a:lnTo>
                    <a:pt x="467868" y="443230"/>
                  </a:lnTo>
                  <a:lnTo>
                    <a:pt x="466344" y="443230"/>
                  </a:lnTo>
                  <a:lnTo>
                    <a:pt x="460248" y="436880"/>
                  </a:lnTo>
                  <a:lnTo>
                    <a:pt x="457200" y="435610"/>
                  </a:lnTo>
                  <a:lnTo>
                    <a:pt x="455676" y="431800"/>
                  </a:lnTo>
                  <a:lnTo>
                    <a:pt x="454152" y="430530"/>
                  </a:lnTo>
                  <a:lnTo>
                    <a:pt x="449580" y="421640"/>
                  </a:lnTo>
                  <a:lnTo>
                    <a:pt x="448056" y="422910"/>
                  </a:lnTo>
                  <a:lnTo>
                    <a:pt x="448056" y="425450"/>
                  </a:lnTo>
                  <a:lnTo>
                    <a:pt x="449580" y="429260"/>
                  </a:lnTo>
                  <a:lnTo>
                    <a:pt x="449580" y="431800"/>
                  </a:lnTo>
                  <a:lnTo>
                    <a:pt x="451104" y="435610"/>
                  </a:lnTo>
                  <a:lnTo>
                    <a:pt x="460248" y="444500"/>
                  </a:lnTo>
                  <a:lnTo>
                    <a:pt x="469392" y="448310"/>
                  </a:lnTo>
                  <a:lnTo>
                    <a:pt x="472440" y="448310"/>
                  </a:lnTo>
                  <a:lnTo>
                    <a:pt x="475488" y="445770"/>
                  </a:lnTo>
                  <a:close/>
                </a:path>
                <a:path w="1043939" h="579120">
                  <a:moveTo>
                    <a:pt x="481584" y="427990"/>
                  </a:moveTo>
                  <a:lnTo>
                    <a:pt x="480060" y="424180"/>
                  </a:lnTo>
                  <a:lnTo>
                    <a:pt x="480060" y="421640"/>
                  </a:lnTo>
                  <a:lnTo>
                    <a:pt x="473964" y="416560"/>
                  </a:lnTo>
                  <a:lnTo>
                    <a:pt x="467868" y="416560"/>
                  </a:lnTo>
                  <a:lnTo>
                    <a:pt x="464820" y="417830"/>
                  </a:lnTo>
                  <a:lnTo>
                    <a:pt x="464820" y="420370"/>
                  </a:lnTo>
                  <a:lnTo>
                    <a:pt x="463296" y="421640"/>
                  </a:lnTo>
                  <a:lnTo>
                    <a:pt x="460248" y="417830"/>
                  </a:lnTo>
                  <a:lnTo>
                    <a:pt x="467868" y="410210"/>
                  </a:lnTo>
                  <a:lnTo>
                    <a:pt x="464820" y="407670"/>
                  </a:lnTo>
                  <a:lnTo>
                    <a:pt x="454152" y="417830"/>
                  </a:lnTo>
                  <a:lnTo>
                    <a:pt x="463296" y="429260"/>
                  </a:lnTo>
                  <a:lnTo>
                    <a:pt x="466344" y="427990"/>
                  </a:lnTo>
                  <a:lnTo>
                    <a:pt x="466344" y="424180"/>
                  </a:lnTo>
                  <a:lnTo>
                    <a:pt x="467868" y="422910"/>
                  </a:lnTo>
                  <a:lnTo>
                    <a:pt x="467868" y="421640"/>
                  </a:lnTo>
                  <a:lnTo>
                    <a:pt x="472440" y="421640"/>
                  </a:lnTo>
                  <a:lnTo>
                    <a:pt x="472440" y="422910"/>
                  </a:lnTo>
                  <a:lnTo>
                    <a:pt x="473964" y="422910"/>
                  </a:lnTo>
                  <a:lnTo>
                    <a:pt x="475488" y="424180"/>
                  </a:lnTo>
                  <a:lnTo>
                    <a:pt x="475488" y="427990"/>
                  </a:lnTo>
                  <a:lnTo>
                    <a:pt x="477012" y="427990"/>
                  </a:lnTo>
                  <a:lnTo>
                    <a:pt x="475488" y="429260"/>
                  </a:lnTo>
                  <a:lnTo>
                    <a:pt x="475488" y="430530"/>
                  </a:lnTo>
                  <a:lnTo>
                    <a:pt x="469392" y="430530"/>
                  </a:lnTo>
                  <a:lnTo>
                    <a:pt x="466344" y="433070"/>
                  </a:lnTo>
                  <a:lnTo>
                    <a:pt x="467868" y="435610"/>
                  </a:lnTo>
                  <a:lnTo>
                    <a:pt x="470916" y="436880"/>
                  </a:lnTo>
                  <a:lnTo>
                    <a:pt x="472440" y="435610"/>
                  </a:lnTo>
                  <a:lnTo>
                    <a:pt x="477012" y="435610"/>
                  </a:lnTo>
                  <a:lnTo>
                    <a:pt x="481584" y="427990"/>
                  </a:lnTo>
                  <a:close/>
                </a:path>
                <a:path w="1043939" h="579120">
                  <a:moveTo>
                    <a:pt x="495300" y="408940"/>
                  </a:moveTo>
                  <a:lnTo>
                    <a:pt x="493776" y="406400"/>
                  </a:lnTo>
                  <a:lnTo>
                    <a:pt x="490728" y="403352"/>
                  </a:lnTo>
                  <a:lnTo>
                    <a:pt x="490728" y="412750"/>
                  </a:lnTo>
                  <a:lnTo>
                    <a:pt x="490728" y="414020"/>
                  </a:lnTo>
                  <a:lnTo>
                    <a:pt x="489204" y="415290"/>
                  </a:lnTo>
                  <a:lnTo>
                    <a:pt x="486156" y="415290"/>
                  </a:lnTo>
                  <a:lnTo>
                    <a:pt x="480060" y="410210"/>
                  </a:lnTo>
                  <a:lnTo>
                    <a:pt x="478536" y="407670"/>
                  </a:lnTo>
                  <a:lnTo>
                    <a:pt x="477012" y="406400"/>
                  </a:lnTo>
                  <a:lnTo>
                    <a:pt x="477012" y="405130"/>
                  </a:lnTo>
                  <a:lnTo>
                    <a:pt x="475488" y="405130"/>
                  </a:lnTo>
                  <a:lnTo>
                    <a:pt x="475488" y="401320"/>
                  </a:lnTo>
                  <a:lnTo>
                    <a:pt x="477012" y="401320"/>
                  </a:lnTo>
                  <a:lnTo>
                    <a:pt x="477012" y="400050"/>
                  </a:lnTo>
                  <a:lnTo>
                    <a:pt x="478536" y="400050"/>
                  </a:lnTo>
                  <a:lnTo>
                    <a:pt x="480060" y="401320"/>
                  </a:lnTo>
                  <a:lnTo>
                    <a:pt x="481584" y="401320"/>
                  </a:lnTo>
                  <a:lnTo>
                    <a:pt x="489204" y="408940"/>
                  </a:lnTo>
                  <a:lnTo>
                    <a:pt x="489204" y="410210"/>
                  </a:lnTo>
                  <a:lnTo>
                    <a:pt x="490728" y="412750"/>
                  </a:lnTo>
                  <a:lnTo>
                    <a:pt x="490728" y="403352"/>
                  </a:lnTo>
                  <a:lnTo>
                    <a:pt x="487426" y="400050"/>
                  </a:lnTo>
                  <a:lnTo>
                    <a:pt x="486156" y="398780"/>
                  </a:lnTo>
                  <a:lnTo>
                    <a:pt x="480060" y="394970"/>
                  </a:lnTo>
                  <a:lnTo>
                    <a:pt x="477012" y="394970"/>
                  </a:lnTo>
                  <a:lnTo>
                    <a:pt x="473964" y="398780"/>
                  </a:lnTo>
                  <a:lnTo>
                    <a:pt x="470916" y="400050"/>
                  </a:lnTo>
                  <a:lnTo>
                    <a:pt x="470916" y="407670"/>
                  </a:lnTo>
                  <a:lnTo>
                    <a:pt x="477012" y="414020"/>
                  </a:lnTo>
                  <a:lnTo>
                    <a:pt x="480060" y="417830"/>
                  </a:lnTo>
                  <a:lnTo>
                    <a:pt x="483108" y="420370"/>
                  </a:lnTo>
                  <a:lnTo>
                    <a:pt x="486156" y="420370"/>
                  </a:lnTo>
                  <a:lnTo>
                    <a:pt x="489204" y="421640"/>
                  </a:lnTo>
                  <a:lnTo>
                    <a:pt x="492252" y="417830"/>
                  </a:lnTo>
                  <a:lnTo>
                    <a:pt x="495300" y="416560"/>
                  </a:lnTo>
                  <a:lnTo>
                    <a:pt x="495300" y="415290"/>
                  </a:lnTo>
                  <a:lnTo>
                    <a:pt x="495300" y="408940"/>
                  </a:lnTo>
                  <a:close/>
                </a:path>
                <a:path w="1043939" h="579120">
                  <a:moveTo>
                    <a:pt x="515112" y="394970"/>
                  </a:moveTo>
                  <a:lnTo>
                    <a:pt x="501396" y="382270"/>
                  </a:lnTo>
                  <a:lnTo>
                    <a:pt x="496824" y="384810"/>
                  </a:lnTo>
                  <a:lnTo>
                    <a:pt x="505968" y="393700"/>
                  </a:lnTo>
                  <a:lnTo>
                    <a:pt x="505968" y="394970"/>
                  </a:lnTo>
                  <a:lnTo>
                    <a:pt x="507492" y="394970"/>
                  </a:lnTo>
                  <a:lnTo>
                    <a:pt x="507492" y="398780"/>
                  </a:lnTo>
                  <a:lnTo>
                    <a:pt x="505968" y="398780"/>
                  </a:lnTo>
                  <a:lnTo>
                    <a:pt x="505968" y="400050"/>
                  </a:lnTo>
                  <a:lnTo>
                    <a:pt x="501396" y="400050"/>
                  </a:lnTo>
                  <a:lnTo>
                    <a:pt x="492252" y="391160"/>
                  </a:lnTo>
                  <a:lnTo>
                    <a:pt x="487680" y="393700"/>
                  </a:lnTo>
                  <a:lnTo>
                    <a:pt x="498348" y="405130"/>
                  </a:lnTo>
                  <a:lnTo>
                    <a:pt x="499872" y="405130"/>
                  </a:lnTo>
                  <a:lnTo>
                    <a:pt x="501396" y="406400"/>
                  </a:lnTo>
                  <a:lnTo>
                    <a:pt x="504444" y="406400"/>
                  </a:lnTo>
                  <a:lnTo>
                    <a:pt x="504444" y="405130"/>
                  </a:lnTo>
                  <a:lnTo>
                    <a:pt x="505968" y="405130"/>
                  </a:lnTo>
                  <a:lnTo>
                    <a:pt x="509016" y="401320"/>
                  </a:lnTo>
                  <a:lnTo>
                    <a:pt x="509016" y="400050"/>
                  </a:lnTo>
                  <a:lnTo>
                    <a:pt x="509016" y="397510"/>
                  </a:lnTo>
                  <a:lnTo>
                    <a:pt x="512064" y="398780"/>
                  </a:lnTo>
                  <a:lnTo>
                    <a:pt x="513080" y="397510"/>
                  </a:lnTo>
                  <a:lnTo>
                    <a:pt x="515112" y="394970"/>
                  </a:lnTo>
                  <a:close/>
                </a:path>
                <a:path w="1043939" h="579120">
                  <a:moveTo>
                    <a:pt x="536448" y="372110"/>
                  </a:moveTo>
                  <a:lnTo>
                    <a:pt x="525995" y="361950"/>
                  </a:lnTo>
                  <a:lnTo>
                    <a:pt x="518160" y="354330"/>
                  </a:lnTo>
                  <a:lnTo>
                    <a:pt x="512064" y="360680"/>
                  </a:lnTo>
                  <a:lnTo>
                    <a:pt x="521208" y="377190"/>
                  </a:lnTo>
                  <a:lnTo>
                    <a:pt x="512826" y="372110"/>
                  </a:lnTo>
                  <a:lnTo>
                    <a:pt x="504444" y="367030"/>
                  </a:lnTo>
                  <a:lnTo>
                    <a:pt x="499872" y="372110"/>
                  </a:lnTo>
                  <a:lnTo>
                    <a:pt x="518160" y="392430"/>
                  </a:lnTo>
                  <a:lnTo>
                    <a:pt x="522732" y="387350"/>
                  </a:lnTo>
                  <a:lnTo>
                    <a:pt x="507492" y="372110"/>
                  </a:lnTo>
                  <a:lnTo>
                    <a:pt x="525780" y="384810"/>
                  </a:lnTo>
                  <a:lnTo>
                    <a:pt x="530352" y="379730"/>
                  </a:lnTo>
                  <a:lnTo>
                    <a:pt x="528599" y="377190"/>
                  </a:lnTo>
                  <a:lnTo>
                    <a:pt x="518160" y="361950"/>
                  </a:lnTo>
                  <a:lnTo>
                    <a:pt x="533400" y="377190"/>
                  </a:lnTo>
                  <a:lnTo>
                    <a:pt x="536448" y="372110"/>
                  </a:lnTo>
                  <a:close/>
                </a:path>
                <a:path w="1043939" h="579120">
                  <a:moveTo>
                    <a:pt x="537972" y="455676"/>
                  </a:moveTo>
                  <a:lnTo>
                    <a:pt x="534924" y="452628"/>
                  </a:lnTo>
                  <a:lnTo>
                    <a:pt x="519684" y="437388"/>
                  </a:lnTo>
                  <a:lnTo>
                    <a:pt x="515112" y="440436"/>
                  </a:lnTo>
                  <a:lnTo>
                    <a:pt x="528828" y="452628"/>
                  </a:lnTo>
                  <a:lnTo>
                    <a:pt x="507492" y="448056"/>
                  </a:lnTo>
                  <a:lnTo>
                    <a:pt x="502920" y="452628"/>
                  </a:lnTo>
                  <a:lnTo>
                    <a:pt x="522732" y="470916"/>
                  </a:lnTo>
                  <a:lnTo>
                    <a:pt x="527304" y="467868"/>
                  </a:lnTo>
                  <a:lnTo>
                    <a:pt x="513588" y="455676"/>
                  </a:lnTo>
                  <a:lnTo>
                    <a:pt x="534924" y="460248"/>
                  </a:lnTo>
                  <a:lnTo>
                    <a:pt x="537972" y="455676"/>
                  </a:lnTo>
                  <a:close/>
                </a:path>
                <a:path w="1043939" h="579120">
                  <a:moveTo>
                    <a:pt x="551688" y="373380"/>
                  </a:moveTo>
                  <a:lnTo>
                    <a:pt x="550164" y="370332"/>
                  </a:lnTo>
                  <a:lnTo>
                    <a:pt x="550164" y="365760"/>
                  </a:lnTo>
                  <a:lnTo>
                    <a:pt x="547116" y="361188"/>
                  </a:lnTo>
                  <a:lnTo>
                    <a:pt x="545592" y="358140"/>
                  </a:lnTo>
                  <a:lnTo>
                    <a:pt x="544068" y="353568"/>
                  </a:lnTo>
                  <a:lnTo>
                    <a:pt x="537972" y="347472"/>
                  </a:lnTo>
                  <a:lnTo>
                    <a:pt x="531876" y="344424"/>
                  </a:lnTo>
                  <a:lnTo>
                    <a:pt x="518160" y="339852"/>
                  </a:lnTo>
                  <a:lnTo>
                    <a:pt x="515112" y="342900"/>
                  </a:lnTo>
                  <a:lnTo>
                    <a:pt x="519684" y="342900"/>
                  </a:lnTo>
                  <a:lnTo>
                    <a:pt x="521208" y="344424"/>
                  </a:lnTo>
                  <a:lnTo>
                    <a:pt x="522732" y="344424"/>
                  </a:lnTo>
                  <a:lnTo>
                    <a:pt x="525780" y="345948"/>
                  </a:lnTo>
                  <a:lnTo>
                    <a:pt x="527304" y="347472"/>
                  </a:lnTo>
                  <a:lnTo>
                    <a:pt x="530352" y="347472"/>
                  </a:lnTo>
                  <a:lnTo>
                    <a:pt x="534924" y="352044"/>
                  </a:lnTo>
                  <a:lnTo>
                    <a:pt x="537972" y="353568"/>
                  </a:lnTo>
                  <a:lnTo>
                    <a:pt x="542544" y="359664"/>
                  </a:lnTo>
                  <a:lnTo>
                    <a:pt x="547116" y="367284"/>
                  </a:lnTo>
                  <a:lnTo>
                    <a:pt x="548640" y="376428"/>
                  </a:lnTo>
                  <a:lnTo>
                    <a:pt x="551688" y="373380"/>
                  </a:lnTo>
                  <a:close/>
                </a:path>
                <a:path w="1043939" h="579120">
                  <a:moveTo>
                    <a:pt x="554736" y="438912"/>
                  </a:moveTo>
                  <a:lnTo>
                    <a:pt x="541020" y="425196"/>
                  </a:lnTo>
                  <a:lnTo>
                    <a:pt x="537972" y="429768"/>
                  </a:lnTo>
                  <a:lnTo>
                    <a:pt x="545592" y="437388"/>
                  </a:lnTo>
                  <a:lnTo>
                    <a:pt x="545592" y="438912"/>
                  </a:lnTo>
                  <a:lnTo>
                    <a:pt x="547116" y="438912"/>
                  </a:lnTo>
                  <a:lnTo>
                    <a:pt x="547116" y="441960"/>
                  </a:lnTo>
                  <a:lnTo>
                    <a:pt x="544068" y="445008"/>
                  </a:lnTo>
                  <a:lnTo>
                    <a:pt x="542544" y="445008"/>
                  </a:lnTo>
                  <a:lnTo>
                    <a:pt x="531876" y="434340"/>
                  </a:lnTo>
                  <a:lnTo>
                    <a:pt x="528828" y="438912"/>
                  </a:lnTo>
                  <a:lnTo>
                    <a:pt x="539496" y="449580"/>
                  </a:lnTo>
                  <a:lnTo>
                    <a:pt x="545592" y="449580"/>
                  </a:lnTo>
                  <a:lnTo>
                    <a:pt x="545592" y="448056"/>
                  </a:lnTo>
                  <a:lnTo>
                    <a:pt x="547116" y="448056"/>
                  </a:lnTo>
                  <a:lnTo>
                    <a:pt x="548640" y="446532"/>
                  </a:lnTo>
                  <a:lnTo>
                    <a:pt x="548640" y="445008"/>
                  </a:lnTo>
                  <a:lnTo>
                    <a:pt x="550164" y="443484"/>
                  </a:lnTo>
                  <a:lnTo>
                    <a:pt x="550164" y="441960"/>
                  </a:lnTo>
                  <a:lnTo>
                    <a:pt x="551688" y="443484"/>
                  </a:lnTo>
                  <a:lnTo>
                    <a:pt x="553720" y="440436"/>
                  </a:lnTo>
                  <a:lnTo>
                    <a:pt x="554736" y="438912"/>
                  </a:lnTo>
                  <a:close/>
                </a:path>
                <a:path w="1043939" h="579120">
                  <a:moveTo>
                    <a:pt x="562356" y="400812"/>
                  </a:moveTo>
                  <a:lnTo>
                    <a:pt x="559308" y="396240"/>
                  </a:lnTo>
                  <a:lnTo>
                    <a:pt x="554736" y="400812"/>
                  </a:lnTo>
                  <a:lnTo>
                    <a:pt x="559308" y="403860"/>
                  </a:lnTo>
                  <a:lnTo>
                    <a:pt x="562356" y="400812"/>
                  </a:lnTo>
                  <a:close/>
                </a:path>
                <a:path w="1043939" h="579120">
                  <a:moveTo>
                    <a:pt x="565404" y="428244"/>
                  </a:moveTo>
                  <a:lnTo>
                    <a:pt x="562356" y="426720"/>
                  </a:lnTo>
                  <a:lnTo>
                    <a:pt x="560832" y="426720"/>
                  </a:lnTo>
                  <a:lnTo>
                    <a:pt x="560832" y="428244"/>
                  </a:lnTo>
                  <a:lnTo>
                    <a:pt x="557784" y="428244"/>
                  </a:lnTo>
                  <a:lnTo>
                    <a:pt x="556260" y="426720"/>
                  </a:lnTo>
                  <a:lnTo>
                    <a:pt x="555117" y="425196"/>
                  </a:lnTo>
                  <a:lnTo>
                    <a:pt x="551688" y="420624"/>
                  </a:lnTo>
                  <a:lnTo>
                    <a:pt x="553212" y="419100"/>
                  </a:lnTo>
                  <a:lnTo>
                    <a:pt x="551688" y="417576"/>
                  </a:lnTo>
                  <a:lnTo>
                    <a:pt x="550164" y="416052"/>
                  </a:lnTo>
                  <a:lnTo>
                    <a:pt x="548640" y="417576"/>
                  </a:lnTo>
                  <a:lnTo>
                    <a:pt x="544068" y="413004"/>
                  </a:lnTo>
                  <a:lnTo>
                    <a:pt x="542544" y="419100"/>
                  </a:lnTo>
                  <a:lnTo>
                    <a:pt x="544068" y="422148"/>
                  </a:lnTo>
                  <a:lnTo>
                    <a:pt x="542544" y="423672"/>
                  </a:lnTo>
                  <a:lnTo>
                    <a:pt x="545592" y="426720"/>
                  </a:lnTo>
                  <a:lnTo>
                    <a:pt x="547116" y="425196"/>
                  </a:lnTo>
                  <a:lnTo>
                    <a:pt x="554736" y="432816"/>
                  </a:lnTo>
                  <a:lnTo>
                    <a:pt x="556260" y="432816"/>
                  </a:lnTo>
                  <a:lnTo>
                    <a:pt x="557784" y="434340"/>
                  </a:lnTo>
                  <a:lnTo>
                    <a:pt x="560832" y="434340"/>
                  </a:lnTo>
                  <a:lnTo>
                    <a:pt x="563880" y="431292"/>
                  </a:lnTo>
                  <a:lnTo>
                    <a:pt x="563880" y="429768"/>
                  </a:lnTo>
                  <a:lnTo>
                    <a:pt x="565404" y="428244"/>
                  </a:lnTo>
                  <a:close/>
                </a:path>
                <a:path w="1043939" h="579120">
                  <a:moveTo>
                    <a:pt x="571500" y="423672"/>
                  </a:moveTo>
                  <a:lnTo>
                    <a:pt x="551688" y="403860"/>
                  </a:lnTo>
                  <a:lnTo>
                    <a:pt x="547116" y="408432"/>
                  </a:lnTo>
                  <a:lnTo>
                    <a:pt x="566928" y="426720"/>
                  </a:lnTo>
                  <a:lnTo>
                    <a:pt x="571500" y="423672"/>
                  </a:lnTo>
                  <a:close/>
                </a:path>
                <a:path w="1043939" h="579120">
                  <a:moveTo>
                    <a:pt x="577596" y="416052"/>
                  </a:moveTo>
                  <a:lnTo>
                    <a:pt x="563880" y="402336"/>
                  </a:lnTo>
                  <a:lnTo>
                    <a:pt x="560832" y="405384"/>
                  </a:lnTo>
                  <a:lnTo>
                    <a:pt x="574548" y="419100"/>
                  </a:lnTo>
                  <a:lnTo>
                    <a:pt x="577596" y="416052"/>
                  </a:lnTo>
                  <a:close/>
                </a:path>
                <a:path w="1043939" h="579120">
                  <a:moveTo>
                    <a:pt x="594360" y="399288"/>
                  </a:moveTo>
                  <a:lnTo>
                    <a:pt x="589280" y="393192"/>
                  </a:lnTo>
                  <a:lnTo>
                    <a:pt x="586740" y="390144"/>
                  </a:lnTo>
                  <a:lnTo>
                    <a:pt x="585216" y="390144"/>
                  </a:lnTo>
                  <a:lnTo>
                    <a:pt x="583692" y="388620"/>
                  </a:lnTo>
                  <a:lnTo>
                    <a:pt x="582168" y="388620"/>
                  </a:lnTo>
                  <a:lnTo>
                    <a:pt x="582168" y="387096"/>
                  </a:lnTo>
                  <a:lnTo>
                    <a:pt x="579120" y="387096"/>
                  </a:lnTo>
                  <a:lnTo>
                    <a:pt x="579120" y="388620"/>
                  </a:lnTo>
                  <a:lnTo>
                    <a:pt x="576072" y="388620"/>
                  </a:lnTo>
                  <a:lnTo>
                    <a:pt x="576072" y="390144"/>
                  </a:lnTo>
                  <a:lnTo>
                    <a:pt x="574548" y="391668"/>
                  </a:lnTo>
                  <a:lnTo>
                    <a:pt x="573024" y="394716"/>
                  </a:lnTo>
                  <a:lnTo>
                    <a:pt x="573024" y="396240"/>
                  </a:lnTo>
                  <a:lnTo>
                    <a:pt x="571500" y="394716"/>
                  </a:lnTo>
                  <a:lnTo>
                    <a:pt x="568452" y="397764"/>
                  </a:lnTo>
                  <a:lnTo>
                    <a:pt x="582168" y="411480"/>
                  </a:lnTo>
                  <a:lnTo>
                    <a:pt x="585216" y="408432"/>
                  </a:lnTo>
                  <a:lnTo>
                    <a:pt x="577596" y="400812"/>
                  </a:lnTo>
                  <a:lnTo>
                    <a:pt x="577596" y="399288"/>
                  </a:lnTo>
                  <a:lnTo>
                    <a:pt x="576072" y="399288"/>
                  </a:lnTo>
                  <a:lnTo>
                    <a:pt x="576072" y="396240"/>
                  </a:lnTo>
                  <a:lnTo>
                    <a:pt x="576072" y="394716"/>
                  </a:lnTo>
                  <a:lnTo>
                    <a:pt x="577596" y="394716"/>
                  </a:lnTo>
                  <a:lnTo>
                    <a:pt x="577596" y="393192"/>
                  </a:lnTo>
                  <a:lnTo>
                    <a:pt x="582168" y="393192"/>
                  </a:lnTo>
                  <a:lnTo>
                    <a:pt x="582168" y="394716"/>
                  </a:lnTo>
                  <a:lnTo>
                    <a:pt x="591312" y="403860"/>
                  </a:lnTo>
                  <a:lnTo>
                    <a:pt x="594360" y="399288"/>
                  </a:lnTo>
                  <a:close/>
                </a:path>
                <a:path w="1043939" h="579120">
                  <a:moveTo>
                    <a:pt x="600456" y="384048"/>
                  </a:moveTo>
                  <a:lnTo>
                    <a:pt x="595884" y="381000"/>
                  </a:lnTo>
                  <a:lnTo>
                    <a:pt x="589788" y="387096"/>
                  </a:lnTo>
                  <a:lnTo>
                    <a:pt x="592836" y="391668"/>
                  </a:lnTo>
                  <a:lnTo>
                    <a:pt x="600456" y="384048"/>
                  </a:lnTo>
                  <a:close/>
                </a:path>
                <a:path w="1043939" h="579120">
                  <a:moveTo>
                    <a:pt x="615696" y="373380"/>
                  </a:moveTo>
                  <a:lnTo>
                    <a:pt x="614172" y="371856"/>
                  </a:lnTo>
                  <a:lnTo>
                    <a:pt x="611124" y="368808"/>
                  </a:lnTo>
                  <a:lnTo>
                    <a:pt x="611124" y="367284"/>
                  </a:lnTo>
                  <a:lnTo>
                    <a:pt x="606552" y="367284"/>
                  </a:lnTo>
                  <a:lnTo>
                    <a:pt x="605028" y="368808"/>
                  </a:lnTo>
                  <a:lnTo>
                    <a:pt x="605028" y="364236"/>
                  </a:lnTo>
                  <a:lnTo>
                    <a:pt x="600456" y="359664"/>
                  </a:lnTo>
                  <a:lnTo>
                    <a:pt x="597408" y="359664"/>
                  </a:lnTo>
                  <a:lnTo>
                    <a:pt x="594360" y="361188"/>
                  </a:lnTo>
                  <a:lnTo>
                    <a:pt x="591312" y="364236"/>
                  </a:lnTo>
                  <a:lnTo>
                    <a:pt x="591312" y="365760"/>
                  </a:lnTo>
                  <a:lnTo>
                    <a:pt x="589788" y="367284"/>
                  </a:lnTo>
                  <a:lnTo>
                    <a:pt x="589788" y="370332"/>
                  </a:lnTo>
                  <a:lnTo>
                    <a:pt x="591312" y="371856"/>
                  </a:lnTo>
                  <a:lnTo>
                    <a:pt x="591312" y="373380"/>
                  </a:lnTo>
                  <a:lnTo>
                    <a:pt x="595884" y="370332"/>
                  </a:lnTo>
                  <a:lnTo>
                    <a:pt x="594360" y="368808"/>
                  </a:lnTo>
                  <a:lnTo>
                    <a:pt x="594360" y="367284"/>
                  </a:lnTo>
                  <a:lnTo>
                    <a:pt x="595884" y="367284"/>
                  </a:lnTo>
                  <a:lnTo>
                    <a:pt x="595884" y="365760"/>
                  </a:lnTo>
                  <a:lnTo>
                    <a:pt x="597408" y="364236"/>
                  </a:lnTo>
                  <a:lnTo>
                    <a:pt x="598932" y="364236"/>
                  </a:lnTo>
                  <a:lnTo>
                    <a:pt x="598932" y="365760"/>
                  </a:lnTo>
                  <a:lnTo>
                    <a:pt x="600456" y="365760"/>
                  </a:lnTo>
                  <a:lnTo>
                    <a:pt x="600456" y="370332"/>
                  </a:lnTo>
                  <a:lnTo>
                    <a:pt x="598932" y="371856"/>
                  </a:lnTo>
                  <a:lnTo>
                    <a:pt x="601980" y="374904"/>
                  </a:lnTo>
                  <a:lnTo>
                    <a:pt x="601980" y="373380"/>
                  </a:lnTo>
                  <a:lnTo>
                    <a:pt x="603504" y="373380"/>
                  </a:lnTo>
                  <a:lnTo>
                    <a:pt x="603504" y="371856"/>
                  </a:lnTo>
                  <a:lnTo>
                    <a:pt x="608076" y="371856"/>
                  </a:lnTo>
                  <a:lnTo>
                    <a:pt x="609600" y="373380"/>
                  </a:lnTo>
                  <a:lnTo>
                    <a:pt x="609600" y="374904"/>
                  </a:lnTo>
                  <a:lnTo>
                    <a:pt x="611124" y="374904"/>
                  </a:lnTo>
                  <a:lnTo>
                    <a:pt x="611124" y="377952"/>
                  </a:lnTo>
                  <a:lnTo>
                    <a:pt x="609600" y="377952"/>
                  </a:lnTo>
                  <a:lnTo>
                    <a:pt x="609600" y="379476"/>
                  </a:lnTo>
                  <a:lnTo>
                    <a:pt x="608076" y="381000"/>
                  </a:lnTo>
                  <a:lnTo>
                    <a:pt x="606552" y="381000"/>
                  </a:lnTo>
                  <a:lnTo>
                    <a:pt x="605028" y="379476"/>
                  </a:lnTo>
                  <a:lnTo>
                    <a:pt x="603504" y="379476"/>
                  </a:lnTo>
                  <a:lnTo>
                    <a:pt x="600456" y="382524"/>
                  </a:lnTo>
                  <a:lnTo>
                    <a:pt x="601980" y="384048"/>
                  </a:lnTo>
                  <a:lnTo>
                    <a:pt x="605028" y="385572"/>
                  </a:lnTo>
                  <a:lnTo>
                    <a:pt x="609600" y="385572"/>
                  </a:lnTo>
                  <a:lnTo>
                    <a:pt x="614172" y="381000"/>
                  </a:lnTo>
                  <a:lnTo>
                    <a:pt x="615696" y="377952"/>
                  </a:lnTo>
                  <a:lnTo>
                    <a:pt x="615696" y="373380"/>
                  </a:lnTo>
                  <a:close/>
                </a:path>
                <a:path w="1043939" h="579120">
                  <a:moveTo>
                    <a:pt x="632460" y="465328"/>
                  </a:moveTo>
                  <a:lnTo>
                    <a:pt x="630936" y="464058"/>
                  </a:lnTo>
                  <a:lnTo>
                    <a:pt x="630936" y="462788"/>
                  </a:lnTo>
                  <a:lnTo>
                    <a:pt x="629412" y="461518"/>
                  </a:lnTo>
                  <a:lnTo>
                    <a:pt x="629412" y="466598"/>
                  </a:lnTo>
                  <a:lnTo>
                    <a:pt x="629412" y="470408"/>
                  </a:lnTo>
                  <a:lnTo>
                    <a:pt x="621792" y="478028"/>
                  </a:lnTo>
                  <a:lnTo>
                    <a:pt x="606552" y="464058"/>
                  </a:lnTo>
                  <a:lnTo>
                    <a:pt x="612648" y="457708"/>
                  </a:lnTo>
                  <a:lnTo>
                    <a:pt x="614172" y="457708"/>
                  </a:lnTo>
                  <a:lnTo>
                    <a:pt x="614172" y="456438"/>
                  </a:lnTo>
                  <a:lnTo>
                    <a:pt x="620268" y="456438"/>
                  </a:lnTo>
                  <a:lnTo>
                    <a:pt x="623316" y="457708"/>
                  </a:lnTo>
                  <a:lnTo>
                    <a:pt x="627888" y="462788"/>
                  </a:lnTo>
                  <a:lnTo>
                    <a:pt x="627888" y="465328"/>
                  </a:lnTo>
                  <a:lnTo>
                    <a:pt x="629412" y="466598"/>
                  </a:lnTo>
                  <a:lnTo>
                    <a:pt x="629412" y="461518"/>
                  </a:lnTo>
                  <a:lnTo>
                    <a:pt x="629412" y="458978"/>
                  </a:lnTo>
                  <a:lnTo>
                    <a:pt x="626364" y="456438"/>
                  </a:lnTo>
                  <a:lnTo>
                    <a:pt x="623316" y="455168"/>
                  </a:lnTo>
                  <a:lnTo>
                    <a:pt x="621792" y="453898"/>
                  </a:lnTo>
                  <a:lnTo>
                    <a:pt x="614172" y="453898"/>
                  </a:lnTo>
                  <a:lnTo>
                    <a:pt x="612648" y="455168"/>
                  </a:lnTo>
                  <a:lnTo>
                    <a:pt x="611124" y="455168"/>
                  </a:lnTo>
                  <a:lnTo>
                    <a:pt x="601980" y="464058"/>
                  </a:lnTo>
                  <a:lnTo>
                    <a:pt x="621792" y="483108"/>
                  </a:lnTo>
                  <a:lnTo>
                    <a:pt x="626668" y="478028"/>
                  </a:lnTo>
                  <a:lnTo>
                    <a:pt x="627888" y="476758"/>
                  </a:lnTo>
                  <a:lnTo>
                    <a:pt x="629412" y="474218"/>
                  </a:lnTo>
                  <a:lnTo>
                    <a:pt x="630936" y="474218"/>
                  </a:lnTo>
                  <a:lnTo>
                    <a:pt x="630936" y="471678"/>
                  </a:lnTo>
                  <a:lnTo>
                    <a:pt x="632460" y="470408"/>
                  </a:lnTo>
                  <a:lnTo>
                    <a:pt x="632460" y="465328"/>
                  </a:lnTo>
                  <a:close/>
                </a:path>
                <a:path w="1043939" h="579120">
                  <a:moveTo>
                    <a:pt x="633984" y="359664"/>
                  </a:moveTo>
                  <a:lnTo>
                    <a:pt x="630936" y="359664"/>
                  </a:lnTo>
                  <a:lnTo>
                    <a:pt x="630936" y="358140"/>
                  </a:lnTo>
                  <a:lnTo>
                    <a:pt x="629412" y="358140"/>
                  </a:lnTo>
                  <a:lnTo>
                    <a:pt x="629412" y="356616"/>
                  </a:lnTo>
                  <a:lnTo>
                    <a:pt x="626364" y="353568"/>
                  </a:lnTo>
                  <a:lnTo>
                    <a:pt x="626364" y="361188"/>
                  </a:lnTo>
                  <a:lnTo>
                    <a:pt x="626364" y="362712"/>
                  </a:lnTo>
                  <a:lnTo>
                    <a:pt x="624840" y="364236"/>
                  </a:lnTo>
                  <a:lnTo>
                    <a:pt x="624840" y="365760"/>
                  </a:lnTo>
                  <a:lnTo>
                    <a:pt x="620268" y="365760"/>
                  </a:lnTo>
                  <a:lnTo>
                    <a:pt x="620268" y="362712"/>
                  </a:lnTo>
                  <a:lnTo>
                    <a:pt x="621792" y="361188"/>
                  </a:lnTo>
                  <a:lnTo>
                    <a:pt x="621792" y="359664"/>
                  </a:lnTo>
                  <a:lnTo>
                    <a:pt x="623316" y="358140"/>
                  </a:lnTo>
                  <a:lnTo>
                    <a:pt x="624840" y="359664"/>
                  </a:lnTo>
                  <a:lnTo>
                    <a:pt x="624840" y="361188"/>
                  </a:lnTo>
                  <a:lnTo>
                    <a:pt x="626364" y="361188"/>
                  </a:lnTo>
                  <a:lnTo>
                    <a:pt x="626364" y="353568"/>
                  </a:lnTo>
                  <a:lnTo>
                    <a:pt x="621792" y="348996"/>
                  </a:lnTo>
                  <a:lnTo>
                    <a:pt x="617220" y="348996"/>
                  </a:lnTo>
                  <a:lnTo>
                    <a:pt x="615696" y="350520"/>
                  </a:lnTo>
                  <a:lnTo>
                    <a:pt x="614172" y="350520"/>
                  </a:lnTo>
                  <a:lnTo>
                    <a:pt x="612648" y="352044"/>
                  </a:lnTo>
                  <a:lnTo>
                    <a:pt x="611124" y="355092"/>
                  </a:lnTo>
                  <a:lnTo>
                    <a:pt x="609600" y="356616"/>
                  </a:lnTo>
                  <a:lnTo>
                    <a:pt x="609600" y="361188"/>
                  </a:lnTo>
                  <a:lnTo>
                    <a:pt x="611124" y="362712"/>
                  </a:lnTo>
                  <a:lnTo>
                    <a:pt x="615696" y="359664"/>
                  </a:lnTo>
                  <a:lnTo>
                    <a:pt x="614172" y="359664"/>
                  </a:lnTo>
                  <a:lnTo>
                    <a:pt x="614172" y="356616"/>
                  </a:lnTo>
                  <a:lnTo>
                    <a:pt x="615696" y="356616"/>
                  </a:lnTo>
                  <a:lnTo>
                    <a:pt x="615696" y="355092"/>
                  </a:lnTo>
                  <a:lnTo>
                    <a:pt x="617220" y="355092"/>
                  </a:lnTo>
                  <a:lnTo>
                    <a:pt x="617220" y="353568"/>
                  </a:lnTo>
                  <a:lnTo>
                    <a:pt x="618744" y="353568"/>
                  </a:lnTo>
                  <a:lnTo>
                    <a:pt x="620268" y="355092"/>
                  </a:lnTo>
                  <a:lnTo>
                    <a:pt x="620268" y="356616"/>
                  </a:lnTo>
                  <a:lnTo>
                    <a:pt x="617220" y="359664"/>
                  </a:lnTo>
                  <a:lnTo>
                    <a:pt x="617220" y="361188"/>
                  </a:lnTo>
                  <a:lnTo>
                    <a:pt x="615696" y="362712"/>
                  </a:lnTo>
                  <a:lnTo>
                    <a:pt x="615696" y="368808"/>
                  </a:lnTo>
                  <a:lnTo>
                    <a:pt x="617220" y="368808"/>
                  </a:lnTo>
                  <a:lnTo>
                    <a:pt x="620268" y="371856"/>
                  </a:lnTo>
                  <a:lnTo>
                    <a:pt x="623316" y="371856"/>
                  </a:lnTo>
                  <a:lnTo>
                    <a:pt x="627888" y="367284"/>
                  </a:lnTo>
                  <a:lnTo>
                    <a:pt x="627888" y="365760"/>
                  </a:lnTo>
                  <a:lnTo>
                    <a:pt x="627888" y="362712"/>
                  </a:lnTo>
                  <a:lnTo>
                    <a:pt x="629412" y="362712"/>
                  </a:lnTo>
                  <a:lnTo>
                    <a:pt x="629412" y="364236"/>
                  </a:lnTo>
                  <a:lnTo>
                    <a:pt x="630936" y="364236"/>
                  </a:lnTo>
                  <a:lnTo>
                    <a:pt x="631952" y="362712"/>
                  </a:lnTo>
                  <a:lnTo>
                    <a:pt x="633984" y="359664"/>
                  </a:lnTo>
                  <a:close/>
                </a:path>
                <a:path w="1043939" h="579120">
                  <a:moveTo>
                    <a:pt x="652272" y="451358"/>
                  </a:moveTo>
                  <a:lnTo>
                    <a:pt x="650748" y="451358"/>
                  </a:lnTo>
                  <a:lnTo>
                    <a:pt x="650748" y="450088"/>
                  </a:lnTo>
                  <a:lnTo>
                    <a:pt x="649224" y="450088"/>
                  </a:lnTo>
                  <a:lnTo>
                    <a:pt x="647954" y="448818"/>
                  </a:lnTo>
                  <a:lnTo>
                    <a:pt x="644652" y="445516"/>
                  </a:lnTo>
                  <a:lnTo>
                    <a:pt x="644652" y="450088"/>
                  </a:lnTo>
                  <a:lnTo>
                    <a:pt x="644652" y="457708"/>
                  </a:lnTo>
                  <a:lnTo>
                    <a:pt x="643128" y="457708"/>
                  </a:lnTo>
                  <a:lnTo>
                    <a:pt x="641604" y="458978"/>
                  </a:lnTo>
                  <a:lnTo>
                    <a:pt x="638556" y="458978"/>
                  </a:lnTo>
                  <a:lnTo>
                    <a:pt x="638556" y="457708"/>
                  </a:lnTo>
                  <a:lnTo>
                    <a:pt x="637032" y="457708"/>
                  </a:lnTo>
                  <a:lnTo>
                    <a:pt x="637032" y="455168"/>
                  </a:lnTo>
                  <a:lnTo>
                    <a:pt x="638556" y="455168"/>
                  </a:lnTo>
                  <a:lnTo>
                    <a:pt x="638556" y="453898"/>
                  </a:lnTo>
                  <a:lnTo>
                    <a:pt x="641604" y="448818"/>
                  </a:lnTo>
                  <a:lnTo>
                    <a:pt x="643128" y="448818"/>
                  </a:lnTo>
                  <a:lnTo>
                    <a:pt x="644652" y="450088"/>
                  </a:lnTo>
                  <a:lnTo>
                    <a:pt x="644652" y="445516"/>
                  </a:lnTo>
                  <a:lnTo>
                    <a:pt x="642874" y="443738"/>
                  </a:lnTo>
                  <a:lnTo>
                    <a:pt x="641604" y="442468"/>
                  </a:lnTo>
                  <a:lnTo>
                    <a:pt x="640080" y="442468"/>
                  </a:lnTo>
                  <a:lnTo>
                    <a:pt x="640080" y="441198"/>
                  </a:lnTo>
                  <a:lnTo>
                    <a:pt x="635508" y="441198"/>
                  </a:lnTo>
                  <a:lnTo>
                    <a:pt x="633984" y="442468"/>
                  </a:lnTo>
                  <a:lnTo>
                    <a:pt x="632460" y="442468"/>
                  </a:lnTo>
                  <a:lnTo>
                    <a:pt x="632460" y="443738"/>
                  </a:lnTo>
                  <a:lnTo>
                    <a:pt x="630936" y="446278"/>
                  </a:lnTo>
                  <a:lnTo>
                    <a:pt x="629412" y="446278"/>
                  </a:lnTo>
                  <a:lnTo>
                    <a:pt x="629412" y="447548"/>
                  </a:lnTo>
                  <a:lnTo>
                    <a:pt x="627888" y="448818"/>
                  </a:lnTo>
                  <a:lnTo>
                    <a:pt x="627888" y="451358"/>
                  </a:lnTo>
                  <a:lnTo>
                    <a:pt x="629412" y="453898"/>
                  </a:lnTo>
                  <a:lnTo>
                    <a:pt x="629412" y="455168"/>
                  </a:lnTo>
                  <a:lnTo>
                    <a:pt x="632460" y="453898"/>
                  </a:lnTo>
                  <a:lnTo>
                    <a:pt x="632460" y="451358"/>
                  </a:lnTo>
                  <a:lnTo>
                    <a:pt x="630936" y="450088"/>
                  </a:lnTo>
                  <a:lnTo>
                    <a:pt x="630936" y="448818"/>
                  </a:lnTo>
                  <a:lnTo>
                    <a:pt x="632460" y="448818"/>
                  </a:lnTo>
                  <a:lnTo>
                    <a:pt x="632460" y="447548"/>
                  </a:lnTo>
                  <a:lnTo>
                    <a:pt x="635508" y="443738"/>
                  </a:lnTo>
                  <a:lnTo>
                    <a:pt x="638556" y="443738"/>
                  </a:lnTo>
                  <a:lnTo>
                    <a:pt x="640080" y="446278"/>
                  </a:lnTo>
                  <a:lnTo>
                    <a:pt x="640080" y="447548"/>
                  </a:lnTo>
                  <a:lnTo>
                    <a:pt x="638556" y="448818"/>
                  </a:lnTo>
                  <a:lnTo>
                    <a:pt x="637032" y="451358"/>
                  </a:lnTo>
                  <a:lnTo>
                    <a:pt x="635508" y="451358"/>
                  </a:lnTo>
                  <a:lnTo>
                    <a:pt x="635508" y="453898"/>
                  </a:lnTo>
                  <a:lnTo>
                    <a:pt x="633984" y="455168"/>
                  </a:lnTo>
                  <a:lnTo>
                    <a:pt x="633984" y="458978"/>
                  </a:lnTo>
                  <a:lnTo>
                    <a:pt x="637032" y="462788"/>
                  </a:lnTo>
                  <a:lnTo>
                    <a:pt x="643128" y="462788"/>
                  </a:lnTo>
                  <a:lnTo>
                    <a:pt x="646176" y="458978"/>
                  </a:lnTo>
                  <a:lnTo>
                    <a:pt x="646176" y="457708"/>
                  </a:lnTo>
                  <a:lnTo>
                    <a:pt x="647700" y="456438"/>
                  </a:lnTo>
                  <a:lnTo>
                    <a:pt x="647700" y="453898"/>
                  </a:lnTo>
                  <a:lnTo>
                    <a:pt x="649224" y="455168"/>
                  </a:lnTo>
                  <a:lnTo>
                    <a:pt x="650240" y="453898"/>
                  </a:lnTo>
                  <a:lnTo>
                    <a:pt x="652272" y="451358"/>
                  </a:lnTo>
                  <a:close/>
                </a:path>
                <a:path w="1043939" h="579120">
                  <a:moveTo>
                    <a:pt x="664464" y="436118"/>
                  </a:moveTo>
                  <a:lnTo>
                    <a:pt x="662940" y="434848"/>
                  </a:lnTo>
                  <a:lnTo>
                    <a:pt x="662940" y="433578"/>
                  </a:lnTo>
                  <a:lnTo>
                    <a:pt x="656844" y="427228"/>
                  </a:lnTo>
                  <a:lnTo>
                    <a:pt x="655320" y="427228"/>
                  </a:lnTo>
                  <a:lnTo>
                    <a:pt x="653796" y="425958"/>
                  </a:lnTo>
                  <a:lnTo>
                    <a:pt x="650748" y="425958"/>
                  </a:lnTo>
                  <a:lnTo>
                    <a:pt x="649224" y="427228"/>
                  </a:lnTo>
                  <a:lnTo>
                    <a:pt x="647700" y="427228"/>
                  </a:lnTo>
                  <a:lnTo>
                    <a:pt x="647700" y="428498"/>
                  </a:lnTo>
                  <a:lnTo>
                    <a:pt x="646176" y="428498"/>
                  </a:lnTo>
                  <a:lnTo>
                    <a:pt x="646176" y="432308"/>
                  </a:lnTo>
                  <a:lnTo>
                    <a:pt x="644652" y="432308"/>
                  </a:lnTo>
                  <a:lnTo>
                    <a:pt x="644652" y="433578"/>
                  </a:lnTo>
                  <a:lnTo>
                    <a:pt x="647700" y="433578"/>
                  </a:lnTo>
                  <a:lnTo>
                    <a:pt x="647700" y="432308"/>
                  </a:lnTo>
                  <a:lnTo>
                    <a:pt x="649224" y="431038"/>
                  </a:lnTo>
                  <a:lnTo>
                    <a:pt x="649224" y="428498"/>
                  </a:lnTo>
                  <a:lnTo>
                    <a:pt x="653796" y="428498"/>
                  </a:lnTo>
                  <a:lnTo>
                    <a:pt x="659892" y="433578"/>
                  </a:lnTo>
                  <a:lnTo>
                    <a:pt x="661416" y="436118"/>
                  </a:lnTo>
                  <a:lnTo>
                    <a:pt x="661416" y="439928"/>
                  </a:lnTo>
                  <a:lnTo>
                    <a:pt x="658368" y="442468"/>
                  </a:lnTo>
                  <a:lnTo>
                    <a:pt x="653796" y="442468"/>
                  </a:lnTo>
                  <a:lnTo>
                    <a:pt x="650748" y="439928"/>
                  </a:lnTo>
                  <a:lnTo>
                    <a:pt x="647700" y="436118"/>
                  </a:lnTo>
                  <a:lnTo>
                    <a:pt x="647700" y="434848"/>
                  </a:lnTo>
                  <a:lnTo>
                    <a:pt x="644652" y="434848"/>
                  </a:lnTo>
                  <a:lnTo>
                    <a:pt x="641604" y="434848"/>
                  </a:lnTo>
                  <a:lnTo>
                    <a:pt x="661416" y="455168"/>
                  </a:lnTo>
                  <a:lnTo>
                    <a:pt x="662940" y="451358"/>
                  </a:lnTo>
                  <a:lnTo>
                    <a:pt x="656844" y="446278"/>
                  </a:lnTo>
                  <a:lnTo>
                    <a:pt x="658368" y="446278"/>
                  </a:lnTo>
                  <a:lnTo>
                    <a:pt x="659892" y="443738"/>
                  </a:lnTo>
                  <a:lnTo>
                    <a:pt x="661416" y="443738"/>
                  </a:lnTo>
                  <a:lnTo>
                    <a:pt x="661416" y="442468"/>
                  </a:lnTo>
                  <a:lnTo>
                    <a:pt x="662940" y="442468"/>
                  </a:lnTo>
                  <a:lnTo>
                    <a:pt x="662940" y="441198"/>
                  </a:lnTo>
                  <a:lnTo>
                    <a:pt x="664464" y="439928"/>
                  </a:lnTo>
                  <a:lnTo>
                    <a:pt x="664464" y="436118"/>
                  </a:lnTo>
                  <a:close/>
                </a:path>
                <a:path w="1043939" h="579120">
                  <a:moveTo>
                    <a:pt x="679704" y="420878"/>
                  </a:moveTo>
                  <a:lnTo>
                    <a:pt x="678180" y="419608"/>
                  </a:lnTo>
                  <a:lnTo>
                    <a:pt x="678180" y="418338"/>
                  </a:lnTo>
                  <a:lnTo>
                    <a:pt x="676656" y="417068"/>
                  </a:lnTo>
                  <a:lnTo>
                    <a:pt x="676656" y="420878"/>
                  </a:lnTo>
                  <a:lnTo>
                    <a:pt x="676656" y="424688"/>
                  </a:lnTo>
                  <a:lnTo>
                    <a:pt x="675132" y="425958"/>
                  </a:lnTo>
                  <a:lnTo>
                    <a:pt x="675132" y="427228"/>
                  </a:lnTo>
                  <a:lnTo>
                    <a:pt x="673608" y="427228"/>
                  </a:lnTo>
                  <a:lnTo>
                    <a:pt x="672084" y="428498"/>
                  </a:lnTo>
                  <a:lnTo>
                    <a:pt x="669036" y="428498"/>
                  </a:lnTo>
                  <a:lnTo>
                    <a:pt x="667512" y="427228"/>
                  </a:lnTo>
                  <a:lnTo>
                    <a:pt x="664464" y="425958"/>
                  </a:lnTo>
                  <a:lnTo>
                    <a:pt x="662940" y="424688"/>
                  </a:lnTo>
                  <a:lnTo>
                    <a:pt x="662940" y="420878"/>
                  </a:lnTo>
                  <a:lnTo>
                    <a:pt x="661416" y="419608"/>
                  </a:lnTo>
                  <a:lnTo>
                    <a:pt x="661416" y="418338"/>
                  </a:lnTo>
                  <a:lnTo>
                    <a:pt x="662940" y="417068"/>
                  </a:lnTo>
                  <a:lnTo>
                    <a:pt x="664464" y="417068"/>
                  </a:lnTo>
                  <a:lnTo>
                    <a:pt x="664464" y="415798"/>
                  </a:lnTo>
                  <a:lnTo>
                    <a:pt x="665988" y="413258"/>
                  </a:lnTo>
                  <a:lnTo>
                    <a:pt x="667512" y="413258"/>
                  </a:lnTo>
                  <a:lnTo>
                    <a:pt x="669036" y="415798"/>
                  </a:lnTo>
                  <a:lnTo>
                    <a:pt x="672084" y="415798"/>
                  </a:lnTo>
                  <a:lnTo>
                    <a:pt x="675132" y="418338"/>
                  </a:lnTo>
                  <a:lnTo>
                    <a:pt x="676656" y="420878"/>
                  </a:lnTo>
                  <a:lnTo>
                    <a:pt x="676656" y="417068"/>
                  </a:lnTo>
                  <a:lnTo>
                    <a:pt x="675132" y="415798"/>
                  </a:lnTo>
                  <a:lnTo>
                    <a:pt x="674116" y="413258"/>
                  </a:lnTo>
                  <a:lnTo>
                    <a:pt x="673608" y="411988"/>
                  </a:lnTo>
                  <a:lnTo>
                    <a:pt x="670560" y="410718"/>
                  </a:lnTo>
                  <a:lnTo>
                    <a:pt x="665988" y="410718"/>
                  </a:lnTo>
                  <a:lnTo>
                    <a:pt x="664464" y="411988"/>
                  </a:lnTo>
                  <a:lnTo>
                    <a:pt x="661416" y="413258"/>
                  </a:lnTo>
                  <a:lnTo>
                    <a:pt x="658368" y="418338"/>
                  </a:lnTo>
                  <a:lnTo>
                    <a:pt x="658368" y="423418"/>
                  </a:lnTo>
                  <a:lnTo>
                    <a:pt x="659892" y="425958"/>
                  </a:lnTo>
                  <a:lnTo>
                    <a:pt x="662940" y="427228"/>
                  </a:lnTo>
                  <a:lnTo>
                    <a:pt x="664464" y="431038"/>
                  </a:lnTo>
                  <a:lnTo>
                    <a:pt x="667512" y="432308"/>
                  </a:lnTo>
                  <a:lnTo>
                    <a:pt x="672084" y="432308"/>
                  </a:lnTo>
                  <a:lnTo>
                    <a:pt x="675132" y="431038"/>
                  </a:lnTo>
                  <a:lnTo>
                    <a:pt x="677164" y="428498"/>
                  </a:lnTo>
                  <a:lnTo>
                    <a:pt x="678180" y="427228"/>
                  </a:lnTo>
                  <a:lnTo>
                    <a:pt x="678180" y="424688"/>
                  </a:lnTo>
                  <a:lnTo>
                    <a:pt x="679704" y="423418"/>
                  </a:lnTo>
                  <a:lnTo>
                    <a:pt x="679704" y="420878"/>
                  </a:lnTo>
                  <a:close/>
                </a:path>
                <a:path w="1043939" h="579120">
                  <a:moveTo>
                    <a:pt x="679704" y="390398"/>
                  </a:moveTo>
                  <a:lnTo>
                    <a:pt x="676656" y="389128"/>
                  </a:lnTo>
                  <a:lnTo>
                    <a:pt x="675132" y="390398"/>
                  </a:lnTo>
                  <a:lnTo>
                    <a:pt x="678180" y="394208"/>
                  </a:lnTo>
                  <a:lnTo>
                    <a:pt x="679704" y="390398"/>
                  </a:lnTo>
                  <a:close/>
                </a:path>
                <a:path w="1043939" h="579120">
                  <a:moveTo>
                    <a:pt x="681228" y="401828"/>
                  </a:moveTo>
                  <a:lnTo>
                    <a:pt x="679704" y="398018"/>
                  </a:lnTo>
                  <a:lnTo>
                    <a:pt x="676656" y="398018"/>
                  </a:lnTo>
                  <a:lnTo>
                    <a:pt x="676656" y="400558"/>
                  </a:lnTo>
                  <a:lnTo>
                    <a:pt x="675132" y="400558"/>
                  </a:lnTo>
                  <a:lnTo>
                    <a:pt x="675132" y="403098"/>
                  </a:lnTo>
                  <a:lnTo>
                    <a:pt x="678180" y="403098"/>
                  </a:lnTo>
                  <a:lnTo>
                    <a:pt x="678180" y="401828"/>
                  </a:lnTo>
                  <a:lnTo>
                    <a:pt x="681228" y="401828"/>
                  </a:lnTo>
                  <a:close/>
                </a:path>
                <a:path w="1043939" h="579120">
                  <a:moveTo>
                    <a:pt x="687324" y="417068"/>
                  </a:moveTo>
                  <a:lnTo>
                    <a:pt x="681228" y="409448"/>
                  </a:lnTo>
                  <a:lnTo>
                    <a:pt x="679704" y="408178"/>
                  </a:lnTo>
                  <a:lnTo>
                    <a:pt x="678180" y="408178"/>
                  </a:lnTo>
                  <a:lnTo>
                    <a:pt x="678180" y="404368"/>
                  </a:lnTo>
                  <a:lnTo>
                    <a:pt x="675132" y="404368"/>
                  </a:lnTo>
                  <a:lnTo>
                    <a:pt x="672084" y="404368"/>
                  </a:lnTo>
                  <a:lnTo>
                    <a:pt x="685800" y="418338"/>
                  </a:lnTo>
                  <a:lnTo>
                    <a:pt x="687324" y="417068"/>
                  </a:lnTo>
                  <a:close/>
                </a:path>
                <a:path w="1043939" h="579120">
                  <a:moveTo>
                    <a:pt x="696468" y="408178"/>
                  </a:moveTo>
                  <a:lnTo>
                    <a:pt x="682752" y="394208"/>
                  </a:lnTo>
                  <a:lnTo>
                    <a:pt x="679704" y="396748"/>
                  </a:lnTo>
                  <a:lnTo>
                    <a:pt x="693420" y="410718"/>
                  </a:lnTo>
                  <a:lnTo>
                    <a:pt x="696468" y="408178"/>
                  </a:lnTo>
                  <a:close/>
                </a:path>
                <a:path w="1043939" h="579120">
                  <a:moveTo>
                    <a:pt x="702564" y="401828"/>
                  </a:moveTo>
                  <a:lnTo>
                    <a:pt x="693420" y="392938"/>
                  </a:lnTo>
                  <a:lnTo>
                    <a:pt x="693420" y="389128"/>
                  </a:lnTo>
                  <a:lnTo>
                    <a:pt x="690372" y="389128"/>
                  </a:lnTo>
                  <a:lnTo>
                    <a:pt x="687324" y="389128"/>
                  </a:lnTo>
                  <a:lnTo>
                    <a:pt x="701040" y="404368"/>
                  </a:lnTo>
                  <a:lnTo>
                    <a:pt x="702564" y="401828"/>
                  </a:lnTo>
                  <a:close/>
                </a:path>
                <a:path w="1043939" h="579120">
                  <a:moveTo>
                    <a:pt x="711708" y="392938"/>
                  </a:moveTo>
                  <a:lnTo>
                    <a:pt x="705993" y="385318"/>
                  </a:lnTo>
                  <a:lnTo>
                    <a:pt x="704088" y="382778"/>
                  </a:lnTo>
                  <a:lnTo>
                    <a:pt x="702564" y="382778"/>
                  </a:lnTo>
                  <a:lnTo>
                    <a:pt x="701040" y="381508"/>
                  </a:lnTo>
                  <a:lnTo>
                    <a:pt x="699516" y="381508"/>
                  </a:lnTo>
                  <a:lnTo>
                    <a:pt x="699516" y="380238"/>
                  </a:lnTo>
                  <a:lnTo>
                    <a:pt x="696468" y="380238"/>
                  </a:lnTo>
                  <a:lnTo>
                    <a:pt x="694944" y="381508"/>
                  </a:lnTo>
                  <a:lnTo>
                    <a:pt x="693420" y="381508"/>
                  </a:lnTo>
                  <a:lnTo>
                    <a:pt x="693420" y="382778"/>
                  </a:lnTo>
                  <a:lnTo>
                    <a:pt x="690372" y="385318"/>
                  </a:lnTo>
                  <a:lnTo>
                    <a:pt x="690372" y="387858"/>
                  </a:lnTo>
                  <a:lnTo>
                    <a:pt x="693420" y="387858"/>
                  </a:lnTo>
                  <a:lnTo>
                    <a:pt x="693420" y="386588"/>
                  </a:lnTo>
                  <a:lnTo>
                    <a:pt x="694944" y="386588"/>
                  </a:lnTo>
                  <a:lnTo>
                    <a:pt x="694944" y="385318"/>
                  </a:lnTo>
                  <a:lnTo>
                    <a:pt x="699516" y="385318"/>
                  </a:lnTo>
                  <a:lnTo>
                    <a:pt x="710184" y="395478"/>
                  </a:lnTo>
                  <a:lnTo>
                    <a:pt x="711708" y="392938"/>
                  </a:lnTo>
                  <a:close/>
                </a:path>
                <a:path w="1043939" h="579120">
                  <a:moveTo>
                    <a:pt x="728472" y="377698"/>
                  </a:moveTo>
                  <a:lnTo>
                    <a:pt x="726948" y="377698"/>
                  </a:lnTo>
                  <a:lnTo>
                    <a:pt x="722376" y="372618"/>
                  </a:lnTo>
                  <a:lnTo>
                    <a:pt x="720852" y="370928"/>
                  </a:lnTo>
                  <a:lnTo>
                    <a:pt x="720852" y="375158"/>
                  </a:lnTo>
                  <a:lnTo>
                    <a:pt x="720852" y="380238"/>
                  </a:lnTo>
                  <a:lnTo>
                    <a:pt x="719328" y="381508"/>
                  </a:lnTo>
                  <a:lnTo>
                    <a:pt x="719328" y="382778"/>
                  </a:lnTo>
                  <a:lnTo>
                    <a:pt x="717804" y="382778"/>
                  </a:lnTo>
                  <a:lnTo>
                    <a:pt x="716280" y="385318"/>
                  </a:lnTo>
                  <a:lnTo>
                    <a:pt x="714756" y="385318"/>
                  </a:lnTo>
                  <a:lnTo>
                    <a:pt x="714756" y="382778"/>
                  </a:lnTo>
                  <a:lnTo>
                    <a:pt x="713232" y="382778"/>
                  </a:lnTo>
                  <a:lnTo>
                    <a:pt x="713232" y="378968"/>
                  </a:lnTo>
                  <a:lnTo>
                    <a:pt x="717804" y="373888"/>
                  </a:lnTo>
                  <a:lnTo>
                    <a:pt x="719328" y="373888"/>
                  </a:lnTo>
                  <a:lnTo>
                    <a:pt x="720852" y="375158"/>
                  </a:lnTo>
                  <a:lnTo>
                    <a:pt x="720852" y="370928"/>
                  </a:lnTo>
                  <a:lnTo>
                    <a:pt x="720090" y="370078"/>
                  </a:lnTo>
                  <a:lnTo>
                    <a:pt x="717804" y="367538"/>
                  </a:lnTo>
                  <a:lnTo>
                    <a:pt x="716280" y="367538"/>
                  </a:lnTo>
                  <a:lnTo>
                    <a:pt x="716280" y="366268"/>
                  </a:lnTo>
                  <a:lnTo>
                    <a:pt x="714756" y="366268"/>
                  </a:lnTo>
                  <a:lnTo>
                    <a:pt x="714756" y="364998"/>
                  </a:lnTo>
                  <a:lnTo>
                    <a:pt x="711708" y="364998"/>
                  </a:lnTo>
                  <a:lnTo>
                    <a:pt x="708660" y="367538"/>
                  </a:lnTo>
                  <a:lnTo>
                    <a:pt x="707136" y="367538"/>
                  </a:lnTo>
                  <a:lnTo>
                    <a:pt x="705612" y="370078"/>
                  </a:lnTo>
                  <a:lnTo>
                    <a:pt x="705612" y="371348"/>
                  </a:lnTo>
                  <a:lnTo>
                    <a:pt x="704088" y="372618"/>
                  </a:lnTo>
                  <a:lnTo>
                    <a:pt x="704088" y="378968"/>
                  </a:lnTo>
                  <a:lnTo>
                    <a:pt x="705612" y="378968"/>
                  </a:lnTo>
                  <a:lnTo>
                    <a:pt x="708660" y="377698"/>
                  </a:lnTo>
                  <a:lnTo>
                    <a:pt x="707136" y="375158"/>
                  </a:lnTo>
                  <a:lnTo>
                    <a:pt x="707136" y="372618"/>
                  </a:lnTo>
                  <a:lnTo>
                    <a:pt x="710184" y="370078"/>
                  </a:lnTo>
                  <a:lnTo>
                    <a:pt x="714756" y="370078"/>
                  </a:lnTo>
                  <a:lnTo>
                    <a:pt x="714756" y="371348"/>
                  </a:lnTo>
                  <a:lnTo>
                    <a:pt x="716280" y="371348"/>
                  </a:lnTo>
                  <a:lnTo>
                    <a:pt x="714756" y="372618"/>
                  </a:lnTo>
                  <a:lnTo>
                    <a:pt x="714756" y="373888"/>
                  </a:lnTo>
                  <a:lnTo>
                    <a:pt x="711708" y="375158"/>
                  </a:lnTo>
                  <a:lnTo>
                    <a:pt x="711708" y="377698"/>
                  </a:lnTo>
                  <a:lnTo>
                    <a:pt x="710184" y="377698"/>
                  </a:lnTo>
                  <a:lnTo>
                    <a:pt x="710184" y="385318"/>
                  </a:lnTo>
                  <a:lnTo>
                    <a:pt x="713232" y="387858"/>
                  </a:lnTo>
                  <a:lnTo>
                    <a:pt x="716280" y="387858"/>
                  </a:lnTo>
                  <a:lnTo>
                    <a:pt x="719328" y="385318"/>
                  </a:lnTo>
                  <a:lnTo>
                    <a:pt x="720852" y="385318"/>
                  </a:lnTo>
                  <a:lnTo>
                    <a:pt x="720852" y="382778"/>
                  </a:lnTo>
                  <a:lnTo>
                    <a:pt x="722376" y="381508"/>
                  </a:lnTo>
                  <a:lnTo>
                    <a:pt x="722376" y="378968"/>
                  </a:lnTo>
                  <a:lnTo>
                    <a:pt x="725424" y="378968"/>
                  </a:lnTo>
                  <a:lnTo>
                    <a:pt x="728472" y="377698"/>
                  </a:lnTo>
                  <a:close/>
                </a:path>
                <a:path w="1043939" h="579120">
                  <a:moveTo>
                    <a:pt x="736092" y="460248"/>
                  </a:moveTo>
                  <a:lnTo>
                    <a:pt x="734568" y="457200"/>
                  </a:lnTo>
                  <a:lnTo>
                    <a:pt x="734568" y="455676"/>
                  </a:lnTo>
                  <a:lnTo>
                    <a:pt x="729996" y="451104"/>
                  </a:lnTo>
                  <a:lnTo>
                    <a:pt x="729996" y="458724"/>
                  </a:lnTo>
                  <a:lnTo>
                    <a:pt x="729996" y="464820"/>
                  </a:lnTo>
                  <a:lnTo>
                    <a:pt x="728472" y="464820"/>
                  </a:lnTo>
                  <a:lnTo>
                    <a:pt x="728472" y="466344"/>
                  </a:lnTo>
                  <a:lnTo>
                    <a:pt x="726948" y="466344"/>
                  </a:lnTo>
                  <a:lnTo>
                    <a:pt x="723900" y="469392"/>
                  </a:lnTo>
                  <a:lnTo>
                    <a:pt x="711708" y="457200"/>
                  </a:lnTo>
                  <a:lnTo>
                    <a:pt x="717804" y="451104"/>
                  </a:lnTo>
                  <a:lnTo>
                    <a:pt x="720852" y="451104"/>
                  </a:lnTo>
                  <a:lnTo>
                    <a:pt x="722376" y="452628"/>
                  </a:lnTo>
                  <a:lnTo>
                    <a:pt x="723900" y="452628"/>
                  </a:lnTo>
                  <a:lnTo>
                    <a:pt x="729996" y="458724"/>
                  </a:lnTo>
                  <a:lnTo>
                    <a:pt x="729996" y="451104"/>
                  </a:lnTo>
                  <a:lnTo>
                    <a:pt x="726948" y="448056"/>
                  </a:lnTo>
                  <a:lnTo>
                    <a:pt x="725424" y="448056"/>
                  </a:lnTo>
                  <a:lnTo>
                    <a:pt x="723900" y="446532"/>
                  </a:lnTo>
                  <a:lnTo>
                    <a:pt x="716280" y="446532"/>
                  </a:lnTo>
                  <a:lnTo>
                    <a:pt x="711708" y="451104"/>
                  </a:lnTo>
                  <a:lnTo>
                    <a:pt x="704088" y="457200"/>
                  </a:lnTo>
                  <a:lnTo>
                    <a:pt x="723900" y="477012"/>
                  </a:lnTo>
                  <a:lnTo>
                    <a:pt x="731520" y="469392"/>
                  </a:lnTo>
                  <a:lnTo>
                    <a:pt x="733044" y="467868"/>
                  </a:lnTo>
                  <a:lnTo>
                    <a:pt x="733044" y="466344"/>
                  </a:lnTo>
                  <a:lnTo>
                    <a:pt x="734568" y="466344"/>
                  </a:lnTo>
                  <a:lnTo>
                    <a:pt x="734568" y="463296"/>
                  </a:lnTo>
                  <a:lnTo>
                    <a:pt x="736092" y="461772"/>
                  </a:lnTo>
                  <a:lnTo>
                    <a:pt x="736092" y="460248"/>
                  </a:lnTo>
                  <a:close/>
                </a:path>
                <a:path w="1043939" h="579120">
                  <a:moveTo>
                    <a:pt x="742188" y="362458"/>
                  </a:moveTo>
                  <a:lnTo>
                    <a:pt x="736092" y="356603"/>
                  </a:lnTo>
                  <a:lnTo>
                    <a:pt x="736092" y="362458"/>
                  </a:lnTo>
                  <a:lnTo>
                    <a:pt x="736092" y="364998"/>
                  </a:lnTo>
                  <a:lnTo>
                    <a:pt x="733044" y="367538"/>
                  </a:lnTo>
                  <a:lnTo>
                    <a:pt x="728472" y="367538"/>
                  </a:lnTo>
                  <a:lnTo>
                    <a:pt x="722376" y="362458"/>
                  </a:lnTo>
                  <a:lnTo>
                    <a:pt x="722376" y="357378"/>
                  </a:lnTo>
                  <a:lnTo>
                    <a:pt x="725424" y="354838"/>
                  </a:lnTo>
                  <a:lnTo>
                    <a:pt x="729996" y="354838"/>
                  </a:lnTo>
                  <a:lnTo>
                    <a:pt x="734568" y="358648"/>
                  </a:lnTo>
                  <a:lnTo>
                    <a:pt x="736092" y="362458"/>
                  </a:lnTo>
                  <a:lnTo>
                    <a:pt x="736092" y="356603"/>
                  </a:lnTo>
                  <a:lnTo>
                    <a:pt x="734263" y="354838"/>
                  </a:lnTo>
                  <a:lnTo>
                    <a:pt x="722376" y="343408"/>
                  </a:lnTo>
                  <a:lnTo>
                    <a:pt x="720852" y="344678"/>
                  </a:lnTo>
                  <a:lnTo>
                    <a:pt x="726948" y="352298"/>
                  </a:lnTo>
                  <a:lnTo>
                    <a:pt x="722376" y="352298"/>
                  </a:lnTo>
                  <a:lnTo>
                    <a:pt x="720852" y="354838"/>
                  </a:lnTo>
                  <a:lnTo>
                    <a:pt x="720852" y="356108"/>
                  </a:lnTo>
                  <a:lnTo>
                    <a:pt x="719328" y="357378"/>
                  </a:lnTo>
                  <a:lnTo>
                    <a:pt x="719328" y="363728"/>
                  </a:lnTo>
                  <a:lnTo>
                    <a:pt x="720852" y="364998"/>
                  </a:lnTo>
                  <a:lnTo>
                    <a:pt x="720852" y="366268"/>
                  </a:lnTo>
                  <a:lnTo>
                    <a:pt x="723900" y="370078"/>
                  </a:lnTo>
                  <a:lnTo>
                    <a:pt x="725424" y="370078"/>
                  </a:lnTo>
                  <a:lnTo>
                    <a:pt x="726948" y="371348"/>
                  </a:lnTo>
                  <a:lnTo>
                    <a:pt x="733044" y="371348"/>
                  </a:lnTo>
                  <a:lnTo>
                    <a:pt x="734568" y="370078"/>
                  </a:lnTo>
                  <a:lnTo>
                    <a:pt x="736092" y="370078"/>
                  </a:lnTo>
                  <a:lnTo>
                    <a:pt x="737108" y="367538"/>
                  </a:lnTo>
                  <a:lnTo>
                    <a:pt x="737616" y="366268"/>
                  </a:lnTo>
                  <a:lnTo>
                    <a:pt x="739140" y="364998"/>
                  </a:lnTo>
                  <a:lnTo>
                    <a:pt x="740664" y="363728"/>
                  </a:lnTo>
                  <a:lnTo>
                    <a:pt x="742188" y="362458"/>
                  </a:lnTo>
                  <a:close/>
                </a:path>
                <a:path w="1043939" h="579120">
                  <a:moveTo>
                    <a:pt x="755904" y="445008"/>
                  </a:moveTo>
                  <a:lnTo>
                    <a:pt x="752856" y="445008"/>
                  </a:lnTo>
                  <a:lnTo>
                    <a:pt x="752856" y="443484"/>
                  </a:lnTo>
                  <a:lnTo>
                    <a:pt x="751332" y="443484"/>
                  </a:lnTo>
                  <a:lnTo>
                    <a:pt x="746760" y="438912"/>
                  </a:lnTo>
                  <a:lnTo>
                    <a:pt x="746760" y="445008"/>
                  </a:lnTo>
                  <a:lnTo>
                    <a:pt x="746760" y="449580"/>
                  </a:lnTo>
                  <a:lnTo>
                    <a:pt x="745236" y="451104"/>
                  </a:lnTo>
                  <a:lnTo>
                    <a:pt x="742188" y="451104"/>
                  </a:lnTo>
                  <a:lnTo>
                    <a:pt x="740664" y="449580"/>
                  </a:lnTo>
                  <a:lnTo>
                    <a:pt x="740664" y="448056"/>
                  </a:lnTo>
                  <a:lnTo>
                    <a:pt x="743712" y="445008"/>
                  </a:lnTo>
                  <a:lnTo>
                    <a:pt x="743712" y="443484"/>
                  </a:lnTo>
                  <a:lnTo>
                    <a:pt x="745236" y="443484"/>
                  </a:lnTo>
                  <a:lnTo>
                    <a:pt x="745236" y="445008"/>
                  </a:lnTo>
                  <a:lnTo>
                    <a:pt x="746760" y="445008"/>
                  </a:lnTo>
                  <a:lnTo>
                    <a:pt x="746760" y="438912"/>
                  </a:lnTo>
                  <a:lnTo>
                    <a:pt x="742188" y="434340"/>
                  </a:lnTo>
                  <a:lnTo>
                    <a:pt x="737616" y="434340"/>
                  </a:lnTo>
                  <a:lnTo>
                    <a:pt x="733044" y="438912"/>
                  </a:lnTo>
                  <a:lnTo>
                    <a:pt x="731520" y="441960"/>
                  </a:lnTo>
                  <a:lnTo>
                    <a:pt x="731520" y="448056"/>
                  </a:lnTo>
                  <a:lnTo>
                    <a:pt x="736092" y="445008"/>
                  </a:lnTo>
                  <a:lnTo>
                    <a:pt x="736092" y="441960"/>
                  </a:lnTo>
                  <a:lnTo>
                    <a:pt x="739140" y="438912"/>
                  </a:lnTo>
                  <a:lnTo>
                    <a:pt x="740664" y="438912"/>
                  </a:lnTo>
                  <a:lnTo>
                    <a:pt x="740664" y="440436"/>
                  </a:lnTo>
                  <a:lnTo>
                    <a:pt x="742188" y="440436"/>
                  </a:lnTo>
                  <a:lnTo>
                    <a:pt x="740664" y="441960"/>
                  </a:lnTo>
                  <a:lnTo>
                    <a:pt x="740664" y="443484"/>
                  </a:lnTo>
                  <a:lnTo>
                    <a:pt x="737616" y="446532"/>
                  </a:lnTo>
                  <a:lnTo>
                    <a:pt x="737616" y="449580"/>
                  </a:lnTo>
                  <a:lnTo>
                    <a:pt x="736092" y="449580"/>
                  </a:lnTo>
                  <a:lnTo>
                    <a:pt x="736092" y="452628"/>
                  </a:lnTo>
                  <a:lnTo>
                    <a:pt x="737616" y="452628"/>
                  </a:lnTo>
                  <a:lnTo>
                    <a:pt x="737616" y="454152"/>
                  </a:lnTo>
                  <a:lnTo>
                    <a:pt x="739140" y="455676"/>
                  </a:lnTo>
                  <a:lnTo>
                    <a:pt x="745236" y="455676"/>
                  </a:lnTo>
                  <a:lnTo>
                    <a:pt x="748284" y="452628"/>
                  </a:lnTo>
                  <a:lnTo>
                    <a:pt x="748284" y="451104"/>
                  </a:lnTo>
                  <a:lnTo>
                    <a:pt x="749808" y="451104"/>
                  </a:lnTo>
                  <a:lnTo>
                    <a:pt x="749808" y="448056"/>
                  </a:lnTo>
                  <a:lnTo>
                    <a:pt x="751332" y="448056"/>
                  </a:lnTo>
                  <a:lnTo>
                    <a:pt x="751332" y="449580"/>
                  </a:lnTo>
                  <a:lnTo>
                    <a:pt x="752856" y="448056"/>
                  </a:lnTo>
                  <a:lnTo>
                    <a:pt x="755904" y="445008"/>
                  </a:lnTo>
                  <a:close/>
                </a:path>
                <a:path w="1043939" h="579120">
                  <a:moveTo>
                    <a:pt x="768096" y="429768"/>
                  </a:moveTo>
                  <a:lnTo>
                    <a:pt x="765048" y="426720"/>
                  </a:lnTo>
                  <a:lnTo>
                    <a:pt x="765048" y="425196"/>
                  </a:lnTo>
                  <a:lnTo>
                    <a:pt x="758952" y="425196"/>
                  </a:lnTo>
                  <a:lnTo>
                    <a:pt x="752856" y="428244"/>
                  </a:lnTo>
                  <a:lnTo>
                    <a:pt x="751332" y="429768"/>
                  </a:lnTo>
                  <a:lnTo>
                    <a:pt x="749808" y="429768"/>
                  </a:lnTo>
                  <a:lnTo>
                    <a:pt x="749808" y="426720"/>
                  </a:lnTo>
                  <a:lnTo>
                    <a:pt x="751332" y="426720"/>
                  </a:lnTo>
                  <a:lnTo>
                    <a:pt x="751332" y="425196"/>
                  </a:lnTo>
                  <a:lnTo>
                    <a:pt x="752856" y="425196"/>
                  </a:lnTo>
                  <a:lnTo>
                    <a:pt x="752856" y="423672"/>
                  </a:lnTo>
                  <a:lnTo>
                    <a:pt x="755904" y="423672"/>
                  </a:lnTo>
                  <a:lnTo>
                    <a:pt x="755904" y="425196"/>
                  </a:lnTo>
                  <a:lnTo>
                    <a:pt x="756920" y="423672"/>
                  </a:lnTo>
                  <a:lnTo>
                    <a:pt x="758952" y="420624"/>
                  </a:lnTo>
                  <a:lnTo>
                    <a:pt x="757428" y="419100"/>
                  </a:lnTo>
                  <a:lnTo>
                    <a:pt x="754380" y="419100"/>
                  </a:lnTo>
                  <a:lnTo>
                    <a:pt x="752856" y="420624"/>
                  </a:lnTo>
                  <a:lnTo>
                    <a:pt x="751332" y="420624"/>
                  </a:lnTo>
                  <a:lnTo>
                    <a:pt x="749808" y="423672"/>
                  </a:lnTo>
                  <a:lnTo>
                    <a:pt x="746760" y="425196"/>
                  </a:lnTo>
                  <a:lnTo>
                    <a:pt x="745236" y="426720"/>
                  </a:lnTo>
                  <a:lnTo>
                    <a:pt x="745236" y="429768"/>
                  </a:lnTo>
                  <a:lnTo>
                    <a:pt x="746760" y="431292"/>
                  </a:lnTo>
                  <a:lnTo>
                    <a:pt x="746760" y="432816"/>
                  </a:lnTo>
                  <a:lnTo>
                    <a:pt x="748284" y="434340"/>
                  </a:lnTo>
                  <a:lnTo>
                    <a:pt x="752856" y="434340"/>
                  </a:lnTo>
                  <a:lnTo>
                    <a:pt x="755904" y="432816"/>
                  </a:lnTo>
                  <a:lnTo>
                    <a:pt x="760476" y="431292"/>
                  </a:lnTo>
                  <a:lnTo>
                    <a:pt x="760476" y="429768"/>
                  </a:lnTo>
                  <a:lnTo>
                    <a:pt x="762000" y="429768"/>
                  </a:lnTo>
                  <a:lnTo>
                    <a:pt x="763524" y="431292"/>
                  </a:lnTo>
                  <a:lnTo>
                    <a:pt x="763524" y="432816"/>
                  </a:lnTo>
                  <a:lnTo>
                    <a:pt x="760476" y="435864"/>
                  </a:lnTo>
                  <a:lnTo>
                    <a:pt x="755904" y="435864"/>
                  </a:lnTo>
                  <a:lnTo>
                    <a:pt x="752856" y="440436"/>
                  </a:lnTo>
                  <a:lnTo>
                    <a:pt x="760476" y="440436"/>
                  </a:lnTo>
                  <a:lnTo>
                    <a:pt x="763524" y="437388"/>
                  </a:lnTo>
                  <a:lnTo>
                    <a:pt x="766572" y="435864"/>
                  </a:lnTo>
                  <a:lnTo>
                    <a:pt x="766572" y="431292"/>
                  </a:lnTo>
                  <a:lnTo>
                    <a:pt x="768096" y="429768"/>
                  </a:lnTo>
                  <a:close/>
                </a:path>
                <a:path w="1043939" h="579120">
                  <a:moveTo>
                    <a:pt x="784860" y="414528"/>
                  </a:moveTo>
                  <a:lnTo>
                    <a:pt x="783336" y="414528"/>
                  </a:lnTo>
                  <a:lnTo>
                    <a:pt x="781812" y="413004"/>
                  </a:lnTo>
                  <a:lnTo>
                    <a:pt x="777240" y="408432"/>
                  </a:lnTo>
                  <a:lnTo>
                    <a:pt x="777240" y="414528"/>
                  </a:lnTo>
                  <a:lnTo>
                    <a:pt x="777240" y="419100"/>
                  </a:lnTo>
                  <a:lnTo>
                    <a:pt x="775716" y="420624"/>
                  </a:lnTo>
                  <a:lnTo>
                    <a:pt x="771144" y="420624"/>
                  </a:lnTo>
                  <a:lnTo>
                    <a:pt x="771144" y="417576"/>
                  </a:lnTo>
                  <a:lnTo>
                    <a:pt x="774192" y="414528"/>
                  </a:lnTo>
                  <a:lnTo>
                    <a:pt x="774192" y="413004"/>
                  </a:lnTo>
                  <a:lnTo>
                    <a:pt x="775716" y="413004"/>
                  </a:lnTo>
                  <a:lnTo>
                    <a:pt x="775716" y="414528"/>
                  </a:lnTo>
                  <a:lnTo>
                    <a:pt x="777240" y="414528"/>
                  </a:lnTo>
                  <a:lnTo>
                    <a:pt x="777240" y="408432"/>
                  </a:lnTo>
                  <a:lnTo>
                    <a:pt x="772668" y="403860"/>
                  </a:lnTo>
                  <a:lnTo>
                    <a:pt x="768096" y="403860"/>
                  </a:lnTo>
                  <a:lnTo>
                    <a:pt x="768096" y="405384"/>
                  </a:lnTo>
                  <a:lnTo>
                    <a:pt x="766572" y="405384"/>
                  </a:lnTo>
                  <a:lnTo>
                    <a:pt x="762000" y="409956"/>
                  </a:lnTo>
                  <a:lnTo>
                    <a:pt x="762000" y="413004"/>
                  </a:lnTo>
                  <a:lnTo>
                    <a:pt x="760476" y="414528"/>
                  </a:lnTo>
                  <a:lnTo>
                    <a:pt x="762000" y="416052"/>
                  </a:lnTo>
                  <a:lnTo>
                    <a:pt x="762000" y="417576"/>
                  </a:lnTo>
                  <a:lnTo>
                    <a:pt x="766572" y="414528"/>
                  </a:lnTo>
                  <a:lnTo>
                    <a:pt x="766572" y="409956"/>
                  </a:lnTo>
                  <a:lnTo>
                    <a:pt x="768096" y="409956"/>
                  </a:lnTo>
                  <a:lnTo>
                    <a:pt x="769620" y="408432"/>
                  </a:lnTo>
                  <a:lnTo>
                    <a:pt x="771144" y="409956"/>
                  </a:lnTo>
                  <a:lnTo>
                    <a:pt x="772668" y="409956"/>
                  </a:lnTo>
                  <a:lnTo>
                    <a:pt x="771144" y="411480"/>
                  </a:lnTo>
                  <a:lnTo>
                    <a:pt x="771144" y="413004"/>
                  </a:lnTo>
                  <a:lnTo>
                    <a:pt x="768096" y="416052"/>
                  </a:lnTo>
                  <a:lnTo>
                    <a:pt x="768096" y="417576"/>
                  </a:lnTo>
                  <a:lnTo>
                    <a:pt x="766572" y="419100"/>
                  </a:lnTo>
                  <a:lnTo>
                    <a:pt x="766572" y="422148"/>
                  </a:lnTo>
                  <a:lnTo>
                    <a:pt x="768096" y="423672"/>
                  </a:lnTo>
                  <a:lnTo>
                    <a:pt x="768096" y="425196"/>
                  </a:lnTo>
                  <a:lnTo>
                    <a:pt x="769620" y="425196"/>
                  </a:lnTo>
                  <a:lnTo>
                    <a:pt x="771144" y="426720"/>
                  </a:lnTo>
                  <a:lnTo>
                    <a:pt x="774192" y="426720"/>
                  </a:lnTo>
                  <a:lnTo>
                    <a:pt x="777240" y="423672"/>
                  </a:lnTo>
                  <a:lnTo>
                    <a:pt x="778764" y="423672"/>
                  </a:lnTo>
                  <a:lnTo>
                    <a:pt x="778764" y="420624"/>
                  </a:lnTo>
                  <a:lnTo>
                    <a:pt x="780288" y="420624"/>
                  </a:lnTo>
                  <a:lnTo>
                    <a:pt x="780288" y="419100"/>
                  </a:lnTo>
                  <a:lnTo>
                    <a:pt x="781812" y="419100"/>
                  </a:lnTo>
                  <a:lnTo>
                    <a:pt x="782828" y="417576"/>
                  </a:lnTo>
                  <a:lnTo>
                    <a:pt x="784860" y="414528"/>
                  </a:lnTo>
                  <a:close/>
                </a:path>
                <a:path w="1043939" h="579120">
                  <a:moveTo>
                    <a:pt x="784860" y="384048"/>
                  </a:moveTo>
                  <a:lnTo>
                    <a:pt x="781812" y="381000"/>
                  </a:lnTo>
                  <a:lnTo>
                    <a:pt x="777240" y="384048"/>
                  </a:lnTo>
                  <a:lnTo>
                    <a:pt x="781812" y="387096"/>
                  </a:lnTo>
                  <a:lnTo>
                    <a:pt x="784860" y="384048"/>
                  </a:lnTo>
                  <a:close/>
                </a:path>
                <a:path w="1043939" h="579120">
                  <a:moveTo>
                    <a:pt x="795528" y="518668"/>
                  </a:moveTo>
                  <a:lnTo>
                    <a:pt x="781342" y="504698"/>
                  </a:lnTo>
                  <a:lnTo>
                    <a:pt x="778764" y="502158"/>
                  </a:lnTo>
                  <a:lnTo>
                    <a:pt x="784860" y="495808"/>
                  </a:lnTo>
                  <a:lnTo>
                    <a:pt x="781812" y="493268"/>
                  </a:lnTo>
                  <a:lnTo>
                    <a:pt x="766572" y="508508"/>
                  </a:lnTo>
                  <a:lnTo>
                    <a:pt x="769620" y="511048"/>
                  </a:lnTo>
                  <a:lnTo>
                    <a:pt x="775716" y="504698"/>
                  </a:lnTo>
                  <a:lnTo>
                    <a:pt x="792480" y="521208"/>
                  </a:lnTo>
                  <a:lnTo>
                    <a:pt x="795528" y="518668"/>
                  </a:lnTo>
                  <a:close/>
                </a:path>
                <a:path w="1043939" h="579120">
                  <a:moveTo>
                    <a:pt x="795528" y="405384"/>
                  </a:moveTo>
                  <a:lnTo>
                    <a:pt x="790956" y="402336"/>
                  </a:lnTo>
                  <a:lnTo>
                    <a:pt x="790956" y="405384"/>
                  </a:lnTo>
                  <a:lnTo>
                    <a:pt x="789432" y="405384"/>
                  </a:lnTo>
                  <a:lnTo>
                    <a:pt x="784860" y="400812"/>
                  </a:lnTo>
                  <a:lnTo>
                    <a:pt x="781812" y="397764"/>
                  </a:lnTo>
                  <a:lnTo>
                    <a:pt x="783336" y="394716"/>
                  </a:lnTo>
                  <a:lnTo>
                    <a:pt x="780288" y="391668"/>
                  </a:lnTo>
                  <a:lnTo>
                    <a:pt x="778764" y="394716"/>
                  </a:lnTo>
                  <a:lnTo>
                    <a:pt x="772668" y="390144"/>
                  </a:lnTo>
                  <a:lnTo>
                    <a:pt x="771144" y="394716"/>
                  </a:lnTo>
                  <a:lnTo>
                    <a:pt x="774192" y="397764"/>
                  </a:lnTo>
                  <a:lnTo>
                    <a:pt x="772668" y="399288"/>
                  </a:lnTo>
                  <a:lnTo>
                    <a:pt x="775716" y="402336"/>
                  </a:lnTo>
                  <a:lnTo>
                    <a:pt x="777240" y="400812"/>
                  </a:lnTo>
                  <a:lnTo>
                    <a:pt x="786384" y="409956"/>
                  </a:lnTo>
                  <a:lnTo>
                    <a:pt x="792480" y="409956"/>
                  </a:lnTo>
                  <a:lnTo>
                    <a:pt x="792480" y="408432"/>
                  </a:lnTo>
                  <a:lnTo>
                    <a:pt x="795528" y="405384"/>
                  </a:lnTo>
                  <a:close/>
                </a:path>
                <a:path w="1043939" h="579120">
                  <a:moveTo>
                    <a:pt x="800100" y="399288"/>
                  </a:moveTo>
                  <a:lnTo>
                    <a:pt x="786384" y="385572"/>
                  </a:lnTo>
                  <a:lnTo>
                    <a:pt x="783336" y="390144"/>
                  </a:lnTo>
                  <a:lnTo>
                    <a:pt x="797052" y="403860"/>
                  </a:lnTo>
                  <a:lnTo>
                    <a:pt x="800100" y="399288"/>
                  </a:lnTo>
                  <a:close/>
                </a:path>
                <a:path w="1043939" h="579120">
                  <a:moveTo>
                    <a:pt x="809244" y="359664"/>
                  </a:moveTo>
                  <a:lnTo>
                    <a:pt x="804672" y="356616"/>
                  </a:lnTo>
                  <a:lnTo>
                    <a:pt x="801624" y="361188"/>
                  </a:lnTo>
                  <a:lnTo>
                    <a:pt x="804672" y="364236"/>
                  </a:lnTo>
                  <a:lnTo>
                    <a:pt x="809244" y="359664"/>
                  </a:lnTo>
                  <a:close/>
                </a:path>
                <a:path w="1043939" h="579120">
                  <a:moveTo>
                    <a:pt x="810768" y="502158"/>
                  </a:moveTo>
                  <a:lnTo>
                    <a:pt x="807720" y="502158"/>
                  </a:lnTo>
                  <a:lnTo>
                    <a:pt x="806196" y="500888"/>
                  </a:lnTo>
                  <a:lnTo>
                    <a:pt x="805688" y="499618"/>
                  </a:lnTo>
                  <a:lnTo>
                    <a:pt x="804672" y="497078"/>
                  </a:lnTo>
                  <a:lnTo>
                    <a:pt x="804672" y="502158"/>
                  </a:lnTo>
                  <a:lnTo>
                    <a:pt x="804672" y="504698"/>
                  </a:lnTo>
                  <a:lnTo>
                    <a:pt x="803148" y="507238"/>
                  </a:lnTo>
                  <a:lnTo>
                    <a:pt x="803148" y="508508"/>
                  </a:lnTo>
                  <a:lnTo>
                    <a:pt x="801624" y="508508"/>
                  </a:lnTo>
                  <a:lnTo>
                    <a:pt x="801624" y="509778"/>
                  </a:lnTo>
                  <a:lnTo>
                    <a:pt x="797052" y="509778"/>
                  </a:lnTo>
                  <a:lnTo>
                    <a:pt x="797052" y="504698"/>
                  </a:lnTo>
                  <a:lnTo>
                    <a:pt x="800100" y="502158"/>
                  </a:lnTo>
                  <a:lnTo>
                    <a:pt x="800100" y="500888"/>
                  </a:lnTo>
                  <a:lnTo>
                    <a:pt x="801624" y="499618"/>
                  </a:lnTo>
                  <a:lnTo>
                    <a:pt x="801624" y="500888"/>
                  </a:lnTo>
                  <a:lnTo>
                    <a:pt x="803148" y="500888"/>
                  </a:lnTo>
                  <a:lnTo>
                    <a:pt x="803148" y="502158"/>
                  </a:lnTo>
                  <a:lnTo>
                    <a:pt x="804672" y="502158"/>
                  </a:lnTo>
                  <a:lnTo>
                    <a:pt x="804672" y="497078"/>
                  </a:lnTo>
                  <a:lnTo>
                    <a:pt x="801624" y="494538"/>
                  </a:lnTo>
                  <a:lnTo>
                    <a:pt x="800100" y="493268"/>
                  </a:lnTo>
                  <a:lnTo>
                    <a:pt x="798576" y="493268"/>
                  </a:lnTo>
                  <a:lnTo>
                    <a:pt x="798576" y="491998"/>
                  </a:lnTo>
                  <a:lnTo>
                    <a:pt x="795528" y="491998"/>
                  </a:lnTo>
                  <a:lnTo>
                    <a:pt x="794004" y="493268"/>
                  </a:lnTo>
                  <a:lnTo>
                    <a:pt x="792480" y="493268"/>
                  </a:lnTo>
                  <a:lnTo>
                    <a:pt x="789432" y="495808"/>
                  </a:lnTo>
                  <a:lnTo>
                    <a:pt x="789432" y="497078"/>
                  </a:lnTo>
                  <a:lnTo>
                    <a:pt x="787908" y="499618"/>
                  </a:lnTo>
                  <a:lnTo>
                    <a:pt x="787908" y="503428"/>
                  </a:lnTo>
                  <a:lnTo>
                    <a:pt x="789432" y="504698"/>
                  </a:lnTo>
                  <a:lnTo>
                    <a:pt x="790956" y="503428"/>
                  </a:lnTo>
                  <a:lnTo>
                    <a:pt x="790956" y="497078"/>
                  </a:lnTo>
                  <a:lnTo>
                    <a:pt x="792480" y="497078"/>
                  </a:lnTo>
                  <a:lnTo>
                    <a:pt x="794004" y="495808"/>
                  </a:lnTo>
                  <a:lnTo>
                    <a:pt x="795528" y="495808"/>
                  </a:lnTo>
                  <a:lnTo>
                    <a:pt x="795528" y="494538"/>
                  </a:lnTo>
                  <a:lnTo>
                    <a:pt x="797052" y="494538"/>
                  </a:lnTo>
                  <a:lnTo>
                    <a:pt x="797052" y="495808"/>
                  </a:lnTo>
                  <a:lnTo>
                    <a:pt x="798576" y="495808"/>
                  </a:lnTo>
                  <a:lnTo>
                    <a:pt x="798576" y="499618"/>
                  </a:lnTo>
                  <a:lnTo>
                    <a:pt x="795528" y="502158"/>
                  </a:lnTo>
                  <a:lnTo>
                    <a:pt x="795528" y="503428"/>
                  </a:lnTo>
                  <a:lnTo>
                    <a:pt x="794004" y="503428"/>
                  </a:lnTo>
                  <a:lnTo>
                    <a:pt x="794004" y="507238"/>
                  </a:lnTo>
                  <a:lnTo>
                    <a:pt x="792480" y="507238"/>
                  </a:lnTo>
                  <a:lnTo>
                    <a:pt x="792480" y="508508"/>
                  </a:lnTo>
                  <a:lnTo>
                    <a:pt x="794004" y="509778"/>
                  </a:lnTo>
                  <a:lnTo>
                    <a:pt x="794004" y="511048"/>
                  </a:lnTo>
                  <a:lnTo>
                    <a:pt x="797052" y="514858"/>
                  </a:lnTo>
                  <a:lnTo>
                    <a:pt x="800100" y="514858"/>
                  </a:lnTo>
                  <a:lnTo>
                    <a:pt x="804976" y="509778"/>
                  </a:lnTo>
                  <a:lnTo>
                    <a:pt x="806196" y="508508"/>
                  </a:lnTo>
                  <a:lnTo>
                    <a:pt x="806196" y="503428"/>
                  </a:lnTo>
                  <a:lnTo>
                    <a:pt x="807720" y="504698"/>
                  </a:lnTo>
                  <a:lnTo>
                    <a:pt x="809244" y="504698"/>
                  </a:lnTo>
                  <a:lnTo>
                    <a:pt x="810768" y="503428"/>
                  </a:lnTo>
                  <a:lnTo>
                    <a:pt x="810768" y="502158"/>
                  </a:lnTo>
                  <a:close/>
                </a:path>
                <a:path w="1043939" h="579120">
                  <a:moveTo>
                    <a:pt x="816864" y="497078"/>
                  </a:moveTo>
                  <a:lnTo>
                    <a:pt x="806196" y="486918"/>
                  </a:lnTo>
                  <a:lnTo>
                    <a:pt x="806196" y="485648"/>
                  </a:lnTo>
                  <a:lnTo>
                    <a:pt x="804672" y="485648"/>
                  </a:lnTo>
                  <a:lnTo>
                    <a:pt x="800100" y="485648"/>
                  </a:lnTo>
                  <a:lnTo>
                    <a:pt x="813816" y="500888"/>
                  </a:lnTo>
                  <a:lnTo>
                    <a:pt x="816864" y="497078"/>
                  </a:lnTo>
                  <a:close/>
                </a:path>
                <a:path w="1043939" h="579120">
                  <a:moveTo>
                    <a:pt x="816864" y="384048"/>
                  </a:moveTo>
                  <a:lnTo>
                    <a:pt x="810514" y="376428"/>
                  </a:lnTo>
                  <a:lnTo>
                    <a:pt x="809244" y="374904"/>
                  </a:lnTo>
                  <a:lnTo>
                    <a:pt x="807720" y="373380"/>
                  </a:lnTo>
                  <a:lnTo>
                    <a:pt x="806196" y="373380"/>
                  </a:lnTo>
                  <a:lnTo>
                    <a:pt x="806196" y="371856"/>
                  </a:lnTo>
                  <a:lnTo>
                    <a:pt x="800100" y="371856"/>
                  </a:lnTo>
                  <a:lnTo>
                    <a:pt x="797052" y="374904"/>
                  </a:lnTo>
                  <a:lnTo>
                    <a:pt x="795528" y="377952"/>
                  </a:lnTo>
                  <a:lnTo>
                    <a:pt x="795528" y="381000"/>
                  </a:lnTo>
                  <a:lnTo>
                    <a:pt x="794004" y="377952"/>
                  </a:lnTo>
                  <a:lnTo>
                    <a:pt x="790956" y="382524"/>
                  </a:lnTo>
                  <a:lnTo>
                    <a:pt x="804672" y="396240"/>
                  </a:lnTo>
                  <a:lnTo>
                    <a:pt x="807720" y="391668"/>
                  </a:lnTo>
                  <a:lnTo>
                    <a:pt x="798576" y="382524"/>
                  </a:lnTo>
                  <a:lnTo>
                    <a:pt x="798576" y="381000"/>
                  </a:lnTo>
                  <a:lnTo>
                    <a:pt x="798576" y="377952"/>
                  </a:lnTo>
                  <a:lnTo>
                    <a:pt x="800100" y="377952"/>
                  </a:lnTo>
                  <a:lnTo>
                    <a:pt x="801624" y="376428"/>
                  </a:lnTo>
                  <a:lnTo>
                    <a:pt x="803148" y="376428"/>
                  </a:lnTo>
                  <a:lnTo>
                    <a:pt x="803148" y="377952"/>
                  </a:lnTo>
                  <a:lnTo>
                    <a:pt x="804672" y="377952"/>
                  </a:lnTo>
                  <a:lnTo>
                    <a:pt x="813816" y="387096"/>
                  </a:lnTo>
                  <a:lnTo>
                    <a:pt x="816864" y="384048"/>
                  </a:lnTo>
                  <a:close/>
                </a:path>
                <a:path w="1043939" h="579120">
                  <a:moveTo>
                    <a:pt x="824484" y="376428"/>
                  </a:moveTo>
                  <a:lnTo>
                    <a:pt x="810768" y="362712"/>
                  </a:lnTo>
                  <a:lnTo>
                    <a:pt x="806196" y="365760"/>
                  </a:lnTo>
                  <a:lnTo>
                    <a:pt x="821436" y="379476"/>
                  </a:lnTo>
                  <a:lnTo>
                    <a:pt x="824484" y="376428"/>
                  </a:lnTo>
                  <a:close/>
                </a:path>
                <a:path w="1043939" h="579120">
                  <a:moveTo>
                    <a:pt x="826008" y="488188"/>
                  </a:moveTo>
                  <a:lnTo>
                    <a:pt x="818159" y="480568"/>
                  </a:lnTo>
                  <a:lnTo>
                    <a:pt x="816864" y="479298"/>
                  </a:lnTo>
                  <a:lnTo>
                    <a:pt x="815340" y="479298"/>
                  </a:lnTo>
                  <a:lnTo>
                    <a:pt x="815340" y="478028"/>
                  </a:lnTo>
                  <a:lnTo>
                    <a:pt x="813816" y="478028"/>
                  </a:lnTo>
                  <a:lnTo>
                    <a:pt x="812292" y="476758"/>
                  </a:lnTo>
                  <a:lnTo>
                    <a:pt x="810768" y="476758"/>
                  </a:lnTo>
                  <a:lnTo>
                    <a:pt x="809244" y="478028"/>
                  </a:lnTo>
                  <a:lnTo>
                    <a:pt x="807720" y="478028"/>
                  </a:lnTo>
                  <a:lnTo>
                    <a:pt x="804672" y="480568"/>
                  </a:lnTo>
                  <a:lnTo>
                    <a:pt x="804672" y="484378"/>
                  </a:lnTo>
                  <a:lnTo>
                    <a:pt x="806196" y="484378"/>
                  </a:lnTo>
                  <a:lnTo>
                    <a:pt x="809244" y="480568"/>
                  </a:lnTo>
                  <a:lnTo>
                    <a:pt x="813816" y="480568"/>
                  </a:lnTo>
                  <a:lnTo>
                    <a:pt x="815340" y="481838"/>
                  </a:lnTo>
                  <a:lnTo>
                    <a:pt x="822960" y="491998"/>
                  </a:lnTo>
                  <a:lnTo>
                    <a:pt x="826008" y="488188"/>
                  </a:lnTo>
                  <a:close/>
                </a:path>
                <a:path w="1043939" h="579120">
                  <a:moveTo>
                    <a:pt x="838200" y="470408"/>
                  </a:moveTo>
                  <a:lnTo>
                    <a:pt x="836676" y="469138"/>
                  </a:lnTo>
                  <a:lnTo>
                    <a:pt x="835152" y="470408"/>
                  </a:lnTo>
                  <a:lnTo>
                    <a:pt x="835152" y="476758"/>
                  </a:lnTo>
                  <a:lnTo>
                    <a:pt x="833628" y="478028"/>
                  </a:lnTo>
                  <a:lnTo>
                    <a:pt x="832104" y="478028"/>
                  </a:lnTo>
                  <a:lnTo>
                    <a:pt x="830580" y="479298"/>
                  </a:lnTo>
                  <a:lnTo>
                    <a:pt x="827532" y="479298"/>
                  </a:lnTo>
                  <a:lnTo>
                    <a:pt x="824484" y="476758"/>
                  </a:lnTo>
                  <a:lnTo>
                    <a:pt x="827151" y="474218"/>
                  </a:lnTo>
                  <a:lnTo>
                    <a:pt x="835152" y="466598"/>
                  </a:lnTo>
                  <a:lnTo>
                    <a:pt x="835152" y="465328"/>
                  </a:lnTo>
                  <a:lnTo>
                    <a:pt x="832104" y="464058"/>
                  </a:lnTo>
                  <a:lnTo>
                    <a:pt x="830580" y="462788"/>
                  </a:lnTo>
                  <a:lnTo>
                    <a:pt x="830580" y="466598"/>
                  </a:lnTo>
                  <a:lnTo>
                    <a:pt x="822960" y="474218"/>
                  </a:lnTo>
                  <a:lnTo>
                    <a:pt x="821436" y="472948"/>
                  </a:lnTo>
                  <a:lnTo>
                    <a:pt x="821436" y="466598"/>
                  </a:lnTo>
                  <a:lnTo>
                    <a:pt x="822960" y="466598"/>
                  </a:lnTo>
                  <a:lnTo>
                    <a:pt x="824484" y="465328"/>
                  </a:lnTo>
                  <a:lnTo>
                    <a:pt x="829056" y="465328"/>
                  </a:lnTo>
                  <a:lnTo>
                    <a:pt x="830580" y="466598"/>
                  </a:lnTo>
                  <a:lnTo>
                    <a:pt x="830580" y="462788"/>
                  </a:lnTo>
                  <a:lnTo>
                    <a:pt x="822960" y="462788"/>
                  </a:lnTo>
                  <a:lnTo>
                    <a:pt x="821436" y="465328"/>
                  </a:lnTo>
                  <a:lnTo>
                    <a:pt x="818388" y="466598"/>
                  </a:lnTo>
                  <a:lnTo>
                    <a:pt x="818388" y="474218"/>
                  </a:lnTo>
                  <a:lnTo>
                    <a:pt x="821436" y="479298"/>
                  </a:lnTo>
                  <a:lnTo>
                    <a:pt x="824484" y="480568"/>
                  </a:lnTo>
                  <a:lnTo>
                    <a:pt x="826008" y="481838"/>
                  </a:lnTo>
                  <a:lnTo>
                    <a:pt x="830580" y="481838"/>
                  </a:lnTo>
                  <a:lnTo>
                    <a:pt x="833628" y="480568"/>
                  </a:lnTo>
                  <a:lnTo>
                    <a:pt x="835152" y="479298"/>
                  </a:lnTo>
                  <a:lnTo>
                    <a:pt x="838200" y="476758"/>
                  </a:lnTo>
                  <a:lnTo>
                    <a:pt x="838200" y="470408"/>
                  </a:lnTo>
                  <a:close/>
                </a:path>
                <a:path w="1043939" h="579120">
                  <a:moveTo>
                    <a:pt x="838200" y="356616"/>
                  </a:moveTo>
                  <a:lnTo>
                    <a:pt x="836676" y="353568"/>
                  </a:lnTo>
                  <a:lnTo>
                    <a:pt x="833628" y="350520"/>
                  </a:lnTo>
                  <a:lnTo>
                    <a:pt x="833628" y="358140"/>
                  </a:lnTo>
                  <a:lnTo>
                    <a:pt x="833628" y="362712"/>
                  </a:lnTo>
                  <a:lnTo>
                    <a:pt x="832104" y="362712"/>
                  </a:lnTo>
                  <a:lnTo>
                    <a:pt x="832104" y="364236"/>
                  </a:lnTo>
                  <a:lnTo>
                    <a:pt x="827532" y="364236"/>
                  </a:lnTo>
                  <a:lnTo>
                    <a:pt x="822960" y="359664"/>
                  </a:lnTo>
                  <a:lnTo>
                    <a:pt x="822960" y="358140"/>
                  </a:lnTo>
                  <a:lnTo>
                    <a:pt x="821436" y="356616"/>
                  </a:lnTo>
                  <a:lnTo>
                    <a:pt x="822960" y="355092"/>
                  </a:lnTo>
                  <a:lnTo>
                    <a:pt x="822960" y="353568"/>
                  </a:lnTo>
                  <a:lnTo>
                    <a:pt x="829056" y="353568"/>
                  </a:lnTo>
                  <a:lnTo>
                    <a:pt x="833628" y="358140"/>
                  </a:lnTo>
                  <a:lnTo>
                    <a:pt x="833628" y="350520"/>
                  </a:lnTo>
                  <a:lnTo>
                    <a:pt x="830580" y="347472"/>
                  </a:lnTo>
                  <a:lnTo>
                    <a:pt x="826008" y="347472"/>
                  </a:lnTo>
                  <a:lnTo>
                    <a:pt x="822960" y="348996"/>
                  </a:lnTo>
                  <a:lnTo>
                    <a:pt x="819912" y="352044"/>
                  </a:lnTo>
                  <a:lnTo>
                    <a:pt x="819912" y="356616"/>
                  </a:lnTo>
                  <a:lnTo>
                    <a:pt x="812292" y="348996"/>
                  </a:lnTo>
                  <a:lnTo>
                    <a:pt x="809244" y="353568"/>
                  </a:lnTo>
                  <a:lnTo>
                    <a:pt x="827532" y="371856"/>
                  </a:lnTo>
                  <a:lnTo>
                    <a:pt x="832104" y="368808"/>
                  </a:lnTo>
                  <a:lnTo>
                    <a:pt x="829056" y="367284"/>
                  </a:lnTo>
                  <a:lnTo>
                    <a:pt x="833628" y="367284"/>
                  </a:lnTo>
                  <a:lnTo>
                    <a:pt x="835152" y="365760"/>
                  </a:lnTo>
                  <a:lnTo>
                    <a:pt x="836676" y="365760"/>
                  </a:lnTo>
                  <a:lnTo>
                    <a:pt x="837438" y="364236"/>
                  </a:lnTo>
                  <a:lnTo>
                    <a:pt x="838200" y="362712"/>
                  </a:lnTo>
                  <a:lnTo>
                    <a:pt x="838200" y="356616"/>
                  </a:lnTo>
                  <a:close/>
                </a:path>
                <a:path w="1043939" h="579120">
                  <a:moveTo>
                    <a:pt x="853440" y="458978"/>
                  </a:moveTo>
                  <a:lnTo>
                    <a:pt x="851916" y="457708"/>
                  </a:lnTo>
                  <a:lnTo>
                    <a:pt x="851916" y="456438"/>
                  </a:lnTo>
                  <a:lnTo>
                    <a:pt x="848868" y="453898"/>
                  </a:lnTo>
                  <a:lnTo>
                    <a:pt x="845820" y="453898"/>
                  </a:lnTo>
                  <a:lnTo>
                    <a:pt x="844296" y="455168"/>
                  </a:lnTo>
                  <a:lnTo>
                    <a:pt x="842772" y="455168"/>
                  </a:lnTo>
                  <a:lnTo>
                    <a:pt x="841248" y="456438"/>
                  </a:lnTo>
                  <a:lnTo>
                    <a:pt x="839724" y="456438"/>
                  </a:lnTo>
                  <a:lnTo>
                    <a:pt x="838200" y="457708"/>
                  </a:lnTo>
                  <a:lnTo>
                    <a:pt x="835152" y="457708"/>
                  </a:lnTo>
                  <a:lnTo>
                    <a:pt x="835152" y="453898"/>
                  </a:lnTo>
                  <a:lnTo>
                    <a:pt x="836676" y="453898"/>
                  </a:lnTo>
                  <a:lnTo>
                    <a:pt x="838200" y="451358"/>
                  </a:lnTo>
                  <a:lnTo>
                    <a:pt x="839724" y="451358"/>
                  </a:lnTo>
                  <a:lnTo>
                    <a:pt x="841248" y="450088"/>
                  </a:lnTo>
                  <a:lnTo>
                    <a:pt x="841248" y="451358"/>
                  </a:lnTo>
                  <a:lnTo>
                    <a:pt x="842772" y="451358"/>
                  </a:lnTo>
                  <a:lnTo>
                    <a:pt x="844296" y="448818"/>
                  </a:lnTo>
                  <a:lnTo>
                    <a:pt x="842772" y="448818"/>
                  </a:lnTo>
                  <a:lnTo>
                    <a:pt x="841248" y="447548"/>
                  </a:lnTo>
                  <a:lnTo>
                    <a:pt x="839724" y="447548"/>
                  </a:lnTo>
                  <a:lnTo>
                    <a:pt x="838200" y="448818"/>
                  </a:lnTo>
                  <a:lnTo>
                    <a:pt x="836676" y="448818"/>
                  </a:lnTo>
                  <a:lnTo>
                    <a:pt x="836676" y="450088"/>
                  </a:lnTo>
                  <a:lnTo>
                    <a:pt x="835152" y="450088"/>
                  </a:lnTo>
                  <a:lnTo>
                    <a:pt x="833628" y="451358"/>
                  </a:lnTo>
                  <a:lnTo>
                    <a:pt x="833628" y="453898"/>
                  </a:lnTo>
                  <a:lnTo>
                    <a:pt x="832104" y="453898"/>
                  </a:lnTo>
                  <a:lnTo>
                    <a:pt x="832104" y="457708"/>
                  </a:lnTo>
                  <a:lnTo>
                    <a:pt x="835152" y="461518"/>
                  </a:lnTo>
                  <a:lnTo>
                    <a:pt x="839724" y="461518"/>
                  </a:lnTo>
                  <a:lnTo>
                    <a:pt x="841248" y="458978"/>
                  </a:lnTo>
                  <a:lnTo>
                    <a:pt x="844296" y="458978"/>
                  </a:lnTo>
                  <a:lnTo>
                    <a:pt x="845820" y="457708"/>
                  </a:lnTo>
                  <a:lnTo>
                    <a:pt x="847344" y="456438"/>
                  </a:lnTo>
                  <a:lnTo>
                    <a:pt x="848868" y="456438"/>
                  </a:lnTo>
                  <a:lnTo>
                    <a:pt x="848868" y="457708"/>
                  </a:lnTo>
                  <a:lnTo>
                    <a:pt x="850392" y="458978"/>
                  </a:lnTo>
                  <a:lnTo>
                    <a:pt x="848868" y="461518"/>
                  </a:lnTo>
                  <a:lnTo>
                    <a:pt x="848868" y="462788"/>
                  </a:lnTo>
                  <a:lnTo>
                    <a:pt x="847344" y="462788"/>
                  </a:lnTo>
                  <a:lnTo>
                    <a:pt x="847344" y="464058"/>
                  </a:lnTo>
                  <a:lnTo>
                    <a:pt x="845820" y="464058"/>
                  </a:lnTo>
                  <a:lnTo>
                    <a:pt x="844296" y="465328"/>
                  </a:lnTo>
                  <a:lnTo>
                    <a:pt x="842772" y="465328"/>
                  </a:lnTo>
                  <a:lnTo>
                    <a:pt x="842772" y="464058"/>
                  </a:lnTo>
                  <a:lnTo>
                    <a:pt x="841248" y="464058"/>
                  </a:lnTo>
                  <a:lnTo>
                    <a:pt x="839724" y="466598"/>
                  </a:lnTo>
                  <a:lnTo>
                    <a:pt x="841248" y="466598"/>
                  </a:lnTo>
                  <a:lnTo>
                    <a:pt x="842772" y="469138"/>
                  </a:lnTo>
                  <a:lnTo>
                    <a:pt x="845820" y="469138"/>
                  </a:lnTo>
                  <a:lnTo>
                    <a:pt x="847344" y="466598"/>
                  </a:lnTo>
                  <a:lnTo>
                    <a:pt x="850392" y="465328"/>
                  </a:lnTo>
                  <a:lnTo>
                    <a:pt x="850392" y="464058"/>
                  </a:lnTo>
                  <a:lnTo>
                    <a:pt x="851916" y="462788"/>
                  </a:lnTo>
                  <a:lnTo>
                    <a:pt x="851916" y="461518"/>
                  </a:lnTo>
                  <a:lnTo>
                    <a:pt x="853440" y="461518"/>
                  </a:lnTo>
                  <a:lnTo>
                    <a:pt x="853440" y="458978"/>
                  </a:lnTo>
                  <a:close/>
                </a:path>
                <a:path w="1043939" h="579120">
                  <a:moveTo>
                    <a:pt x="859536" y="420878"/>
                  </a:moveTo>
                  <a:lnTo>
                    <a:pt x="856488" y="418338"/>
                  </a:lnTo>
                  <a:lnTo>
                    <a:pt x="854964" y="420878"/>
                  </a:lnTo>
                  <a:lnTo>
                    <a:pt x="856488" y="424688"/>
                  </a:lnTo>
                  <a:lnTo>
                    <a:pt x="859536" y="420878"/>
                  </a:lnTo>
                  <a:close/>
                </a:path>
                <a:path w="1043939" h="579120">
                  <a:moveTo>
                    <a:pt x="867156" y="441198"/>
                  </a:moveTo>
                  <a:lnTo>
                    <a:pt x="865632" y="439928"/>
                  </a:lnTo>
                  <a:lnTo>
                    <a:pt x="865632" y="438658"/>
                  </a:lnTo>
                  <a:lnTo>
                    <a:pt x="863346" y="436118"/>
                  </a:lnTo>
                  <a:lnTo>
                    <a:pt x="861060" y="433578"/>
                  </a:lnTo>
                  <a:lnTo>
                    <a:pt x="858012" y="433578"/>
                  </a:lnTo>
                  <a:lnTo>
                    <a:pt x="856488" y="432308"/>
                  </a:lnTo>
                  <a:lnTo>
                    <a:pt x="854964" y="433578"/>
                  </a:lnTo>
                  <a:lnTo>
                    <a:pt x="851916" y="433578"/>
                  </a:lnTo>
                  <a:lnTo>
                    <a:pt x="848868" y="436118"/>
                  </a:lnTo>
                  <a:lnTo>
                    <a:pt x="848868" y="439928"/>
                  </a:lnTo>
                  <a:lnTo>
                    <a:pt x="850392" y="439928"/>
                  </a:lnTo>
                  <a:lnTo>
                    <a:pt x="850392" y="438658"/>
                  </a:lnTo>
                  <a:lnTo>
                    <a:pt x="851916" y="436118"/>
                  </a:lnTo>
                  <a:lnTo>
                    <a:pt x="859536" y="436118"/>
                  </a:lnTo>
                  <a:lnTo>
                    <a:pt x="861060" y="439928"/>
                  </a:lnTo>
                  <a:lnTo>
                    <a:pt x="864108" y="442468"/>
                  </a:lnTo>
                  <a:lnTo>
                    <a:pt x="864108" y="447548"/>
                  </a:lnTo>
                  <a:lnTo>
                    <a:pt x="862584" y="448818"/>
                  </a:lnTo>
                  <a:lnTo>
                    <a:pt x="861060" y="448818"/>
                  </a:lnTo>
                  <a:lnTo>
                    <a:pt x="861060" y="450088"/>
                  </a:lnTo>
                  <a:lnTo>
                    <a:pt x="859536" y="450088"/>
                  </a:lnTo>
                  <a:lnTo>
                    <a:pt x="858012" y="448818"/>
                  </a:lnTo>
                  <a:lnTo>
                    <a:pt x="854964" y="448818"/>
                  </a:lnTo>
                  <a:lnTo>
                    <a:pt x="853440" y="447548"/>
                  </a:lnTo>
                  <a:lnTo>
                    <a:pt x="851916" y="443738"/>
                  </a:lnTo>
                  <a:lnTo>
                    <a:pt x="850392" y="442468"/>
                  </a:lnTo>
                  <a:lnTo>
                    <a:pt x="850392" y="441198"/>
                  </a:lnTo>
                  <a:lnTo>
                    <a:pt x="848868" y="441198"/>
                  </a:lnTo>
                  <a:lnTo>
                    <a:pt x="844296" y="441198"/>
                  </a:lnTo>
                  <a:lnTo>
                    <a:pt x="864108" y="461518"/>
                  </a:lnTo>
                  <a:lnTo>
                    <a:pt x="865632" y="458978"/>
                  </a:lnTo>
                  <a:lnTo>
                    <a:pt x="859536" y="451358"/>
                  </a:lnTo>
                  <a:lnTo>
                    <a:pt x="862584" y="451358"/>
                  </a:lnTo>
                  <a:lnTo>
                    <a:pt x="864108" y="450088"/>
                  </a:lnTo>
                  <a:lnTo>
                    <a:pt x="865632" y="450088"/>
                  </a:lnTo>
                  <a:lnTo>
                    <a:pt x="865632" y="448818"/>
                  </a:lnTo>
                  <a:lnTo>
                    <a:pt x="867156" y="447548"/>
                  </a:lnTo>
                  <a:lnTo>
                    <a:pt x="867156" y="441198"/>
                  </a:lnTo>
                  <a:close/>
                </a:path>
                <a:path w="1043939" h="579120">
                  <a:moveTo>
                    <a:pt x="876300" y="438658"/>
                  </a:moveTo>
                  <a:lnTo>
                    <a:pt x="862584" y="424688"/>
                  </a:lnTo>
                  <a:lnTo>
                    <a:pt x="859536" y="425958"/>
                  </a:lnTo>
                  <a:lnTo>
                    <a:pt x="873252" y="441198"/>
                  </a:lnTo>
                  <a:lnTo>
                    <a:pt x="876300" y="438658"/>
                  </a:lnTo>
                  <a:close/>
                </a:path>
                <a:path w="1043939" h="579120">
                  <a:moveTo>
                    <a:pt x="882396" y="432308"/>
                  </a:moveTo>
                  <a:lnTo>
                    <a:pt x="873252" y="423418"/>
                  </a:lnTo>
                  <a:lnTo>
                    <a:pt x="873252" y="420878"/>
                  </a:lnTo>
                  <a:lnTo>
                    <a:pt x="871728" y="419608"/>
                  </a:lnTo>
                  <a:lnTo>
                    <a:pt x="870204" y="419608"/>
                  </a:lnTo>
                  <a:lnTo>
                    <a:pt x="865632" y="419608"/>
                  </a:lnTo>
                  <a:lnTo>
                    <a:pt x="879348" y="433578"/>
                  </a:lnTo>
                  <a:lnTo>
                    <a:pt x="882396" y="432308"/>
                  </a:lnTo>
                  <a:close/>
                </a:path>
                <a:path w="1043939" h="579120">
                  <a:moveTo>
                    <a:pt x="899160" y="415798"/>
                  </a:moveTo>
                  <a:lnTo>
                    <a:pt x="889406" y="405638"/>
                  </a:lnTo>
                  <a:lnTo>
                    <a:pt x="886968" y="403098"/>
                  </a:lnTo>
                  <a:lnTo>
                    <a:pt x="883920" y="403098"/>
                  </a:lnTo>
                  <a:lnTo>
                    <a:pt x="882396" y="404368"/>
                  </a:lnTo>
                  <a:lnTo>
                    <a:pt x="880872" y="404368"/>
                  </a:lnTo>
                  <a:lnTo>
                    <a:pt x="879348" y="408178"/>
                  </a:lnTo>
                  <a:lnTo>
                    <a:pt x="877824" y="409448"/>
                  </a:lnTo>
                  <a:lnTo>
                    <a:pt x="877824" y="411988"/>
                  </a:lnTo>
                  <a:lnTo>
                    <a:pt x="876300" y="410718"/>
                  </a:lnTo>
                  <a:lnTo>
                    <a:pt x="874776" y="411988"/>
                  </a:lnTo>
                  <a:lnTo>
                    <a:pt x="873252" y="411988"/>
                  </a:lnTo>
                  <a:lnTo>
                    <a:pt x="870204" y="415798"/>
                  </a:lnTo>
                  <a:lnTo>
                    <a:pt x="870204" y="418338"/>
                  </a:lnTo>
                  <a:lnTo>
                    <a:pt x="873252" y="418338"/>
                  </a:lnTo>
                  <a:lnTo>
                    <a:pt x="873252" y="417068"/>
                  </a:lnTo>
                  <a:lnTo>
                    <a:pt x="874776" y="415798"/>
                  </a:lnTo>
                  <a:lnTo>
                    <a:pt x="877824" y="415798"/>
                  </a:lnTo>
                  <a:lnTo>
                    <a:pt x="888492" y="425958"/>
                  </a:lnTo>
                  <a:lnTo>
                    <a:pt x="890016" y="423418"/>
                  </a:lnTo>
                  <a:lnTo>
                    <a:pt x="883158" y="415798"/>
                  </a:lnTo>
                  <a:lnTo>
                    <a:pt x="880872" y="413258"/>
                  </a:lnTo>
                  <a:lnTo>
                    <a:pt x="880872" y="409448"/>
                  </a:lnTo>
                  <a:lnTo>
                    <a:pt x="883920" y="405638"/>
                  </a:lnTo>
                  <a:lnTo>
                    <a:pt x="885444" y="405638"/>
                  </a:lnTo>
                  <a:lnTo>
                    <a:pt x="885444" y="408178"/>
                  </a:lnTo>
                  <a:lnTo>
                    <a:pt x="886968" y="408178"/>
                  </a:lnTo>
                  <a:lnTo>
                    <a:pt x="888492" y="409448"/>
                  </a:lnTo>
                  <a:lnTo>
                    <a:pt x="896112" y="418338"/>
                  </a:lnTo>
                  <a:lnTo>
                    <a:pt x="899160" y="415798"/>
                  </a:lnTo>
                  <a:close/>
                </a:path>
                <a:path w="1043939" h="579120">
                  <a:moveTo>
                    <a:pt x="911352" y="477520"/>
                  </a:moveTo>
                  <a:lnTo>
                    <a:pt x="909828" y="476250"/>
                  </a:lnTo>
                  <a:lnTo>
                    <a:pt x="909828" y="474980"/>
                  </a:lnTo>
                  <a:lnTo>
                    <a:pt x="908304" y="473710"/>
                  </a:lnTo>
                  <a:lnTo>
                    <a:pt x="906780" y="473710"/>
                  </a:lnTo>
                  <a:lnTo>
                    <a:pt x="906780" y="481330"/>
                  </a:lnTo>
                  <a:lnTo>
                    <a:pt x="906780" y="482600"/>
                  </a:lnTo>
                  <a:lnTo>
                    <a:pt x="905256" y="483870"/>
                  </a:lnTo>
                  <a:lnTo>
                    <a:pt x="905256" y="485140"/>
                  </a:lnTo>
                  <a:lnTo>
                    <a:pt x="900684" y="488950"/>
                  </a:lnTo>
                  <a:lnTo>
                    <a:pt x="896112" y="483870"/>
                  </a:lnTo>
                  <a:lnTo>
                    <a:pt x="899160" y="478790"/>
                  </a:lnTo>
                  <a:lnTo>
                    <a:pt x="900684" y="478790"/>
                  </a:lnTo>
                  <a:lnTo>
                    <a:pt x="900684" y="477520"/>
                  </a:lnTo>
                  <a:lnTo>
                    <a:pt x="905256" y="477520"/>
                  </a:lnTo>
                  <a:lnTo>
                    <a:pt x="905256" y="478790"/>
                  </a:lnTo>
                  <a:lnTo>
                    <a:pt x="906780" y="481330"/>
                  </a:lnTo>
                  <a:lnTo>
                    <a:pt x="906780" y="473710"/>
                  </a:lnTo>
                  <a:lnTo>
                    <a:pt x="903732" y="473710"/>
                  </a:lnTo>
                  <a:lnTo>
                    <a:pt x="902208" y="471170"/>
                  </a:lnTo>
                  <a:lnTo>
                    <a:pt x="900684" y="473710"/>
                  </a:lnTo>
                  <a:lnTo>
                    <a:pt x="899160" y="473710"/>
                  </a:lnTo>
                  <a:lnTo>
                    <a:pt x="888492" y="483870"/>
                  </a:lnTo>
                  <a:lnTo>
                    <a:pt x="908304" y="502920"/>
                  </a:lnTo>
                  <a:lnTo>
                    <a:pt x="911352" y="499110"/>
                  </a:lnTo>
                  <a:lnTo>
                    <a:pt x="903732" y="491490"/>
                  </a:lnTo>
                  <a:lnTo>
                    <a:pt x="906780" y="490220"/>
                  </a:lnTo>
                  <a:lnTo>
                    <a:pt x="907923" y="488950"/>
                  </a:lnTo>
                  <a:lnTo>
                    <a:pt x="911352" y="485140"/>
                  </a:lnTo>
                  <a:lnTo>
                    <a:pt x="911352" y="477520"/>
                  </a:lnTo>
                  <a:close/>
                </a:path>
                <a:path w="1043939" h="579120">
                  <a:moveTo>
                    <a:pt x="912876" y="410718"/>
                  </a:moveTo>
                  <a:lnTo>
                    <a:pt x="911352" y="409448"/>
                  </a:lnTo>
                  <a:lnTo>
                    <a:pt x="911352" y="405638"/>
                  </a:lnTo>
                  <a:lnTo>
                    <a:pt x="909828" y="404368"/>
                  </a:lnTo>
                  <a:lnTo>
                    <a:pt x="909218" y="403098"/>
                  </a:lnTo>
                  <a:lnTo>
                    <a:pt x="900684" y="385318"/>
                  </a:lnTo>
                  <a:lnTo>
                    <a:pt x="899160" y="387858"/>
                  </a:lnTo>
                  <a:lnTo>
                    <a:pt x="903732" y="398018"/>
                  </a:lnTo>
                  <a:lnTo>
                    <a:pt x="905256" y="400558"/>
                  </a:lnTo>
                  <a:lnTo>
                    <a:pt x="905256" y="401828"/>
                  </a:lnTo>
                  <a:lnTo>
                    <a:pt x="903732" y="401828"/>
                  </a:lnTo>
                  <a:lnTo>
                    <a:pt x="902208" y="400558"/>
                  </a:lnTo>
                  <a:lnTo>
                    <a:pt x="891540" y="395478"/>
                  </a:lnTo>
                  <a:lnTo>
                    <a:pt x="888492" y="398018"/>
                  </a:lnTo>
                  <a:lnTo>
                    <a:pt x="908304" y="405638"/>
                  </a:lnTo>
                  <a:lnTo>
                    <a:pt x="908304" y="409448"/>
                  </a:lnTo>
                  <a:lnTo>
                    <a:pt x="909828" y="409448"/>
                  </a:lnTo>
                  <a:lnTo>
                    <a:pt x="909828" y="410718"/>
                  </a:lnTo>
                  <a:lnTo>
                    <a:pt x="908304" y="411988"/>
                  </a:lnTo>
                  <a:lnTo>
                    <a:pt x="908304" y="413258"/>
                  </a:lnTo>
                  <a:lnTo>
                    <a:pt x="906780" y="413258"/>
                  </a:lnTo>
                  <a:lnTo>
                    <a:pt x="908304" y="415798"/>
                  </a:lnTo>
                  <a:lnTo>
                    <a:pt x="911352" y="415798"/>
                  </a:lnTo>
                  <a:lnTo>
                    <a:pt x="911352" y="413258"/>
                  </a:lnTo>
                  <a:lnTo>
                    <a:pt x="912876" y="411988"/>
                  </a:lnTo>
                  <a:lnTo>
                    <a:pt x="912876" y="410718"/>
                  </a:lnTo>
                  <a:close/>
                </a:path>
                <a:path w="1043939" h="579120">
                  <a:moveTo>
                    <a:pt x="915924" y="364998"/>
                  </a:moveTo>
                  <a:lnTo>
                    <a:pt x="914400" y="362458"/>
                  </a:lnTo>
                  <a:lnTo>
                    <a:pt x="911352" y="364998"/>
                  </a:lnTo>
                  <a:lnTo>
                    <a:pt x="914400" y="366268"/>
                  </a:lnTo>
                  <a:lnTo>
                    <a:pt x="915924" y="364998"/>
                  </a:lnTo>
                  <a:close/>
                </a:path>
                <a:path w="1043939" h="579120">
                  <a:moveTo>
                    <a:pt x="925068" y="382778"/>
                  </a:moveTo>
                  <a:lnTo>
                    <a:pt x="923544" y="381508"/>
                  </a:lnTo>
                  <a:lnTo>
                    <a:pt x="920496" y="382778"/>
                  </a:lnTo>
                  <a:lnTo>
                    <a:pt x="922020" y="385318"/>
                  </a:lnTo>
                  <a:lnTo>
                    <a:pt x="922020" y="389128"/>
                  </a:lnTo>
                  <a:lnTo>
                    <a:pt x="920496" y="390398"/>
                  </a:lnTo>
                  <a:lnTo>
                    <a:pt x="918972" y="390398"/>
                  </a:lnTo>
                  <a:lnTo>
                    <a:pt x="917448" y="392938"/>
                  </a:lnTo>
                  <a:lnTo>
                    <a:pt x="914400" y="392938"/>
                  </a:lnTo>
                  <a:lnTo>
                    <a:pt x="911352" y="389128"/>
                  </a:lnTo>
                  <a:lnTo>
                    <a:pt x="909828" y="386588"/>
                  </a:lnTo>
                  <a:lnTo>
                    <a:pt x="908304" y="385318"/>
                  </a:lnTo>
                  <a:lnTo>
                    <a:pt x="908304" y="380238"/>
                  </a:lnTo>
                  <a:lnTo>
                    <a:pt x="909828" y="380238"/>
                  </a:lnTo>
                  <a:lnTo>
                    <a:pt x="911352" y="378968"/>
                  </a:lnTo>
                  <a:lnTo>
                    <a:pt x="915924" y="378968"/>
                  </a:lnTo>
                  <a:lnTo>
                    <a:pt x="917448" y="377698"/>
                  </a:lnTo>
                  <a:lnTo>
                    <a:pt x="914400" y="373888"/>
                  </a:lnTo>
                  <a:lnTo>
                    <a:pt x="912876" y="375158"/>
                  </a:lnTo>
                  <a:lnTo>
                    <a:pt x="909828" y="375158"/>
                  </a:lnTo>
                  <a:lnTo>
                    <a:pt x="906780" y="378968"/>
                  </a:lnTo>
                  <a:lnTo>
                    <a:pt x="906780" y="380238"/>
                  </a:lnTo>
                  <a:lnTo>
                    <a:pt x="905256" y="381508"/>
                  </a:lnTo>
                  <a:lnTo>
                    <a:pt x="905256" y="386588"/>
                  </a:lnTo>
                  <a:lnTo>
                    <a:pt x="908304" y="389128"/>
                  </a:lnTo>
                  <a:lnTo>
                    <a:pt x="908304" y="390398"/>
                  </a:lnTo>
                  <a:lnTo>
                    <a:pt x="911352" y="394208"/>
                  </a:lnTo>
                  <a:lnTo>
                    <a:pt x="914400" y="395478"/>
                  </a:lnTo>
                  <a:lnTo>
                    <a:pt x="918972" y="395478"/>
                  </a:lnTo>
                  <a:lnTo>
                    <a:pt x="921410" y="392938"/>
                  </a:lnTo>
                  <a:lnTo>
                    <a:pt x="925068" y="389128"/>
                  </a:lnTo>
                  <a:lnTo>
                    <a:pt x="925068" y="382778"/>
                  </a:lnTo>
                  <a:close/>
                </a:path>
                <a:path w="1043939" h="579120">
                  <a:moveTo>
                    <a:pt x="932688" y="381508"/>
                  </a:moveTo>
                  <a:lnTo>
                    <a:pt x="918972" y="366268"/>
                  </a:lnTo>
                  <a:lnTo>
                    <a:pt x="917448" y="370078"/>
                  </a:lnTo>
                  <a:lnTo>
                    <a:pt x="931164" y="382778"/>
                  </a:lnTo>
                  <a:lnTo>
                    <a:pt x="932688" y="381508"/>
                  </a:lnTo>
                  <a:close/>
                </a:path>
                <a:path w="1043939" h="579120">
                  <a:moveTo>
                    <a:pt x="937260" y="466090"/>
                  </a:moveTo>
                  <a:lnTo>
                    <a:pt x="935736" y="463550"/>
                  </a:lnTo>
                  <a:lnTo>
                    <a:pt x="935736" y="462280"/>
                  </a:lnTo>
                  <a:lnTo>
                    <a:pt x="933196" y="459740"/>
                  </a:lnTo>
                  <a:lnTo>
                    <a:pt x="932688" y="459232"/>
                  </a:lnTo>
                  <a:lnTo>
                    <a:pt x="932688" y="468630"/>
                  </a:lnTo>
                  <a:lnTo>
                    <a:pt x="932688" y="471170"/>
                  </a:lnTo>
                  <a:lnTo>
                    <a:pt x="931164" y="471170"/>
                  </a:lnTo>
                  <a:lnTo>
                    <a:pt x="931164" y="473710"/>
                  </a:lnTo>
                  <a:lnTo>
                    <a:pt x="926592" y="477520"/>
                  </a:lnTo>
                  <a:lnTo>
                    <a:pt x="914400" y="466090"/>
                  </a:lnTo>
                  <a:lnTo>
                    <a:pt x="915924" y="462280"/>
                  </a:lnTo>
                  <a:lnTo>
                    <a:pt x="917448" y="461010"/>
                  </a:lnTo>
                  <a:lnTo>
                    <a:pt x="918972" y="461010"/>
                  </a:lnTo>
                  <a:lnTo>
                    <a:pt x="920496" y="459740"/>
                  </a:lnTo>
                  <a:lnTo>
                    <a:pt x="925068" y="459740"/>
                  </a:lnTo>
                  <a:lnTo>
                    <a:pt x="925068" y="461010"/>
                  </a:lnTo>
                  <a:lnTo>
                    <a:pt x="926592" y="461010"/>
                  </a:lnTo>
                  <a:lnTo>
                    <a:pt x="931164" y="466090"/>
                  </a:lnTo>
                  <a:lnTo>
                    <a:pt x="931164" y="467360"/>
                  </a:lnTo>
                  <a:lnTo>
                    <a:pt x="932688" y="468630"/>
                  </a:lnTo>
                  <a:lnTo>
                    <a:pt x="932688" y="459232"/>
                  </a:lnTo>
                  <a:lnTo>
                    <a:pt x="928116" y="454660"/>
                  </a:lnTo>
                  <a:lnTo>
                    <a:pt x="926592" y="454660"/>
                  </a:lnTo>
                  <a:lnTo>
                    <a:pt x="923544" y="453390"/>
                  </a:lnTo>
                  <a:lnTo>
                    <a:pt x="920496" y="453390"/>
                  </a:lnTo>
                  <a:lnTo>
                    <a:pt x="918972" y="454660"/>
                  </a:lnTo>
                  <a:lnTo>
                    <a:pt x="917448" y="454660"/>
                  </a:lnTo>
                  <a:lnTo>
                    <a:pt x="917448" y="455930"/>
                  </a:lnTo>
                  <a:lnTo>
                    <a:pt x="915924" y="455930"/>
                  </a:lnTo>
                  <a:lnTo>
                    <a:pt x="906780" y="466090"/>
                  </a:lnTo>
                  <a:lnTo>
                    <a:pt x="926592" y="485140"/>
                  </a:lnTo>
                  <a:lnTo>
                    <a:pt x="932688" y="477520"/>
                  </a:lnTo>
                  <a:lnTo>
                    <a:pt x="935736" y="474980"/>
                  </a:lnTo>
                  <a:lnTo>
                    <a:pt x="935736" y="473710"/>
                  </a:lnTo>
                  <a:lnTo>
                    <a:pt x="937260" y="471170"/>
                  </a:lnTo>
                  <a:lnTo>
                    <a:pt x="937260" y="466090"/>
                  </a:lnTo>
                  <a:close/>
                </a:path>
                <a:path w="1043939" h="579120">
                  <a:moveTo>
                    <a:pt x="947928" y="364998"/>
                  </a:moveTo>
                  <a:lnTo>
                    <a:pt x="939927" y="357378"/>
                  </a:lnTo>
                  <a:lnTo>
                    <a:pt x="937260" y="354838"/>
                  </a:lnTo>
                  <a:lnTo>
                    <a:pt x="931164" y="354838"/>
                  </a:lnTo>
                  <a:lnTo>
                    <a:pt x="929640" y="356108"/>
                  </a:lnTo>
                  <a:lnTo>
                    <a:pt x="928116" y="358648"/>
                  </a:lnTo>
                  <a:lnTo>
                    <a:pt x="926592" y="359918"/>
                  </a:lnTo>
                  <a:lnTo>
                    <a:pt x="926592" y="363728"/>
                  </a:lnTo>
                  <a:lnTo>
                    <a:pt x="925068" y="359918"/>
                  </a:lnTo>
                  <a:lnTo>
                    <a:pt x="923544" y="363728"/>
                  </a:lnTo>
                  <a:lnTo>
                    <a:pt x="937260" y="377698"/>
                  </a:lnTo>
                  <a:lnTo>
                    <a:pt x="940308" y="373888"/>
                  </a:lnTo>
                  <a:lnTo>
                    <a:pt x="932688" y="366268"/>
                  </a:lnTo>
                  <a:lnTo>
                    <a:pt x="929640" y="364998"/>
                  </a:lnTo>
                  <a:lnTo>
                    <a:pt x="929640" y="363728"/>
                  </a:lnTo>
                  <a:lnTo>
                    <a:pt x="929640" y="359918"/>
                  </a:lnTo>
                  <a:lnTo>
                    <a:pt x="932688" y="357378"/>
                  </a:lnTo>
                  <a:lnTo>
                    <a:pt x="935736" y="357378"/>
                  </a:lnTo>
                  <a:lnTo>
                    <a:pt x="946404" y="367538"/>
                  </a:lnTo>
                  <a:lnTo>
                    <a:pt x="947928" y="364998"/>
                  </a:lnTo>
                  <a:close/>
                </a:path>
                <a:path w="1043939" h="579120">
                  <a:moveTo>
                    <a:pt x="954024" y="452120"/>
                  </a:moveTo>
                  <a:lnTo>
                    <a:pt x="950976" y="447040"/>
                  </a:lnTo>
                  <a:lnTo>
                    <a:pt x="949452" y="445770"/>
                  </a:lnTo>
                  <a:lnTo>
                    <a:pt x="949452" y="454660"/>
                  </a:lnTo>
                  <a:lnTo>
                    <a:pt x="949452" y="455930"/>
                  </a:lnTo>
                  <a:lnTo>
                    <a:pt x="947928" y="455930"/>
                  </a:lnTo>
                  <a:lnTo>
                    <a:pt x="947928" y="458470"/>
                  </a:lnTo>
                  <a:lnTo>
                    <a:pt x="943356" y="458470"/>
                  </a:lnTo>
                  <a:lnTo>
                    <a:pt x="943356" y="455930"/>
                  </a:lnTo>
                  <a:lnTo>
                    <a:pt x="941832" y="454660"/>
                  </a:lnTo>
                  <a:lnTo>
                    <a:pt x="938784" y="453390"/>
                  </a:lnTo>
                  <a:lnTo>
                    <a:pt x="937260" y="450850"/>
                  </a:lnTo>
                  <a:lnTo>
                    <a:pt x="934212" y="447040"/>
                  </a:lnTo>
                  <a:lnTo>
                    <a:pt x="934212" y="444500"/>
                  </a:lnTo>
                  <a:lnTo>
                    <a:pt x="935736" y="443230"/>
                  </a:lnTo>
                  <a:lnTo>
                    <a:pt x="937260" y="443230"/>
                  </a:lnTo>
                  <a:lnTo>
                    <a:pt x="938784" y="444500"/>
                  </a:lnTo>
                  <a:lnTo>
                    <a:pt x="940308" y="444500"/>
                  </a:lnTo>
                  <a:lnTo>
                    <a:pt x="941832" y="445770"/>
                  </a:lnTo>
                  <a:lnTo>
                    <a:pt x="943356" y="448310"/>
                  </a:lnTo>
                  <a:lnTo>
                    <a:pt x="947928" y="452120"/>
                  </a:lnTo>
                  <a:lnTo>
                    <a:pt x="947928" y="453390"/>
                  </a:lnTo>
                  <a:lnTo>
                    <a:pt x="949452" y="454660"/>
                  </a:lnTo>
                  <a:lnTo>
                    <a:pt x="949452" y="445770"/>
                  </a:lnTo>
                  <a:lnTo>
                    <a:pt x="946404" y="443230"/>
                  </a:lnTo>
                  <a:lnTo>
                    <a:pt x="940308" y="438150"/>
                  </a:lnTo>
                  <a:lnTo>
                    <a:pt x="932688" y="438150"/>
                  </a:lnTo>
                  <a:lnTo>
                    <a:pt x="929640" y="443230"/>
                  </a:lnTo>
                  <a:lnTo>
                    <a:pt x="929640" y="450850"/>
                  </a:lnTo>
                  <a:lnTo>
                    <a:pt x="931164" y="453390"/>
                  </a:lnTo>
                  <a:lnTo>
                    <a:pt x="935736" y="455930"/>
                  </a:lnTo>
                  <a:lnTo>
                    <a:pt x="938784" y="461010"/>
                  </a:lnTo>
                  <a:lnTo>
                    <a:pt x="941832" y="462280"/>
                  </a:lnTo>
                  <a:lnTo>
                    <a:pt x="949452" y="462280"/>
                  </a:lnTo>
                  <a:lnTo>
                    <a:pt x="950976" y="461010"/>
                  </a:lnTo>
                  <a:lnTo>
                    <a:pt x="952500" y="458470"/>
                  </a:lnTo>
                  <a:lnTo>
                    <a:pt x="954024" y="455930"/>
                  </a:lnTo>
                  <a:lnTo>
                    <a:pt x="954024" y="452120"/>
                  </a:lnTo>
                  <a:close/>
                </a:path>
                <a:path w="1043939" h="579120">
                  <a:moveTo>
                    <a:pt x="969264" y="436880"/>
                  </a:moveTo>
                  <a:lnTo>
                    <a:pt x="967740" y="435610"/>
                  </a:lnTo>
                  <a:lnTo>
                    <a:pt x="966216" y="431800"/>
                  </a:lnTo>
                  <a:lnTo>
                    <a:pt x="964692" y="430530"/>
                  </a:lnTo>
                  <a:lnTo>
                    <a:pt x="960120" y="430530"/>
                  </a:lnTo>
                  <a:lnTo>
                    <a:pt x="958596" y="431800"/>
                  </a:lnTo>
                  <a:lnTo>
                    <a:pt x="958596" y="427990"/>
                  </a:lnTo>
                  <a:lnTo>
                    <a:pt x="957072" y="424180"/>
                  </a:lnTo>
                  <a:lnTo>
                    <a:pt x="955548" y="424180"/>
                  </a:lnTo>
                  <a:lnTo>
                    <a:pt x="954024" y="422910"/>
                  </a:lnTo>
                  <a:lnTo>
                    <a:pt x="950976" y="422910"/>
                  </a:lnTo>
                  <a:lnTo>
                    <a:pt x="947928" y="424180"/>
                  </a:lnTo>
                  <a:lnTo>
                    <a:pt x="944880" y="427990"/>
                  </a:lnTo>
                  <a:lnTo>
                    <a:pt x="944880" y="429260"/>
                  </a:lnTo>
                  <a:lnTo>
                    <a:pt x="943356" y="430530"/>
                  </a:lnTo>
                  <a:lnTo>
                    <a:pt x="943356" y="433070"/>
                  </a:lnTo>
                  <a:lnTo>
                    <a:pt x="944880" y="435610"/>
                  </a:lnTo>
                  <a:lnTo>
                    <a:pt x="944880" y="436880"/>
                  </a:lnTo>
                  <a:lnTo>
                    <a:pt x="949452" y="433070"/>
                  </a:lnTo>
                  <a:lnTo>
                    <a:pt x="947928" y="431800"/>
                  </a:lnTo>
                  <a:lnTo>
                    <a:pt x="947928" y="430530"/>
                  </a:lnTo>
                  <a:lnTo>
                    <a:pt x="950976" y="427990"/>
                  </a:lnTo>
                  <a:lnTo>
                    <a:pt x="952500" y="427990"/>
                  </a:lnTo>
                  <a:lnTo>
                    <a:pt x="952500" y="429260"/>
                  </a:lnTo>
                  <a:lnTo>
                    <a:pt x="954024" y="429260"/>
                  </a:lnTo>
                  <a:lnTo>
                    <a:pt x="954024" y="433070"/>
                  </a:lnTo>
                  <a:lnTo>
                    <a:pt x="952500" y="435610"/>
                  </a:lnTo>
                  <a:lnTo>
                    <a:pt x="955548" y="438150"/>
                  </a:lnTo>
                  <a:lnTo>
                    <a:pt x="955548" y="436880"/>
                  </a:lnTo>
                  <a:lnTo>
                    <a:pt x="957072" y="436880"/>
                  </a:lnTo>
                  <a:lnTo>
                    <a:pt x="957072" y="435610"/>
                  </a:lnTo>
                  <a:lnTo>
                    <a:pt x="961644" y="435610"/>
                  </a:lnTo>
                  <a:lnTo>
                    <a:pt x="963168" y="436880"/>
                  </a:lnTo>
                  <a:lnTo>
                    <a:pt x="963168" y="438150"/>
                  </a:lnTo>
                  <a:lnTo>
                    <a:pt x="964692" y="438150"/>
                  </a:lnTo>
                  <a:lnTo>
                    <a:pt x="964692" y="440690"/>
                  </a:lnTo>
                  <a:lnTo>
                    <a:pt x="963168" y="443230"/>
                  </a:lnTo>
                  <a:lnTo>
                    <a:pt x="957072" y="443230"/>
                  </a:lnTo>
                  <a:lnTo>
                    <a:pt x="954024" y="445770"/>
                  </a:lnTo>
                  <a:lnTo>
                    <a:pt x="955548" y="447040"/>
                  </a:lnTo>
                  <a:lnTo>
                    <a:pt x="958596" y="448310"/>
                  </a:lnTo>
                  <a:lnTo>
                    <a:pt x="963168" y="448310"/>
                  </a:lnTo>
                  <a:lnTo>
                    <a:pt x="967740" y="444500"/>
                  </a:lnTo>
                  <a:lnTo>
                    <a:pt x="969264" y="440690"/>
                  </a:lnTo>
                  <a:lnTo>
                    <a:pt x="969264" y="436880"/>
                  </a:lnTo>
                  <a:close/>
                </a:path>
                <a:path w="1043939" h="579120">
                  <a:moveTo>
                    <a:pt x="987552" y="424180"/>
                  </a:moveTo>
                  <a:lnTo>
                    <a:pt x="984504" y="420370"/>
                  </a:lnTo>
                  <a:lnTo>
                    <a:pt x="976884" y="427990"/>
                  </a:lnTo>
                  <a:lnTo>
                    <a:pt x="976884" y="415290"/>
                  </a:lnTo>
                  <a:lnTo>
                    <a:pt x="975360" y="414020"/>
                  </a:lnTo>
                  <a:lnTo>
                    <a:pt x="975360" y="412750"/>
                  </a:lnTo>
                  <a:lnTo>
                    <a:pt x="973836" y="410210"/>
                  </a:lnTo>
                  <a:lnTo>
                    <a:pt x="973836" y="408940"/>
                  </a:lnTo>
                  <a:lnTo>
                    <a:pt x="972312" y="407670"/>
                  </a:lnTo>
                  <a:lnTo>
                    <a:pt x="966216" y="407670"/>
                  </a:lnTo>
                  <a:lnTo>
                    <a:pt x="963168" y="408940"/>
                  </a:lnTo>
                  <a:lnTo>
                    <a:pt x="958596" y="414020"/>
                  </a:lnTo>
                  <a:lnTo>
                    <a:pt x="958596" y="420370"/>
                  </a:lnTo>
                  <a:lnTo>
                    <a:pt x="961644" y="422910"/>
                  </a:lnTo>
                  <a:lnTo>
                    <a:pt x="964692" y="420370"/>
                  </a:lnTo>
                  <a:lnTo>
                    <a:pt x="964692" y="417830"/>
                  </a:lnTo>
                  <a:lnTo>
                    <a:pt x="963168" y="416560"/>
                  </a:lnTo>
                  <a:lnTo>
                    <a:pt x="963168" y="415290"/>
                  </a:lnTo>
                  <a:lnTo>
                    <a:pt x="966216" y="412750"/>
                  </a:lnTo>
                  <a:lnTo>
                    <a:pt x="969264" y="412750"/>
                  </a:lnTo>
                  <a:lnTo>
                    <a:pt x="969264" y="414020"/>
                  </a:lnTo>
                  <a:lnTo>
                    <a:pt x="970788" y="414020"/>
                  </a:lnTo>
                  <a:lnTo>
                    <a:pt x="970788" y="416560"/>
                  </a:lnTo>
                  <a:lnTo>
                    <a:pt x="972312" y="417830"/>
                  </a:lnTo>
                  <a:lnTo>
                    <a:pt x="972312" y="420370"/>
                  </a:lnTo>
                  <a:lnTo>
                    <a:pt x="970788" y="422910"/>
                  </a:lnTo>
                  <a:lnTo>
                    <a:pt x="970788" y="430530"/>
                  </a:lnTo>
                  <a:lnTo>
                    <a:pt x="972312" y="431800"/>
                  </a:lnTo>
                  <a:lnTo>
                    <a:pt x="972312" y="433070"/>
                  </a:lnTo>
                  <a:lnTo>
                    <a:pt x="973836" y="435610"/>
                  </a:lnTo>
                  <a:lnTo>
                    <a:pt x="973836" y="436880"/>
                  </a:lnTo>
                  <a:lnTo>
                    <a:pt x="983437" y="427990"/>
                  </a:lnTo>
                  <a:lnTo>
                    <a:pt x="987552" y="424180"/>
                  </a:lnTo>
                  <a:close/>
                </a:path>
                <a:path w="1043939" h="579120">
                  <a:moveTo>
                    <a:pt x="999744" y="405130"/>
                  </a:moveTo>
                  <a:lnTo>
                    <a:pt x="997458" y="402590"/>
                  </a:lnTo>
                  <a:lnTo>
                    <a:pt x="995172" y="400050"/>
                  </a:lnTo>
                  <a:lnTo>
                    <a:pt x="992124" y="398780"/>
                  </a:lnTo>
                  <a:lnTo>
                    <a:pt x="987552" y="398780"/>
                  </a:lnTo>
                  <a:lnTo>
                    <a:pt x="984504" y="401320"/>
                  </a:lnTo>
                  <a:lnTo>
                    <a:pt x="982980" y="401320"/>
                  </a:lnTo>
                  <a:lnTo>
                    <a:pt x="982980" y="405130"/>
                  </a:lnTo>
                  <a:lnTo>
                    <a:pt x="979932" y="400050"/>
                  </a:lnTo>
                  <a:lnTo>
                    <a:pt x="986028" y="393700"/>
                  </a:lnTo>
                  <a:lnTo>
                    <a:pt x="982980" y="389890"/>
                  </a:lnTo>
                  <a:lnTo>
                    <a:pt x="973836" y="400050"/>
                  </a:lnTo>
                  <a:lnTo>
                    <a:pt x="981456" y="412750"/>
                  </a:lnTo>
                  <a:lnTo>
                    <a:pt x="984504" y="408940"/>
                  </a:lnTo>
                  <a:lnTo>
                    <a:pt x="984504" y="406400"/>
                  </a:lnTo>
                  <a:lnTo>
                    <a:pt x="986028" y="405130"/>
                  </a:lnTo>
                  <a:lnTo>
                    <a:pt x="987552" y="405130"/>
                  </a:lnTo>
                  <a:lnTo>
                    <a:pt x="987552" y="402590"/>
                  </a:lnTo>
                  <a:lnTo>
                    <a:pt x="990600" y="402590"/>
                  </a:lnTo>
                  <a:lnTo>
                    <a:pt x="992124" y="405130"/>
                  </a:lnTo>
                  <a:lnTo>
                    <a:pt x="992124" y="406400"/>
                  </a:lnTo>
                  <a:lnTo>
                    <a:pt x="993648" y="406400"/>
                  </a:lnTo>
                  <a:lnTo>
                    <a:pt x="995172" y="407670"/>
                  </a:lnTo>
                  <a:lnTo>
                    <a:pt x="995172" y="410210"/>
                  </a:lnTo>
                  <a:lnTo>
                    <a:pt x="992124" y="414020"/>
                  </a:lnTo>
                  <a:lnTo>
                    <a:pt x="990600" y="414020"/>
                  </a:lnTo>
                  <a:lnTo>
                    <a:pt x="989076" y="412750"/>
                  </a:lnTo>
                  <a:lnTo>
                    <a:pt x="984504" y="416560"/>
                  </a:lnTo>
                  <a:lnTo>
                    <a:pt x="987552" y="416560"/>
                  </a:lnTo>
                  <a:lnTo>
                    <a:pt x="989076" y="417830"/>
                  </a:lnTo>
                  <a:lnTo>
                    <a:pt x="993648" y="417830"/>
                  </a:lnTo>
                  <a:lnTo>
                    <a:pt x="996696" y="415290"/>
                  </a:lnTo>
                  <a:lnTo>
                    <a:pt x="997458" y="414020"/>
                  </a:lnTo>
                  <a:lnTo>
                    <a:pt x="999744" y="410210"/>
                  </a:lnTo>
                  <a:lnTo>
                    <a:pt x="999744" y="405130"/>
                  </a:lnTo>
                  <a:close/>
                </a:path>
                <a:path w="1043939" h="579120">
                  <a:moveTo>
                    <a:pt x="1013460" y="391160"/>
                  </a:moveTo>
                  <a:lnTo>
                    <a:pt x="1012952" y="389890"/>
                  </a:lnTo>
                  <a:lnTo>
                    <a:pt x="1011936" y="387350"/>
                  </a:lnTo>
                  <a:lnTo>
                    <a:pt x="1008126" y="383540"/>
                  </a:lnTo>
                  <a:lnTo>
                    <a:pt x="1004316" y="379730"/>
                  </a:lnTo>
                  <a:lnTo>
                    <a:pt x="1002792" y="379095"/>
                  </a:lnTo>
                  <a:lnTo>
                    <a:pt x="1002792" y="387350"/>
                  </a:lnTo>
                  <a:lnTo>
                    <a:pt x="1002792" y="391160"/>
                  </a:lnTo>
                  <a:lnTo>
                    <a:pt x="1001268" y="391160"/>
                  </a:lnTo>
                  <a:lnTo>
                    <a:pt x="999744" y="392430"/>
                  </a:lnTo>
                  <a:lnTo>
                    <a:pt x="998220" y="392430"/>
                  </a:lnTo>
                  <a:lnTo>
                    <a:pt x="993648" y="387350"/>
                  </a:lnTo>
                  <a:lnTo>
                    <a:pt x="993648" y="384810"/>
                  </a:lnTo>
                  <a:lnTo>
                    <a:pt x="995172" y="383540"/>
                  </a:lnTo>
                  <a:lnTo>
                    <a:pt x="999744" y="383540"/>
                  </a:lnTo>
                  <a:lnTo>
                    <a:pt x="1001268" y="384810"/>
                  </a:lnTo>
                  <a:lnTo>
                    <a:pt x="1001268" y="386080"/>
                  </a:lnTo>
                  <a:lnTo>
                    <a:pt x="1002792" y="387350"/>
                  </a:lnTo>
                  <a:lnTo>
                    <a:pt x="1002792" y="379095"/>
                  </a:lnTo>
                  <a:lnTo>
                    <a:pt x="1001268" y="378460"/>
                  </a:lnTo>
                  <a:lnTo>
                    <a:pt x="998220" y="378460"/>
                  </a:lnTo>
                  <a:lnTo>
                    <a:pt x="995172" y="377190"/>
                  </a:lnTo>
                  <a:lnTo>
                    <a:pt x="989076" y="383540"/>
                  </a:lnTo>
                  <a:lnTo>
                    <a:pt x="989076" y="389890"/>
                  </a:lnTo>
                  <a:lnTo>
                    <a:pt x="990600" y="391160"/>
                  </a:lnTo>
                  <a:lnTo>
                    <a:pt x="992124" y="393700"/>
                  </a:lnTo>
                  <a:lnTo>
                    <a:pt x="995172" y="397510"/>
                  </a:lnTo>
                  <a:lnTo>
                    <a:pt x="999744" y="397510"/>
                  </a:lnTo>
                  <a:lnTo>
                    <a:pt x="1005840" y="392430"/>
                  </a:lnTo>
                  <a:lnTo>
                    <a:pt x="1005840" y="389890"/>
                  </a:lnTo>
                  <a:lnTo>
                    <a:pt x="1007364" y="391160"/>
                  </a:lnTo>
                  <a:lnTo>
                    <a:pt x="1008888" y="393700"/>
                  </a:lnTo>
                  <a:lnTo>
                    <a:pt x="1008888" y="397510"/>
                  </a:lnTo>
                  <a:lnTo>
                    <a:pt x="1007364" y="397510"/>
                  </a:lnTo>
                  <a:lnTo>
                    <a:pt x="1007364" y="398780"/>
                  </a:lnTo>
                  <a:lnTo>
                    <a:pt x="1004316" y="398780"/>
                  </a:lnTo>
                  <a:lnTo>
                    <a:pt x="1004316" y="397510"/>
                  </a:lnTo>
                  <a:lnTo>
                    <a:pt x="1001268" y="401320"/>
                  </a:lnTo>
                  <a:lnTo>
                    <a:pt x="1002792" y="402590"/>
                  </a:lnTo>
                  <a:lnTo>
                    <a:pt x="1007364" y="402590"/>
                  </a:lnTo>
                  <a:lnTo>
                    <a:pt x="1008888" y="401320"/>
                  </a:lnTo>
                  <a:lnTo>
                    <a:pt x="1010412" y="401320"/>
                  </a:lnTo>
                  <a:lnTo>
                    <a:pt x="1013460" y="398780"/>
                  </a:lnTo>
                  <a:lnTo>
                    <a:pt x="1013460" y="391160"/>
                  </a:lnTo>
                  <a:close/>
                </a:path>
                <a:path w="1043939" h="579120">
                  <a:moveTo>
                    <a:pt x="1028700" y="375920"/>
                  </a:moveTo>
                  <a:lnTo>
                    <a:pt x="1027176" y="372110"/>
                  </a:lnTo>
                  <a:lnTo>
                    <a:pt x="1024128" y="370420"/>
                  </a:lnTo>
                  <a:lnTo>
                    <a:pt x="1024128" y="378460"/>
                  </a:lnTo>
                  <a:lnTo>
                    <a:pt x="1024128" y="382270"/>
                  </a:lnTo>
                  <a:lnTo>
                    <a:pt x="1022604" y="382270"/>
                  </a:lnTo>
                  <a:lnTo>
                    <a:pt x="1022604" y="383540"/>
                  </a:lnTo>
                  <a:lnTo>
                    <a:pt x="1021080" y="383540"/>
                  </a:lnTo>
                  <a:lnTo>
                    <a:pt x="1021080" y="382270"/>
                  </a:lnTo>
                  <a:lnTo>
                    <a:pt x="1018032" y="382270"/>
                  </a:lnTo>
                  <a:lnTo>
                    <a:pt x="1014984" y="377190"/>
                  </a:lnTo>
                  <a:lnTo>
                    <a:pt x="1011936" y="375920"/>
                  </a:lnTo>
                  <a:lnTo>
                    <a:pt x="1010412" y="374650"/>
                  </a:lnTo>
                  <a:lnTo>
                    <a:pt x="1010412" y="372110"/>
                  </a:lnTo>
                  <a:lnTo>
                    <a:pt x="1008888" y="370840"/>
                  </a:lnTo>
                  <a:lnTo>
                    <a:pt x="1008888" y="369570"/>
                  </a:lnTo>
                  <a:lnTo>
                    <a:pt x="1010412" y="368300"/>
                  </a:lnTo>
                  <a:lnTo>
                    <a:pt x="1014984" y="368300"/>
                  </a:lnTo>
                  <a:lnTo>
                    <a:pt x="1014984" y="369570"/>
                  </a:lnTo>
                  <a:lnTo>
                    <a:pt x="1016508" y="370840"/>
                  </a:lnTo>
                  <a:lnTo>
                    <a:pt x="1019556" y="372110"/>
                  </a:lnTo>
                  <a:lnTo>
                    <a:pt x="1021080" y="375920"/>
                  </a:lnTo>
                  <a:lnTo>
                    <a:pt x="1024128" y="378460"/>
                  </a:lnTo>
                  <a:lnTo>
                    <a:pt x="1024128" y="370420"/>
                  </a:lnTo>
                  <a:lnTo>
                    <a:pt x="1022604" y="369570"/>
                  </a:lnTo>
                  <a:lnTo>
                    <a:pt x="1021842" y="368300"/>
                  </a:lnTo>
                  <a:lnTo>
                    <a:pt x="1019556" y="364490"/>
                  </a:lnTo>
                  <a:lnTo>
                    <a:pt x="1016508" y="363220"/>
                  </a:lnTo>
                  <a:lnTo>
                    <a:pt x="1013460" y="363220"/>
                  </a:lnTo>
                  <a:lnTo>
                    <a:pt x="1010412" y="361950"/>
                  </a:lnTo>
                  <a:lnTo>
                    <a:pt x="1007364" y="364490"/>
                  </a:lnTo>
                  <a:lnTo>
                    <a:pt x="1004316" y="369570"/>
                  </a:lnTo>
                  <a:lnTo>
                    <a:pt x="1004316" y="374650"/>
                  </a:lnTo>
                  <a:lnTo>
                    <a:pt x="1007364" y="377190"/>
                  </a:lnTo>
                  <a:lnTo>
                    <a:pt x="1010412" y="382270"/>
                  </a:lnTo>
                  <a:lnTo>
                    <a:pt x="1014984" y="384810"/>
                  </a:lnTo>
                  <a:lnTo>
                    <a:pt x="1018032" y="386080"/>
                  </a:lnTo>
                  <a:lnTo>
                    <a:pt x="1019556" y="387350"/>
                  </a:lnTo>
                  <a:lnTo>
                    <a:pt x="1022604" y="387350"/>
                  </a:lnTo>
                  <a:lnTo>
                    <a:pt x="1024128" y="386080"/>
                  </a:lnTo>
                  <a:lnTo>
                    <a:pt x="1027176" y="384810"/>
                  </a:lnTo>
                  <a:lnTo>
                    <a:pt x="1028700" y="383540"/>
                  </a:lnTo>
                  <a:lnTo>
                    <a:pt x="1028700" y="375920"/>
                  </a:lnTo>
                  <a:close/>
                </a:path>
                <a:path w="1043939" h="579120">
                  <a:moveTo>
                    <a:pt x="1028700" y="301244"/>
                  </a:moveTo>
                  <a:lnTo>
                    <a:pt x="166865" y="301244"/>
                  </a:lnTo>
                  <a:lnTo>
                    <a:pt x="166865" y="302526"/>
                  </a:lnTo>
                  <a:lnTo>
                    <a:pt x="166116" y="303276"/>
                  </a:lnTo>
                  <a:lnTo>
                    <a:pt x="166116" y="303784"/>
                  </a:lnTo>
                  <a:lnTo>
                    <a:pt x="166116" y="305054"/>
                  </a:lnTo>
                  <a:lnTo>
                    <a:pt x="166116" y="333756"/>
                  </a:lnTo>
                  <a:lnTo>
                    <a:pt x="169164" y="333756"/>
                  </a:lnTo>
                  <a:lnTo>
                    <a:pt x="169164" y="305054"/>
                  </a:lnTo>
                  <a:lnTo>
                    <a:pt x="262128" y="305054"/>
                  </a:lnTo>
                  <a:lnTo>
                    <a:pt x="262128" y="333756"/>
                  </a:lnTo>
                  <a:lnTo>
                    <a:pt x="265176" y="333756"/>
                  </a:lnTo>
                  <a:lnTo>
                    <a:pt x="265176" y="305054"/>
                  </a:lnTo>
                  <a:lnTo>
                    <a:pt x="358140" y="305054"/>
                  </a:lnTo>
                  <a:lnTo>
                    <a:pt x="358140" y="333756"/>
                  </a:lnTo>
                  <a:lnTo>
                    <a:pt x="361188" y="333756"/>
                  </a:lnTo>
                  <a:lnTo>
                    <a:pt x="361188" y="305054"/>
                  </a:lnTo>
                  <a:lnTo>
                    <a:pt x="454152" y="305054"/>
                  </a:lnTo>
                  <a:lnTo>
                    <a:pt x="454152" y="333756"/>
                  </a:lnTo>
                  <a:lnTo>
                    <a:pt x="457200" y="333756"/>
                  </a:lnTo>
                  <a:lnTo>
                    <a:pt x="457200" y="305054"/>
                  </a:lnTo>
                  <a:lnTo>
                    <a:pt x="548640" y="305054"/>
                  </a:lnTo>
                  <a:lnTo>
                    <a:pt x="548640" y="333756"/>
                  </a:lnTo>
                  <a:lnTo>
                    <a:pt x="551688" y="333756"/>
                  </a:lnTo>
                  <a:lnTo>
                    <a:pt x="551688" y="305054"/>
                  </a:lnTo>
                  <a:lnTo>
                    <a:pt x="644652" y="305054"/>
                  </a:lnTo>
                  <a:lnTo>
                    <a:pt x="644652" y="333756"/>
                  </a:lnTo>
                  <a:lnTo>
                    <a:pt x="647700" y="333756"/>
                  </a:lnTo>
                  <a:lnTo>
                    <a:pt x="647700" y="305054"/>
                  </a:lnTo>
                  <a:lnTo>
                    <a:pt x="739140" y="305054"/>
                  </a:lnTo>
                  <a:lnTo>
                    <a:pt x="739140" y="333756"/>
                  </a:lnTo>
                  <a:lnTo>
                    <a:pt x="743712" y="333756"/>
                  </a:lnTo>
                  <a:lnTo>
                    <a:pt x="743712" y="305054"/>
                  </a:lnTo>
                  <a:lnTo>
                    <a:pt x="835152" y="305054"/>
                  </a:lnTo>
                  <a:lnTo>
                    <a:pt x="835152" y="333756"/>
                  </a:lnTo>
                  <a:lnTo>
                    <a:pt x="838200" y="333756"/>
                  </a:lnTo>
                  <a:lnTo>
                    <a:pt x="838200" y="305054"/>
                  </a:lnTo>
                  <a:lnTo>
                    <a:pt x="931164" y="305054"/>
                  </a:lnTo>
                  <a:lnTo>
                    <a:pt x="931164" y="333756"/>
                  </a:lnTo>
                  <a:lnTo>
                    <a:pt x="934212" y="333756"/>
                  </a:lnTo>
                  <a:lnTo>
                    <a:pt x="934212" y="305054"/>
                  </a:lnTo>
                  <a:lnTo>
                    <a:pt x="1025652" y="305054"/>
                  </a:lnTo>
                  <a:lnTo>
                    <a:pt x="1025652" y="333756"/>
                  </a:lnTo>
                  <a:lnTo>
                    <a:pt x="1028700" y="333756"/>
                  </a:lnTo>
                  <a:lnTo>
                    <a:pt x="1028700" y="305054"/>
                  </a:lnTo>
                  <a:lnTo>
                    <a:pt x="1028700" y="303784"/>
                  </a:lnTo>
                  <a:lnTo>
                    <a:pt x="1028700" y="301752"/>
                  </a:lnTo>
                  <a:lnTo>
                    <a:pt x="1028700" y="301244"/>
                  </a:lnTo>
                  <a:close/>
                </a:path>
                <a:path w="1043939" h="579120">
                  <a:moveTo>
                    <a:pt x="1043940" y="367030"/>
                  </a:moveTo>
                  <a:lnTo>
                    <a:pt x="1033653" y="355600"/>
                  </a:lnTo>
                  <a:lnTo>
                    <a:pt x="1025652" y="346710"/>
                  </a:lnTo>
                  <a:lnTo>
                    <a:pt x="1022604" y="349250"/>
                  </a:lnTo>
                  <a:lnTo>
                    <a:pt x="1022604" y="359410"/>
                  </a:lnTo>
                  <a:lnTo>
                    <a:pt x="1021080" y="360680"/>
                  </a:lnTo>
                  <a:lnTo>
                    <a:pt x="1025652" y="363220"/>
                  </a:lnTo>
                  <a:lnTo>
                    <a:pt x="1025652" y="361950"/>
                  </a:lnTo>
                  <a:lnTo>
                    <a:pt x="1027176" y="359410"/>
                  </a:lnTo>
                  <a:lnTo>
                    <a:pt x="1027176" y="355600"/>
                  </a:lnTo>
                  <a:lnTo>
                    <a:pt x="1040892" y="369570"/>
                  </a:lnTo>
                  <a:lnTo>
                    <a:pt x="1043940" y="367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6895411" y="15481539"/>
            <a:ext cx="314802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779653" y="15103777"/>
            <a:ext cx="401118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0.72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6830430" y="14770709"/>
            <a:ext cx="299569" cy="182787"/>
          </a:xfrm>
          <a:custGeom>
            <a:avLst/>
            <a:gdLst/>
            <a:ahLst/>
            <a:cxnLst/>
            <a:rect l="l" t="t" r="r" b="b"/>
            <a:pathLst>
              <a:path w="74929" h="45720">
                <a:moveTo>
                  <a:pt x="74675" y="0"/>
                </a:moveTo>
                <a:lnTo>
                  <a:pt x="0" y="0"/>
                </a:lnTo>
                <a:lnTo>
                  <a:pt x="0" y="45719"/>
                </a:lnTo>
                <a:lnTo>
                  <a:pt x="74675" y="45719"/>
                </a:lnTo>
                <a:lnTo>
                  <a:pt x="746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67" name="object 67"/>
          <p:cNvSpPr txBox="1"/>
          <p:nvPr/>
        </p:nvSpPr>
        <p:spPr>
          <a:xfrm>
            <a:off x="16779653" y="14707735"/>
            <a:ext cx="401118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0.74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6779653" y="14323876"/>
            <a:ext cx="401118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0.76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7340201" y="13903461"/>
            <a:ext cx="2371169" cy="294926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>
              <a:spcBef>
                <a:spcPts val="380"/>
              </a:spcBef>
            </a:pPr>
            <a:r>
              <a:rPr sz="1600" b="1" spc="-20" dirty="0">
                <a:latin typeface="Arial" panose="020B0604020202020204"/>
                <a:cs typeface="Arial" panose="020B0604020202020204"/>
              </a:rPr>
              <a:t>10</a:t>
            </a:r>
            <a:r>
              <a:rPr sz="1600" b="1" spc="-40" dirty="0">
                <a:latin typeface="Arial" panose="020B0604020202020204"/>
                <a:cs typeface="Arial" panose="020B0604020202020204"/>
              </a:rPr>
              <a:t> highest</a:t>
            </a:r>
            <a:r>
              <a:rPr sz="1600" b="1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latin typeface="Arial" panose="020B0604020202020204"/>
                <a:cs typeface="Arial" panose="020B0604020202020204"/>
              </a:rPr>
              <a:t>performance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" name="object 7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30152" y="13917701"/>
            <a:ext cx="4612357" cy="2583403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23579368" y="14147186"/>
            <a:ext cx="418887" cy="1463684"/>
          </a:xfrm>
          <a:prstGeom prst="rect">
            <a:avLst/>
          </a:prstGeom>
        </p:spPr>
        <p:txBody>
          <a:bodyPr vert="horz" wrap="square" lIns="0" tIns="99010" rIns="0" bIns="0" rtlCol="0">
            <a:spAutoFit/>
          </a:bodyPr>
          <a:lstStyle/>
          <a:p>
            <a:pPr marL="152400">
              <a:spcBef>
                <a:spcPts val="78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0.6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50800">
              <a:spcBef>
                <a:spcPts val="38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0.58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50800">
              <a:spcBef>
                <a:spcPts val="38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0.56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50800">
              <a:spcBef>
                <a:spcPts val="38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0.54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0.52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152400">
              <a:spcBef>
                <a:spcPts val="38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4712655" y="13903461"/>
            <a:ext cx="2287392" cy="294926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>
              <a:spcBef>
                <a:spcPts val="380"/>
              </a:spcBef>
            </a:pPr>
            <a:r>
              <a:rPr sz="1600" b="1" spc="-20" dirty="0">
                <a:latin typeface="Arial" panose="020B0604020202020204"/>
                <a:cs typeface="Arial" panose="020B0604020202020204"/>
              </a:rPr>
              <a:t>10</a:t>
            </a:r>
            <a:r>
              <a:rPr sz="1600" b="1" spc="-40" dirty="0">
                <a:latin typeface="Arial" panose="020B0604020202020204"/>
                <a:cs typeface="Arial" panose="020B0604020202020204"/>
              </a:rPr>
              <a:t> lowest</a:t>
            </a:r>
            <a:r>
              <a:rPr sz="1600" b="1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latin typeface="Arial" panose="020B0604020202020204"/>
                <a:cs typeface="Arial" panose="020B0604020202020204"/>
              </a:rPr>
              <a:t>performance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5640275" y="21623217"/>
            <a:ext cx="6836788" cy="479464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>
              <a:spcBef>
                <a:spcPts val="380"/>
              </a:spcBef>
            </a:pPr>
            <a:r>
              <a:rPr sz="2800" b="1" spc="-20" dirty="0">
                <a:latin typeface="Arial" panose="020B0604020202020204"/>
                <a:cs typeface="Arial" panose="020B0604020202020204"/>
              </a:rPr>
              <a:t>3.</a:t>
            </a:r>
            <a:r>
              <a:rPr sz="2800" b="1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59" dirty="0">
                <a:latin typeface="Arial" panose="020B0604020202020204"/>
                <a:cs typeface="Arial" panose="020B0604020202020204"/>
              </a:rPr>
              <a:t>Validation</a:t>
            </a:r>
            <a:r>
              <a:rPr sz="2800" b="1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with</a:t>
            </a:r>
            <a:r>
              <a:rPr sz="2800" b="1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independent</a:t>
            </a:r>
            <a:r>
              <a:rPr sz="2800" b="1" spc="221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latin typeface="Arial" panose="020B0604020202020204"/>
                <a:cs typeface="Arial" panose="020B0604020202020204"/>
              </a:rPr>
              <a:t>datasets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5567155" y="28946928"/>
            <a:ext cx="13909676" cy="1429533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50800" marR="20320" algn="just">
              <a:spcBef>
                <a:spcPts val="360"/>
              </a:spcBef>
            </a:pPr>
            <a:r>
              <a:rPr sz="1800" b="1" spc="-20" dirty="0">
                <a:latin typeface="Arial" panose="020B0604020202020204"/>
                <a:cs typeface="Arial" panose="020B0604020202020204"/>
              </a:rPr>
              <a:t>Figure 6: Evaluation using independent datasets.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We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used 3 independent datasets (GSE6434, GSE62813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 </a:t>
            </a:r>
            <a:r>
              <a:rPr sz="1800" dirty="0">
                <a:latin typeface="Arial" panose="020B0604020202020204"/>
                <a:cs typeface="Arial" panose="020B0604020202020204"/>
              </a:rPr>
              <a:t>GSE76489)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where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cancer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patient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cells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or</a:t>
            </a:r>
            <a:r>
              <a:rPr sz="1800" dirty="0">
                <a:latin typeface="Arial" panose="020B0604020202020204"/>
                <a:cs typeface="Arial" panose="020B0604020202020204"/>
              </a:rPr>
              <a:t> cancer cell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lines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were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categorized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according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their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sensitivity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Docetaxel,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Sorafenib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5-Fluorouracil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respectively. </a:t>
            </a:r>
            <a:r>
              <a:rPr sz="1800" dirty="0">
                <a:latin typeface="Arial" panose="020B0604020202020204"/>
                <a:cs typeface="Arial" panose="020B0604020202020204"/>
              </a:rPr>
              <a:t>Gene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expression </a:t>
            </a:r>
            <a:r>
              <a:rPr sz="1800" dirty="0">
                <a:latin typeface="Arial" panose="020B0604020202020204"/>
                <a:cs typeface="Arial" panose="020B0604020202020204"/>
              </a:rPr>
              <a:t>data were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used to predict </a:t>
            </a:r>
            <a:r>
              <a:rPr sz="1800" dirty="0">
                <a:latin typeface="Arial" panose="020B0604020202020204"/>
                <a:cs typeface="Arial" panose="020B0604020202020204"/>
              </a:rPr>
              <a:t>drug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sensitivity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ROC curve/AUC to assess </a:t>
            </a:r>
            <a:r>
              <a:rPr sz="1800" dirty="0">
                <a:latin typeface="Arial" panose="020B0604020202020204"/>
                <a:cs typeface="Arial" panose="020B0604020202020204"/>
              </a:rPr>
              <a:t>the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ability </a:t>
            </a:r>
            <a:r>
              <a:rPr sz="1800" dirty="0">
                <a:latin typeface="Arial" panose="020B0604020202020204"/>
                <a:cs typeface="Arial" panose="020B0604020202020204"/>
              </a:rPr>
              <a:t>of the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predicted drug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sensitivity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separate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sensitive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from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resistant</a:t>
            </a:r>
            <a:r>
              <a:rPr sz="1800" dirty="0">
                <a:latin typeface="Arial" panose="020B0604020202020204"/>
                <a:cs typeface="Arial" panose="020B0604020202020204"/>
              </a:rPr>
              <a:t> cells.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Applied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GSE6434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expression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data,</a:t>
            </a:r>
            <a:r>
              <a:rPr sz="1800" dirty="0">
                <a:latin typeface="Arial" panose="020B0604020202020204"/>
                <a:cs typeface="Arial" panose="020B0604020202020204"/>
              </a:rPr>
              <a:t> the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docetaxel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model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gave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worst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performance</a:t>
            </a:r>
            <a:r>
              <a:rPr sz="1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(AUC</a:t>
            </a:r>
            <a:r>
              <a:rPr sz="1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of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0.61)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while</a:t>
            </a:r>
            <a:r>
              <a:rPr sz="1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1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Sorafenib</a:t>
            </a:r>
            <a:r>
              <a:rPr sz="1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5-Fluorouracil</a:t>
            </a:r>
            <a:r>
              <a:rPr sz="1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model</a:t>
            </a:r>
            <a:r>
              <a:rPr sz="1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perfectly</a:t>
            </a:r>
            <a:r>
              <a:rPr sz="1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separated</a:t>
            </a:r>
            <a:r>
              <a:rPr sz="180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sensitive</a:t>
            </a:r>
            <a:r>
              <a:rPr sz="1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1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resistance</a:t>
            </a:r>
            <a:r>
              <a:rPr sz="1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cells.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5001065" y="23067287"/>
            <a:ext cx="1706025" cy="4163508"/>
            <a:chOff x="6245352" y="5763259"/>
            <a:chExt cx="426720" cy="1041400"/>
          </a:xfrm>
        </p:grpSpPr>
        <p:sp>
          <p:nvSpPr>
            <p:cNvPr id="76" name="object 76"/>
            <p:cNvSpPr/>
            <p:nvPr/>
          </p:nvSpPr>
          <p:spPr>
            <a:xfrm>
              <a:off x="6609588" y="5801867"/>
              <a:ext cx="44450" cy="429895"/>
            </a:xfrm>
            <a:custGeom>
              <a:avLst/>
              <a:gdLst/>
              <a:ahLst/>
              <a:cxnLst/>
              <a:rect l="l" t="t" r="r" b="b"/>
              <a:pathLst>
                <a:path w="44450" h="429895">
                  <a:moveTo>
                    <a:pt x="44196" y="428244"/>
                  </a:moveTo>
                  <a:lnTo>
                    <a:pt x="0" y="428244"/>
                  </a:lnTo>
                  <a:lnTo>
                    <a:pt x="0" y="429768"/>
                  </a:lnTo>
                  <a:lnTo>
                    <a:pt x="44196" y="429768"/>
                  </a:lnTo>
                  <a:lnTo>
                    <a:pt x="44196" y="428244"/>
                  </a:lnTo>
                  <a:close/>
                </a:path>
                <a:path w="44450" h="429895">
                  <a:moveTo>
                    <a:pt x="44196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44196" y="1524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589775" y="5803386"/>
              <a:ext cx="81280" cy="426720"/>
            </a:xfrm>
            <a:custGeom>
              <a:avLst/>
              <a:gdLst/>
              <a:ahLst/>
              <a:cxnLst/>
              <a:rect l="l" t="t" r="r" b="b"/>
              <a:pathLst>
                <a:path w="81279" h="426720">
                  <a:moveTo>
                    <a:pt x="80771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80771" y="426719"/>
                  </a:lnTo>
                  <a:lnTo>
                    <a:pt x="80771" y="0"/>
                  </a:lnTo>
                  <a:close/>
                </a:path>
              </a:pathLst>
            </a:custGeom>
            <a:solidFill>
              <a:srgbClr val="9292FF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411468" y="5801867"/>
              <a:ext cx="260985" cy="429895"/>
            </a:xfrm>
            <a:custGeom>
              <a:avLst/>
              <a:gdLst/>
              <a:ahLst/>
              <a:cxnLst/>
              <a:rect l="l" t="t" r="r" b="b"/>
              <a:pathLst>
                <a:path w="260984" h="429895">
                  <a:moveTo>
                    <a:pt x="41148" y="338328"/>
                  </a:moveTo>
                  <a:lnTo>
                    <a:pt x="0" y="338328"/>
                  </a:lnTo>
                  <a:lnTo>
                    <a:pt x="0" y="339852"/>
                  </a:lnTo>
                  <a:lnTo>
                    <a:pt x="41148" y="339852"/>
                  </a:lnTo>
                  <a:lnTo>
                    <a:pt x="41148" y="338328"/>
                  </a:lnTo>
                  <a:close/>
                </a:path>
                <a:path w="260984" h="429895">
                  <a:moveTo>
                    <a:pt x="260604" y="1524"/>
                  </a:moveTo>
                  <a:lnTo>
                    <a:pt x="259080" y="0"/>
                  </a:lnTo>
                  <a:lnTo>
                    <a:pt x="257556" y="0"/>
                  </a:lnTo>
                  <a:lnTo>
                    <a:pt x="257556" y="3048"/>
                  </a:lnTo>
                  <a:lnTo>
                    <a:pt x="257556" y="211836"/>
                  </a:lnTo>
                  <a:lnTo>
                    <a:pt x="257556" y="220980"/>
                  </a:lnTo>
                  <a:lnTo>
                    <a:pt x="257556" y="426720"/>
                  </a:lnTo>
                  <a:lnTo>
                    <a:pt x="179832" y="426720"/>
                  </a:lnTo>
                  <a:lnTo>
                    <a:pt x="179832" y="220980"/>
                  </a:lnTo>
                  <a:lnTo>
                    <a:pt x="257556" y="220980"/>
                  </a:lnTo>
                  <a:lnTo>
                    <a:pt x="257556" y="211836"/>
                  </a:lnTo>
                  <a:lnTo>
                    <a:pt x="179832" y="211836"/>
                  </a:lnTo>
                  <a:lnTo>
                    <a:pt x="179832" y="3048"/>
                  </a:lnTo>
                  <a:lnTo>
                    <a:pt x="257556" y="3048"/>
                  </a:lnTo>
                  <a:lnTo>
                    <a:pt x="257556" y="0"/>
                  </a:lnTo>
                  <a:lnTo>
                    <a:pt x="178308" y="0"/>
                  </a:lnTo>
                  <a:lnTo>
                    <a:pt x="176784" y="1524"/>
                  </a:lnTo>
                  <a:lnTo>
                    <a:pt x="176784" y="429768"/>
                  </a:lnTo>
                  <a:lnTo>
                    <a:pt x="260604" y="429768"/>
                  </a:lnTo>
                  <a:lnTo>
                    <a:pt x="260604" y="428244"/>
                  </a:lnTo>
                  <a:lnTo>
                    <a:pt x="260604" y="426720"/>
                  </a:lnTo>
                  <a:lnTo>
                    <a:pt x="260604" y="3048"/>
                  </a:lnTo>
                  <a:lnTo>
                    <a:pt x="26060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391655" y="6141714"/>
              <a:ext cx="81280" cy="330835"/>
            </a:xfrm>
            <a:custGeom>
              <a:avLst/>
              <a:gdLst/>
              <a:ahLst/>
              <a:cxnLst/>
              <a:rect l="l" t="t" r="r" b="b"/>
              <a:pathLst>
                <a:path w="81279" h="330835">
                  <a:moveTo>
                    <a:pt x="80771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80771" y="330707"/>
                  </a:lnTo>
                  <a:lnTo>
                    <a:pt x="80771" y="0"/>
                  </a:lnTo>
                  <a:close/>
                </a:path>
              </a:pathLst>
            </a:custGeom>
            <a:solidFill>
              <a:srgbClr val="9292FF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6390132" y="6140195"/>
              <a:ext cx="83820" cy="334010"/>
            </a:xfrm>
            <a:custGeom>
              <a:avLst/>
              <a:gdLst/>
              <a:ahLst/>
              <a:cxnLst/>
              <a:rect l="l" t="t" r="r" b="b"/>
              <a:pathLst>
                <a:path w="83820" h="334010">
                  <a:moveTo>
                    <a:pt x="83820" y="0"/>
                  </a:moveTo>
                  <a:lnTo>
                    <a:pt x="80772" y="0"/>
                  </a:lnTo>
                  <a:lnTo>
                    <a:pt x="80772" y="3048"/>
                  </a:lnTo>
                  <a:lnTo>
                    <a:pt x="80772" y="163068"/>
                  </a:lnTo>
                  <a:lnTo>
                    <a:pt x="80772" y="172212"/>
                  </a:lnTo>
                  <a:lnTo>
                    <a:pt x="80772" y="330708"/>
                  </a:lnTo>
                  <a:lnTo>
                    <a:pt x="62484" y="330708"/>
                  </a:lnTo>
                  <a:lnTo>
                    <a:pt x="21336" y="330708"/>
                  </a:lnTo>
                  <a:lnTo>
                    <a:pt x="3048" y="330708"/>
                  </a:lnTo>
                  <a:lnTo>
                    <a:pt x="3048" y="172212"/>
                  </a:lnTo>
                  <a:lnTo>
                    <a:pt x="80772" y="172212"/>
                  </a:lnTo>
                  <a:lnTo>
                    <a:pt x="80772" y="163068"/>
                  </a:lnTo>
                  <a:lnTo>
                    <a:pt x="3048" y="163068"/>
                  </a:lnTo>
                  <a:lnTo>
                    <a:pt x="3048" y="3048"/>
                  </a:lnTo>
                  <a:lnTo>
                    <a:pt x="80772" y="3048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333756"/>
                  </a:lnTo>
                  <a:lnTo>
                    <a:pt x="21336" y="333756"/>
                  </a:lnTo>
                  <a:lnTo>
                    <a:pt x="62484" y="333756"/>
                  </a:lnTo>
                  <a:lnTo>
                    <a:pt x="83820" y="333756"/>
                  </a:lnTo>
                  <a:lnTo>
                    <a:pt x="83820" y="332232"/>
                  </a:lnTo>
                  <a:lnTo>
                    <a:pt x="83820" y="330708"/>
                  </a:lnTo>
                  <a:lnTo>
                    <a:pt x="83820" y="3048"/>
                  </a:lnTo>
                  <a:lnTo>
                    <a:pt x="83820" y="1524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6492239" y="6379458"/>
              <a:ext cx="81280" cy="76200"/>
            </a:xfrm>
            <a:custGeom>
              <a:avLst/>
              <a:gdLst/>
              <a:ahLst/>
              <a:cxnLst/>
              <a:rect l="l" t="t" r="r" b="b"/>
              <a:pathLst>
                <a:path w="81279" h="76200">
                  <a:moveTo>
                    <a:pt x="80771" y="0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80771" y="76199"/>
                  </a:lnTo>
                  <a:lnTo>
                    <a:pt x="80771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6310884" y="6377939"/>
              <a:ext cx="264160" cy="426720"/>
            </a:xfrm>
            <a:custGeom>
              <a:avLst/>
              <a:gdLst/>
              <a:ahLst/>
              <a:cxnLst/>
              <a:rect l="l" t="t" r="r" b="b"/>
              <a:pathLst>
                <a:path w="264159" h="426720">
                  <a:moveTo>
                    <a:pt x="41148" y="425196"/>
                  </a:moveTo>
                  <a:lnTo>
                    <a:pt x="0" y="425196"/>
                  </a:lnTo>
                  <a:lnTo>
                    <a:pt x="0" y="426720"/>
                  </a:lnTo>
                  <a:lnTo>
                    <a:pt x="41148" y="426720"/>
                  </a:lnTo>
                  <a:lnTo>
                    <a:pt x="41148" y="425196"/>
                  </a:lnTo>
                  <a:close/>
                </a:path>
                <a:path w="264159" h="426720">
                  <a:moveTo>
                    <a:pt x="41148" y="292608"/>
                  </a:moveTo>
                  <a:lnTo>
                    <a:pt x="0" y="292608"/>
                  </a:lnTo>
                  <a:lnTo>
                    <a:pt x="0" y="294132"/>
                  </a:lnTo>
                  <a:lnTo>
                    <a:pt x="41148" y="294132"/>
                  </a:lnTo>
                  <a:lnTo>
                    <a:pt x="41148" y="292608"/>
                  </a:lnTo>
                  <a:close/>
                </a:path>
                <a:path w="264159" h="426720">
                  <a:moveTo>
                    <a:pt x="263652" y="1524"/>
                  </a:moveTo>
                  <a:lnTo>
                    <a:pt x="262128" y="0"/>
                  </a:lnTo>
                  <a:lnTo>
                    <a:pt x="260604" y="0"/>
                  </a:lnTo>
                  <a:lnTo>
                    <a:pt x="260604" y="3048"/>
                  </a:lnTo>
                  <a:lnTo>
                    <a:pt x="260604" y="76200"/>
                  </a:lnTo>
                  <a:lnTo>
                    <a:pt x="182880" y="76200"/>
                  </a:lnTo>
                  <a:lnTo>
                    <a:pt x="182880" y="3048"/>
                  </a:lnTo>
                  <a:lnTo>
                    <a:pt x="260604" y="3048"/>
                  </a:lnTo>
                  <a:lnTo>
                    <a:pt x="260604" y="0"/>
                  </a:lnTo>
                  <a:lnTo>
                    <a:pt x="181356" y="0"/>
                  </a:lnTo>
                  <a:lnTo>
                    <a:pt x="179832" y="1524"/>
                  </a:lnTo>
                  <a:lnTo>
                    <a:pt x="179832" y="79248"/>
                  </a:lnTo>
                  <a:lnTo>
                    <a:pt x="263652" y="79248"/>
                  </a:lnTo>
                  <a:lnTo>
                    <a:pt x="263652" y="77724"/>
                  </a:lnTo>
                  <a:lnTo>
                    <a:pt x="263652" y="76200"/>
                  </a:lnTo>
                  <a:lnTo>
                    <a:pt x="263652" y="3048"/>
                  </a:lnTo>
                  <a:lnTo>
                    <a:pt x="2636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291071" y="6672066"/>
              <a:ext cx="79375" cy="131445"/>
            </a:xfrm>
            <a:custGeom>
              <a:avLst/>
              <a:gdLst/>
              <a:ahLst/>
              <a:cxnLst/>
              <a:rect l="l" t="t" r="r" b="b"/>
              <a:pathLst>
                <a:path w="79375" h="131445">
                  <a:moveTo>
                    <a:pt x="7924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79247" y="131063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245352" y="5763259"/>
              <a:ext cx="327660" cy="1041400"/>
            </a:xfrm>
            <a:custGeom>
              <a:avLst/>
              <a:gdLst/>
              <a:ahLst/>
              <a:cxnLst/>
              <a:rect l="l" t="t" r="r" b="b"/>
              <a:pathLst>
                <a:path w="327659" h="1041400">
                  <a:moveTo>
                    <a:pt x="21336" y="2032"/>
                  </a:moveTo>
                  <a:lnTo>
                    <a:pt x="20574" y="1270"/>
                  </a:lnTo>
                  <a:lnTo>
                    <a:pt x="20574" y="0"/>
                  </a:lnTo>
                  <a:lnTo>
                    <a:pt x="18288" y="0"/>
                  </a:lnTo>
                  <a:lnTo>
                    <a:pt x="18288" y="508"/>
                  </a:lnTo>
                  <a:lnTo>
                    <a:pt x="0" y="508"/>
                  </a:lnTo>
                  <a:lnTo>
                    <a:pt x="0" y="3556"/>
                  </a:lnTo>
                  <a:lnTo>
                    <a:pt x="18288" y="3556"/>
                  </a:lnTo>
                  <a:lnTo>
                    <a:pt x="18288" y="169672"/>
                  </a:lnTo>
                  <a:lnTo>
                    <a:pt x="0" y="169672"/>
                  </a:lnTo>
                  <a:lnTo>
                    <a:pt x="0" y="172720"/>
                  </a:lnTo>
                  <a:lnTo>
                    <a:pt x="18288" y="172720"/>
                  </a:lnTo>
                  <a:lnTo>
                    <a:pt x="18288" y="338836"/>
                  </a:lnTo>
                  <a:lnTo>
                    <a:pt x="0" y="338836"/>
                  </a:lnTo>
                  <a:lnTo>
                    <a:pt x="0" y="341884"/>
                  </a:lnTo>
                  <a:lnTo>
                    <a:pt x="18288" y="341884"/>
                  </a:lnTo>
                  <a:lnTo>
                    <a:pt x="18288" y="506476"/>
                  </a:lnTo>
                  <a:lnTo>
                    <a:pt x="0" y="506476"/>
                  </a:lnTo>
                  <a:lnTo>
                    <a:pt x="0" y="511048"/>
                  </a:lnTo>
                  <a:lnTo>
                    <a:pt x="18288" y="511048"/>
                  </a:lnTo>
                  <a:lnTo>
                    <a:pt x="18288" y="675640"/>
                  </a:lnTo>
                  <a:lnTo>
                    <a:pt x="0" y="675640"/>
                  </a:lnTo>
                  <a:lnTo>
                    <a:pt x="0" y="678688"/>
                  </a:lnTo>
                  <a:lnTo>
                    <a:pt x="18288" y="678688"/>
                  </a:lnTo>
                  <a:lnTo>
                    <a:pt x="18288" y="844804"/>
                  </a:lnTo>
                  <a:lnTo>
                    <a:pt x="0" y="844804"/>
                  </a:lnTo>
                  <a:lnTo>
                    <a:pt x="0" y="847852"/>
                  </a:lnTo>
                  <a:lnTo>
                    <a:pt x="18288" y="847852"/>
                  </a:lnTo>
                  <a:lnTo>
                    <a:pt x="18288" y="1010920"/>
                  </a:lnTo>
                  <a:lnTo>
                    <a:pt x="0" y="1010920"/>
                  </a:lnTo>
                  <a:lnTo>
                    <a:pt x="0" y="1015492"/>
                  </a:lnTo>
                  <a:lnTo>
                    <a:pt x="18288" y="1015492"/>
                  </a:lnTo>
                  <a:lnTo>
                    <a:pt x="18288" y="1016000"/>
                  </a:lnTo>
                  <a:lnTo>
                    <a:pt x="20561" y="1016000"/>
                  </a:lnTo>
                  <a:lnTo>
                    <a:pt x="20561" y="1014742"/>
                  </a:lnTo>
                  <a:lnTo>
                    <a:pt x="21336" y="1013968"/>
                  </a:lnTo>
                  <a:lnTo>
                    <a:pt x="21336" y="1013460"/>
                  </a:lnTo>
                  <a:lnTo>
                    <a:pt x="21336" y="2540"/>
                  </a:lnTo>
                  <a:lnTo>
                    <a:pt x="21336" y="2032"/>
                  </a:lnTo>
                  <a:close/>
                </a:path>
                <a:path w="327659" h="1041400">
                  <a:moveTo>
                    <a:pt x="126492" y="907288"/>
                  </a:moveTo>
                  <a:lnTo>
                    <a:pt x="123444" y="907288"/>
                  </a:lnTo>
                  <a:lnTo>
                    <a:pt x="123444" y="910336"/>
                  </a:lnTo>
                  <a:lnTo>
                    <a:pt x="123444" y="969772"/>
                  </a:lnTo>
                  <a:lnTo>
                    <a:pt x="123444" y="980440"/>
                  </a:lnTo>
                  <a:lnTo>
                    <a:pt x="123444" y="1038352"/>
                  </a:lnTo>
                  <a:lnTo>
                    <a:pt x="47244" y="1038352"/>
                  </a:lnTo>
                  <a:lnTo>
                    <a:pt x="47244" y="980440"/>
                  </a:lnTo>
                  <a:lnTo>
                    <a:pt x="123444" y="980440"/>
                  </a:lnTo>
                  <a:lnTo>
                    <a:pt x="123444" y="969772"/>
                  </a:lnTo>
                  <a:lnTo>
                    <a:pt x="47244" y="969772"/>
                  </a:lnTo>
                  <a:lnTo>
                    <a:pt x="47244" y="910336"/>
                  </a:lnTo>
                  <a:lnTo>
                    <a:pt x="123444" y="910336"/>
                  </a:lnTo>
                  <a:lnTo>
                    <a:pt x="123444" y="907288"/>
                  </a:lnTo>
                  <a:lnTo>
                    <a:pt x="45720" y="907288"/>
                  </a:lnTo>
                  <a:lnTo>
                    <a:pt x="44196" y="908812"/>
                  </a:lnTo>
                  <a:lnTo>
                    <a:pt x="44196" y="1039876"/>
                  </a:lnTo>
                  <a:lnTo>
                    <a:pt x="45720" y="1041400"/>
                  </a:lnTo>
                  <a:lnTo>
                    <a:pt x="126492" y="1041400"/>
                  </a:lnTo>
                  <a:lnTo>
                    <a:pt x="126492" y="1039876"/>
                  </a:lnTo>
                  <a:lnTo>
                    <a:pt x="126492" y="1038352"/>
                  </a:lnTo>
                  <a:lnTo>
                    <a:pt x="126492" y="910336"/>
                  </a:lnTo>
                  <a:lnTo>
                    <a:pt x="126492" y="908812"/>
                  </a:lnTo>
                  <a:lnTo>
                    <a:pt x="126492" y="907288"/>
                  </a:lnTo>
                  <a:close/>
                </a:path>
                <a:path w="327659" h="1041400">
                  <a:moveTo>
                    <a:pt x="307848" y="690880"/>
                  </a:moveTo>
                  <a:lnTo>
                    <a:pt x="263652" y="690880"/>
                  </a:lnTo>
                  <a:lnTo>
                    <a:pt x="263652" y="693928"/>
                  </a:lnTo>
                  <a:lnTo>
                    <a:pt x="307848" y="693928"/>
                  </a:lnTo>
                  <a:lnTo>
                    <a:pt x="307848" y="690880"/>
                  </a:lnTo>
                  <a:close/>
                </a:path>
                <a:path w="327659" h="1041400">
                  <a:moveTo>
                    <a:pt x="307848" y="614680"/>
                  </a:moveTo>
                  <a:lnTo>
                    <a:pt x="263652" y="614680"/>
                  </a:lnTo>
                  <a:lnTo>
                    <a:pt x="263652" y="617728"/>
                  </a:lnTo>
                  <a:lnTo>
                    <a:pt x="307848" y="617728"/>
                  </a:lnTo>
                  <a:lnTo>
                    <a:pt x="307848" y="614680"/>
                  </a:lnTo>
                  <a:close/>
                </a:path>
                <a:path w="327659" h="1041400">
                  <a:moveTo>
                    <a:pt x="327660" y="649732"/>
                  </a:moveTo>
                  <a:lnTo>
                    <a:pt x="246888" y="649732"/>
                  </a:lnTo>
                  <a:lnTo>
                    <a:pt x="246888" y="658876"/>
                  </a:lnTo>
                  <a:lnTo>
                    <a:pt x="327660" y="658876"/>
                  </a:lnTo>
                  <a:lnTo>
                    <a:pt x="327660" y="649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24759469" y="26912496"/>
            <a:ext cx="184538" cy="401118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2.80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4759469" y="22872872"/>
            <a:ext cx="184538" cy="401118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3.10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4503566" y="23549187"/>
            <a:ext cx="432041" cy="3208949"/>
          </a:xfrm>
          <a:prstGeom prst="rect">
            <a:avLst/>
          </a:prstGeom>
        </p:spPr>
        <p:txBody>
          <a:bodyPr vert="vert270" wrap="square" lIns="0" tIns="2539" rIns="0" bIns="0" rtlCol="0">
            <a:spAutoFit/>
          </a:bodyPr>
          <a:lstStyle/>
          <a:p>
            <a:pPr marL="160020" marR="20320" indent="-111760">
              <a:lnSpc>
                <a:spcPct val="123000"/>
              </a:lnSpc>
              <a:spcBef>
                <a:spcPts val="20"/>
              </a:spcBef>
            </a:pPr>
            <a:r>
              <a:rPr sz="1800" baseline="9000" dirty="0">
                <a:latin typeface="Arial" panose="020B0604020202020204"/>
                <a:cs typeface="Arial" panose="020B0604020202020204"/>
              </a:rPr>
              <a:t>Sen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si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i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ty</a:t>
            </a:r>
            <a:r>
              <a:rPr sz="1800" spc="-175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to 5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-F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l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uo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r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ou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r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a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cil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-</a:t>
            </a:r>
            <a:r>
              <a:rPr sz="1800" spc="-119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P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r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ed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ic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ted</a:t>
            </a:r>
            <a:r>
              <a:rPr sz="1800" spc="-147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L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N</a:t>
            </a:r>
            <a:r>
              <a:rPr sz="1800" spc="-88" baseline="9000" dirty="0">
                <a:latin typeface="Arial" panose="020B0604020202020204"/>
                <a:cs typeface="Arial" panose="020B0604020202020204"/>
              </a:rPr>
              <a:t>I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C</a:t>
            </a:r>
            <a:r>
              <a:rPr sz="800" spc="-40" dirty="0">
                <a:latin typeface="Arial" panose="020B0604020202020204"/>
                <a:cs typeface="Arial" panose="020B0604020202020204"/>
              </a:rPr>
              <a:t>5</a:t>
            </a:r>
            <a:r>
              <a:rPr sz="800" dirty="0">
                <a:latin typeface="Arial" panose="020B0604020202020204"/>
                <a:cs typeface="Arial" panose="020B0604020202020204"/>
              </a:rPr>
              <a:t>0  </a:t>
            </a:r>
            <a:r>
              <a:rPr sz="1200" dirty="0">
                <a:latin typeface="Arial" panose="020B0604020202020204"/>
                <a:cs typeface="Arial" panose="020B0604020202020204"/>
              </a:rPr>
              <a:t>2.85        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2.90        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2.95        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3.00        </a:t>
            </a:r>
            <a:r>
              <a:rPr sz="12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3.05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4489265" y="23063198"/>
            <a:ext cx="4643328" cy="5387177"/>
            <a:chOff x="6117336" y="5762238"/>
            <a:chExt cx="1161415" cy="1347470"/>
          </a:xfrm>
        </p:grpSpPr>
        <p:sp>
          <p:nvSpPr>
            <p:cNvPr id="89" name="object 89"/>
            <p:cNvSpPr/>
            <p:nvPr/>
          </p:nvSpPr>
          <p:spPr>
            <a:xfrm>
              <a:off x="6263640" y="5762243"/>
              <a:ext cx="434340" cy="1096010"/>
            </a:xfrm>
            <a:custGeom>
              <a:avLst/>
              <a:gdLst/>
              <a:ahLst/>
              <a:cxnLst/>
              <a:rect l="l" t="t" r="r" b="b"/>
              <a:pathLst>
                <a:path w="434340" h="1096009">
                  <a:moveTo>
                    <a:pt x="434340" y="0"/>
                  </a:moveTo>
                  <a:lnTo>
                    <a:pt x="431292" y="0"/>
                  </a:lnTo>
                  <a:lnTo>
                    <a:pt x="431292" y="3048"/>
                  </a:lnTo>
                  <a:lnTo>
                    <a:pt x="431292" y="1078992"/>
                  </a:lnTo>
                  <a:lnTo>
                    <a:pt x="3048" y="1078992"/>
                  </a:lnTo>
                  <a:lnTo>
                    <a:pt x="3048" y="3048"/>
                  </a:lnTo>
                  <a:lnTo>
                    <a:pt x="431292" y="3048"/>
                  </a:lnTo>
                  <a:lnTo>
                    <a:pt x="431292" y="0"/>
                  </a:lnTo>
                  <a:lnTo>
                    <a:pt x="0" y="0"/>
                  </a:lnTo>
                  <a:lnTo>
                    <a:pt x="0" y="1082040"/>
                  </a:lnTo>
                  <a:lnTo>
                    <a:pt x="67056" y="1082040"/>
                  </a:lnTo>
                  <a:lnTo>
                    <a:pt x="67056" y="1094232"/>
                  </a:lnTo>
                  <a:lnTo>
                    <a:pt x="68580" y="1095756"/>
                  </a:lnTo>
                  <a:lnTo>
                    <a:pt x="70104" y="1095756"/>
                  </a:lnTo>
                  <a:lnTo>
                    <a:pt x="70104" y="1082040"/>
                  </a:lnTo>
                  <a:lnTo>
                    <a:pt x="164592" y="1082040"/>
                  </a:lnTo>
                  <a:lnTo>
                    <a:pt x="164592" y="1094232"/>
                  </a:lnTo>
                  <a:lnTo>
                    <a:pt x="166116" y="1095756"/>
                  </a:lnTo>
                  <a:lnTo>
                    <a:pt x="167640" y="1095756"/>
                  </a:lnTo>
                  <a:lnTo>
                    <a:pt x="167640" y="1082040"/>
                  </a:lnTo>
                  <a:lnTo>
                    <a:pt x="265176" y="1082040"/>
                  </a:lnTo>
                  <a:lnTo>
                    <a:pt x="265176" y="1094232"/>
                  </a:lnTo>
                  <a:lnTo>
                    <a:pt x="266700" y="1095756"/>
                  </a:lnTo>
                  <a:lnTo>
                    <a:pt x="268224" y="1095756"/>
                  </a:lnTo>
                  <a:lnTo>
                    <a:pt x="268224" y="1082040"/>
                  </a:lnTo>
                  <a:lnTo>
                    <a:pt x="365760" y="1082040"/>
                  </a:lnTo>
                  <a:lnTo>
                    <a:pt x="365760" y="1094232"/>
                  </a:lnTo>
                  <a:lnTo>
                    <a:pt x="367284" y="1095756"/>
                  </a:lnTo>
                  <a:lnTo>
                    <a:pt x="368808" y="1095756"/>
                  </a:lnTo>
                  <a:lnTo>
                    <a:pt x="370332" y="1094232"/>
                  </a:lnTo>
                  <a:lnTo>
                    <a:pt x="370332" y="1082040"/>
                  </a:lnTo>
                  <a:lnTo>
                    <a:pt x="434340" y="1082040"/>
                  </a:lnTo>
                  <a:lnTo>
                    <a:pt x="434340" y="1080516"/>
                  </a:lnTo>
                  <a:lnTo>
                    <a:pt x="434340" y="1078992"/>
                  </a:lnTo>
                  <a:lnTo>
                    <a:pt x="434340" y="3048"/>
                  </a:lnTo>
                  <a:lnTo>
                    <a:pt x="434340" y="1524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7336" y="6886950"/>
              <a:ext cx="222504" cy="22250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829044" y="6816851"/>
              <a:ext cx="449580" cy="17145"/>
            </a:xfrm>
            <a:custGeom>
              <a:avLst/>
              <a:gdLst/>
              <a:ahLst/>
              <a:cxnLst/>
              <a:rect l="l" t="t" r="r" b="b"/>
              <a:pathLst>
                <a:path w="449579" h="17145">
                  <a:moveTo>
                    <a:pt x="449580" y="0"/>
                  </a:moveTo>
                  <a:lnTo>
                    <a:pt x="449580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88392" y="3048"/>
                  </a:lnTo>
                  <a:lnTo>
                    <a:pt x="88392" y="15240"/>
                  </a:lnTo>
                  <a:lnTo>
                    <a:pt x="89916" y="16764"/>
                  </a:lnTo>
                  <a:lnTo>
                    <a:pt x="91440" y="16764"/>
                  </a:lnTo>
                  <a:lnTo>
                    <a:pt x="91440" y="3048"/>
                  </a:lnTo>
                  <a:lnTo>
                    <a:pt x="176784" y="3048"/>
                  </a:lnTo>
                  <a:lnTo>
                    <a:pt x="176784" y="15240"/>
                  </a:lnTo>
                  <a:lnTo>
                    <a:pt x="178308" y="16764"/>
                  </a:lnTo>
                  <a:lnTo>
                    <a:pt x="179832" y="16764"/>
                  </a:lnTo>
                  <a:lnTo>
                    <a:pt x="181356" y="15240"/>
                  </a:lnTo>
                  <a:lnTo>
                    <a:pt x="181356" y="3048"/>
                  </a:lnTo>
                  <a:lnTo>
                    <a:pt x="266700" y="3048"/>
                  </a:lnTo>
                  <a:lnTo>
                    <a:pt x="266700" y="16764"/>
                  </a:lnTo>
                  <a:lnTo>
                    <a:pt x="268224" y="16764"/>
                  </a:lnTo>
                  <a:lnTo>
                    <a:pt x="269748" y="15240"/>
                  </a:lnTo>
                  <a:lnTo>
                    <a:pt x="269748" y="3048"/>
                  </a:lnTo>
                  <a:lnTo>
                    <a:pt x="355092" y="3048"/>
                  </a:lnTo>
                  <a:lnTo>
                    <a:pt x="355092" y="16764"/>
                  </a:lnTo>
                  <a:lnTo>
                    <a:pt x="358140" y="16764"/>
                  </a:lnTo>
                  <a:lnTo>
                    <a:pt x="358140" y="3048"/>
                  </a:lnTo>
                  <a:lnTo>
                    <a:pt x="446532" y="3048"/>
                  </a:lnTo>
                  <a:lnTo>
                    <a:pt x="446532" y="15240"/>
                  </a:lnTo>
                  <a:lnTo>
                    <a:pt x="448056" y="16764"/>
                  </a:lnTo>
                  <a:lnTo>
                    <a:pt x="449580" y="16764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27521500" y="27332296"/>
            <a:ext cx="1746641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0.2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0.4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0.6</a:t>
            </a:r>
            <a:r>
              <a:rPr sz="1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0.8</a:t>
            </a:r>
            <a:r>
              <a:rPr sz="1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1.0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7249366" y="23032756"/>
            <a:ext cx="99010" cy="4259982"/>
          </a:xfrm>
          <a:custGeom>
            <a:avLst/>
            <a:gdLst/>
            <a:ahLst/>
            <a:cxnLst/>
            <a:rect l="l" t="t" r="r" b="b"/>
            <a:pathLst>
              <a:path w="24765" h="1065529">
                <a:moveTo>
                  <a:pt x="24384" y="0"/>
                </a:moveTo>
                <a:lnTo>
                  <a:pt x="21336" y="0"/>
                </a:lnTo>
                <a:lnTo>
                  <a:pt x="0" y="0"/>
                </a:lnTo>
                <a:lnTo>
                  <a:pt x="0" y="3048"/>
                </a:lnTo>
                <a:lnTo>
                  <a:pt x="21336" y="3048"/>
                </a:lnTo>
                <a:lnTo>
                  <a:pt x="21336" y="211836"/>
                </a:lnTo>
                <a:lnTo>
                  <a:pt x="0" y="211836"/>
                </a:lnTo>
                <a:lnTo>
                  <a:pt x="0" y="214884"/>
                </a:lnTo>
                <a:lnTo>
                  <a:pt x="21336" y="214884"/>
                </a:lnTo>
                <a:lnTo>
                  <a:pt x="21336" y="425196"/>
                </a:lnTo>
                <a:lnTo>
                  <a:pt x="0" y="425196"/>
                </a:lnTo>
                <a:lnTo>
                  <a:pt x="0" y="428244"/>
                </a:lnTo>
                <a:lnTo>
                  <a:pt x="21336" y="428244"/>
                </a:lnTo>
                <a:lnTo>
                  <a:pt x="21336" y="638556"/>
                </a:lnTo>
                <a:lnTo>
                  <a:pt x="0" y="638556"/>
                </a:lnTo>
                <a:lnTo>
                  <a:pt x="0" y="641604"/>
                </a:lnTo>
                <a:lnTo>
                  <a:pt x="21336" y="641604"/>
                </a:lnTo>
                <a:lnTo>
                  <a:pt x="21336" y="848868"/>
                </a:lnTo>
                <a:lnTo>
                  <a:pt x="0" y="848868"/>
                </a:lnTo>
                <a:lnTo>
                  <a:pt x="0" y="851916"/>
                </a:lnTo>
                <a:lnTo>
                  <a:pt x="21336" y="851916"/>
                </a:lnTo>
                <a:lnTo>
                  <a:pt x="21336" y="1065276"/>
                </a:lnTo>
                <a:lnTo>
                  <a:pt x="24384" y="1065276"/>
                </a:lnTo>
                <a:lnTo>
                  <a:pt x="24384" y="30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94" name="object 94"/>
          <p:cNvSpPr txBox="1"/>
          <p:nvPr/>
        </p:nvSpPr>
        <p:spPr>
          <a:xfrm>
            <a:off x="27013856" y="27125745"/>
            <a:ext cx="184538" cy="314802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7013859" y="25425818"/>
            <a:ext cx="184538" cy="1162736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895985" algn="l"/>
              </a:tabLst>
            </a:pPr>
            <a:r>
              <a:rPr sz="1200" dirty="0">
                <a:latin typeface="Arial" panose="020B0604020202020204"/>
                <a:cs typeface="Arial" panose="020B0604020202020204"/>
              </a:rPr>
              <a:t>0.2	0.4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7013859" y="23725889"/>
            <a:ext cx="184538" cy="1167814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901065" algn="l"/>
              </a:tabLst>
            </a:pPr>
            <a:r>
              <a:rPr sz="1200" dirty="0">
                <a:latin typeface="Arial" panose="020B0604020202020204"/>
                <a:cs typeface="Arial" panose="020B0604020202020204"/>
              </a:rPr>
              <a:t>0.6	0.8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27013856" y="22872872"/>
            <a:ext cx="184538" cy="314802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1.0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7334662" y="23032733"/>
            <a:ext cx="1797417" cy="4259982"/>
          </a:xfrm>
          <a:custGeom>
            <a:avLst/>
            <a:gdLst/>
            <a:ahLst/>
            <a:cxnLst/>
            <a:rect l="l" t="t" r="r" b="b"/>
            <a:pathLst>
              <a:path w="449579" h="1065529">
                <a:moveTo>
                  <a:pt x="449580" y="0"/>
                </a:moveTo>
                <a:lnTo>
                  <a:pt x="0" y="0"/>
                </a:lnTo>
                <a:lnTo>
                  <a:pt x="0" y="1065276"/>
                </a:lnTo>
                <a:lnTo>
                  <a:pt x="449580" y="1065276"/>
                </a:lnTo>
                <a:lnTo>
                  <a:pt x="449580" y="1063752"/>
                </a:lnTo>
                <a:lnTo>
                  <a:pt x="3048" y="1063752"/>
                </a:lnTo>
                <a:lnTo>
                  <a:pt x="1524" y="1062228"/>
                </a:lnTo>
                <a:lnTo>
                  <a:pt x="3048" y="1062228"/>
                </a:lnTo>
                <a:lnTo>
                  <a:pt x="3048" y="3048"/>
                </a:lnTo>
                <a:lnTo>
                  <a:pt x="1524" y="3048"/>
                </a:lnTo>
                <a:lnTo>
                  <a:pt x="3048" y="1524"/>
                </a:lnTo>
                <a:lnTo>
                  <a:pt x="449580" y="1524"/>
                </a:lnTo>
                <a:lnTo>
                  <a:pt x="449580" y="0"/>
                </a:lnTo>
                <a:close/>
              </a:path>
              <a:path w="449579" h="1065529">
                <a:moveTo>
                  <a:pt x="3048" y="1062228"/>
                </a:moveTo>
                <a:lnTo>
                  <a:pt x="1524" y="1062228"/>
                </a:lnTo>
                <a:lnTo>
                  <a:pt x="3048" y="1063752"/>
                </a:lnTo>
                <a:lnTo>
                  <a:pt x="3048" y="1062228"/>
                </a:lnTo>
                <a:close/>
              </a:path>
              <a:path w="449579" h="1065529">
                <a:moveTo>
                  <a:pt x="446532" y="1062228"/>
                </a:moveTo>
                <a:lnTo>
                  <a:pt x="3048" y="1062228"/>
                </a:lnTo>
                <a:lnTo>
                  <a:pt x="3048" y="1063752"/>
                </a:lnTo>
                <a:lnTo>
                  <a:pt x="446532" y="1063752"/>
                </a:lnTo>
                <a:lnTo>
                  <a:pt x="446532" y="1062228"/>
                </a:lnTo>
                <a:close/>
              </a:path>
              <a:path w="449579" h="1065529">
                <a:moveTo>
                  <a:pt x="446532" y="1524"/>
                </a:moveTo>
                <a:lnTo>
                  <a:pt x="446532" y="1063752"/>
                </a:lnTo>
                <a:lnTo>
                  <a:pt x="448056" y="1062228"/>
                </a:lnTo>
                <a:lnTo>
                  <a:pt x="449580" y="1062228"/>
                </a:lnTo>
                <a:lnTo>
                  <a:pt x="449580" y="3048"/>
                </a:lnTo>
                <a:lnTo>
                  <a:pt x="448056" y="3048"/>
                </a:lnTo>
                <a:lnTo>
                  <a:pt x="446532" y="1524"/>
                </a:lnTo>
                <a:close/>
              </a:path>
              <a:path w="449579" h="1065529">
                <a:moveTo>
                  <a:pt x="449580" y="1062228"/>
                </a:moveTo>
                <a:lnTo>
                  <a:pt x="448056" y="1062228"/>
                </a:lnTo>
                <a:lnTo>
                  <a:pt x="446532" y="1063752"/>
                </a:lnTo>
                <a:lnTo>
                  <a:pt x="449580" y="1063752"/>
                </a:lnTo>
                <a:lnTo>
                  <a:pt x="449580" y="1062228"/>
                </a:lnTo>
                <a:close/>
              </a:path>
              <a:path w="449579" h="1065529">
                <a:moveTo>
                  <a:pt x="3048" y="1524"/>
                </a:move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close/>
              </a:path>
              <a:path w="449579" h="1065529">
                <a:moveTo>
                  <a:pt x="446532" y="1524"/>
                </a:moveTo>
                <a:lnTo>
                  <a:pt x="3048" y="1524"/>
                </a:lnTo>
                <a:lnTo>
                  <a:pt x="3048" y="3048"/>
                </a:lnTo>
                <a:lnTo>
                  <a:pt x="446532" y="3048"/>
                </a:lnTo>
                <a:lnTo>
                  <a:pt x="446532" y="1524"/>
                </a:lnTo>
                <a:close/>
              </a:path>
              <a:path w="449579" h="1065529">
                <a:moveTo>
                  <a:pt x="449580" y="1524"/>
                </a:moveTo>
                <a:lnTo>
                  <a:pt x="446532" y="1524"/>
                </a:lnTo>
                <a:lnTo>
                  <a:pt x="448056" y="3048"/>
                </a:lnTo>
                <a:lnTo>
                  <a:pt x="449580" y="3048"/>
                </a:lnTo>
                <a:lnTo>
                  <a:pt x="449580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99" name="object 99"/>
          <p:cNvSpPr txBox="1"/>
          <p:nvPr/>
        </p:nvSpPr>
        <p:spPr>
          <a:xfrm>
            <a:off x="27454479" y="27716162"/>
            <a:ext cx="1751720" cy="420344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414020" marR="20320" indent="-36576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p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obability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of fal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s</a:t>
            </a:r>
            <a:r>
              <a:rPr sz="1200" dirty="0">
                <a:latin typeface="Arial" panose="020B0604020202020204"/>
                <a:cs typeface="Arial" panose="020B0604020202020204"/>
              </a:rPr>
              <a:t>e</a:t>
            </a:r>
            <a:r>
              <a:rPr sz="1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ala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m  (1-Specificity)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24751252" y="23020549"/>
            <a:ext cx="4399613" cy="5564888"/>
            <a:chOff x="6182868" y="5751570"/>
            <a:chExt cx="1100455" cy="1391920"/>
          </a:xfrm>
        </p:grpSpPr>
        <p:sp>
          <p:nvSpPr>
            <p:cNvPr id="101" name="object 101"/>
            <p:cNvSpPr/>
            <p:nvPr/>
          </p:nvSpPr>
          <p:spPr>
            <a:xfrm>
              <a:off x="6829044" y="5754369"/>
              <a:ext cx="449580" cy="1065530"/>
            </a:xfrm>
            <a:custGeom>
              <a:avLst/>
              <a:gdLst/>
              <a:ahLst/>
              <a:cxnLst/>
              <a:rect l="l" t="t" r="r" b="b"/>
              <a:pathLst>
                <a:path w="449579" h="1065529">
                  <a:moveTo>
                    <a:pt x="449580" y="0"/>
                  </a:moveTo>
                  <a:lnTo>
                    <a:pt x="446532" y="0"/>
                  </a:lnTo>
                  <a:lnTo>
                    <a:pt x="446532" y="254"/>
                  </a:lnTo>
                  <a:lnTo>
                    <a:pt x="446532" y="3302"/>
                  </a:lnTo>
                  <a:lnTo>
                    <a:pt x="446532" y="1062482"/>
                  </a:lnTo>
                  <a:lnTo>
                    <a:pt x="403860" y="1062482"/>
                  </a:lnTo>
                  <a:lnTo>
                    <a:pt x="403860" y="958850"/>
                  </a:lnTo>
                  <a:lnTo>
                    <a:pt x="446532" y="958850"/>
                  </a:lnTo>
                  <a:lnTo>
                    <a:pt x="446532" y="955802"/>
                  </a:lnTo>
                  <a:lnTo>
                    <a:pt x="403860" y="955802"/>
                  </a:lnTo>
                  <a:lnTo>
                    <a:pt x="403860" y="852170"/>
                  </a:lnTo>
                  <a:lnTo>
                    <a:pt x="446532" y="852170"/>
                  </a:lnTo>
                  <a:lnTo>
                    <a:pt x="446532" y="849122"/>
                  </a:lnTo>
                  <a:lnTo>
                    <a:pt x="403860" y="849122"/>
                  </a:lnTo>
                  <a:lnTo>
                    <a:pt x="403860" y="745490"/>
                  </a:lnTo>
                  <a:lnTo>
                    <a:pt x="446532" y="745490"/>
                  </a:lnTo>
                  <a:lnTo>
                    <a:pt x="446532" y="742442"/>
                  </a:lnTo>
                  <a:lnTo>
                    <a:pt x="403860" y="742442"/>
                  </a:lnTo>
                  <a:lnTo>
                    <a:pt x="403860" y="641858"/>
                  </a:lnTo>
                  <a:lnTo>
                    <a:pt x="446532" y="641858"/>
                  </a:lnTo>
                  <a:lnTo>
                    <a:pt x="446532" y="638810"/>
                  </a:lnTo>
                  <a:lnTo>
                    <a:pt x="403860" y="638810"/>
                  </a:lnTo>
                  <a:lnTo>
                    <a:pt x="403860" y="535178"/>
                  </a:lnTo>
                  <a:lnTo>
                    <a:pt x="446532" y="535178"/>
                  </a:lnTo>
                  <a:lnTo>
                    <a:pt x="446532" y="532130"/>
                  </a:lnTo>
                  <a:lnTo>
                    <a:pt x="403860" y="532130"/>
                  </a:lnTo>
                  <a:lnTo>
                    <a:pt x="403860" y="428498"/>
                  </a:lnTo>
                  <a:lnTo>
                    <a:pt x="446532" y="428498"/>
                  </a:lnTo>
                  <a:lnTo>
                    <a:pt x="446532" y="425450"/>
                  </a:lnTo>
                  <a:lnTo>
                    <a:pt x="403860" y="425450"/>
                  </a:lnTo>
                  <a:lnTo>
                    <a:pt x="403860" y="321818"/>
                  </a:lnTo>
                  <a:lnTo>
                    <a:pt x="446532" y="321818"/>
                  </a:lnTo>
                  <a:lnTo>
                    <a:pt x="446532" y="318770"/>
                  </a:lnTo>
                  <a:lnTo>
                    <a:pt x="403860" y="318770"/>
                  </a:lnTo>
                  <a:lnTo>
                    <a:pt x="403860" y="215138"/>
                  </a:lnTo>
                  <a:lnTo>
                    <a:pt x="446532" y="215138"/>
                  </a:lnTo>
                  <a:lnTo>
                    <a:pt x="446532" y="212090"/>
                  </a:lnTo>
                  <a:lnTo>
                    <a:pt x="403860" y="212090"/>
                  </a:lnTo>
                  <a:lnTo>
                    <a:pt x="403860" y="109982"/>
                  </a:lnTo>
                  <a:lnTo>
                    <a:pt x="446532" y="109982"/>
                  </a:lnTo>
                  <a:lnTo>
                    <a:pt x="446532" y="105410"/>
                  </a:lnTo>
                  <a:lnTo>
                    <a:pt x="403860" y="105410"/>
                  </a:lnTo>
                  <a:lnTo>
                    <a:pt x="403860" y="3302"/>
                  </a:lnTo>
                  <a:lnTo>
                    <a:pt x="446532" y="3302"/>
                  </a:lnTo>
                  <a:lnTo>
                    <a:pt x="446532" y="254"/>
                  </a:lnTo>
                  <a:lnTo>
                    <a:pt x="403860" y="254"/>
                  </a:lnTo>
                  <a:lnTo>
                    <a:pt x="403860" y="0"/>
                  </a:lnTo>
                  <a:lnTo>
                    <a:pt x="400812" y="0"/>
                  </a:lnTo>
                  <a:lnTo>
                    <a:pt x="400812" y="1062482"/>
                  </a:lnTo>
                  <a:lnTo>
                    <a:pt x="358140" y="1062482"/>
                  </a:lnTo>
                  <a:lnTo>
                    <a:pt x="358140" y="958850"/>
                  </a:lnTo>
                  <a:lnTo>
                    <a:pt x="400812" y="958850"/>
                  </a:lnTo>
                  <a:lnTo>
                    <a:pt x="400812" y="955802"/>
                  </a:lnTo>
                  <a:lnTo>
                    <a:pt x="358140" y="955802"/>
                  </a:lnTo>
                  <a:lnTo>
                    <a:pt x="358140" y="852170"/>
                  </a:lnTo>
                  <a:lnTo>
                    <a:pt x="400812" y="852170"/>
                  </a:lnTo>
                  <a:lnTo>
                    <a:pt x="400812" y="849122"/>
                  </a:lnTo>
                  <a:lnTo>
                    <a:pt x="358140" y="849122"/>
                  </a:lnTo>
                  <a:lnTo>
                    <a:pt x="358140" y="745490"/>
                  </a:lnTo>
                  <a:lnTo>
                    <a:pt x="400812" y="745490"/>
                  </a:lnTo>
                  <a:lnTo>
                    <a:pt x="400812" y="742442"/>
                  </a:lnTo>
                  <a:lnTo>
                    <a:pt x="358140" y="742442"/>
                  </a:lnTo>
                  <a:lnTo>
                    <a:pt x="358140" y="641858"/>
                  </a:lnTo>
                  <a:lnTo>
                    <a:pt x="400812" y="641858"/>
                  </a:lnTo>
                  <a:lnTo>
                    <a:pt x="400812" y="638810"/>
                  </a:lnTo>
                  <a:lnTo>
                    <a:pt x="358140" y="638810"/>
                  </a:lnTo>
                  <a:lnTo>
                    <a:pt x="358140" y="535178"/>
                  </a:lnTo>
                  <a:lnTo>
                    <a:pt x="400812" y="535178"/>
                  </a:lnTo>
                  <a:lnTo>
                    <a:pt x="400812" y="532130"/>
                  </a:lnTo>
                  <a:lnTo>
                    <a:pt x="358140" y="532130"/>
                  </a:lnTo>
                  <a:lnTo>
                    <a:pt x="358140" y="428498"/>
                  </a:lnTo>
                  <a:lnTo>
                    <a:pt x="400812" y="428498"/>
                  </a:lnTo>
                  <a:lnTo>
                    <a:pt x="400812" y="425450"/>
                  </a:lnTo>
                  <a:lnTo>
                    <a:pt x="358140" y="425450"/>
                  </a:lnTo>
                  <a:lnTo>
                    <a:pt x="358140" y="321818"/>
                  </a:lnTo>
                  <a:lnTo>
                    <a:pt x="400812" y="321818"/>
                  </a:lnTo>
                  <a:lnTo>
                    <a:pt x="400812" y="318770"/>
                  </a:lnTo>
                  <a:lnTo>
                    <a:pt x="358140" y="318770"/>
                  </a:lnTo>
                  <a:lnTo>
                    <a:pt x="358140" y="215138"/>
                  </a:lnTo>
                  <a:lnTo>
                    <a:pt x="400812" y="215138"/>
                  </a:lnTo>
                  <a:lnTo>
                    <a:pt x="400812" y="212090"/>
                  </a:lnTo>
                  <a:lnTo>
                    <a:pt x="358140" y="212090"/>
                  </a:lnTo>
                  <a:lnTo>
                    <a:pt x="358140" y="109982"/>
                  </a:lnTo>
                  <a:lnTo>
                    <a:pt x="400812" y="109982"/>
                  </a:lnTo>
                  <a:lnTo>
                    <a:pt x="400812" y="105410"/>
                  </a:lnTo>
                  <a:lnTo>
                    <a:pt x="358140" y="105410"/>
                  </a:lnTo>
                  <a:lnTo>
                    <a:pt x="358140" y="3302"/>
                  </a:lnTo>
                  <a:lnTo>
                    <a:pt x="400812" y="3302"/>
                  </a:lnTo>
                  <a:lnTo>
                    <a:pt x="400812" y="254"/>
                  </a:lnTo>
                  <a:lnTo>
                    <a:pt x="358140" y="254"/>
                  </a:lnTo>
                  <a:lnTo>
                    <a:pt x="355092" y="254"/>
                  </a:lnTo>
                  <a:lnTo>
                    <a:pt x="355092" y="3302"/>
                  </a:lnTo>
                  <a:lnTo>
                    <a:pt x="355092" y="1062482"/>
                  </a:lnTo>
                  <a:lnTo>
                    <a:pt x="315468" y="1062482"/>
                  </a:lnTo>
                  <a:lnTo>
                    <a:pt x="315468" y="958850"/>
                  </a:lnTo>
                  <a:lnTo>
                    <a:pt x="355092" y="958850"/>
                  </a:lnTo>
                  <a:lnTo>
                    <a:pt x="355092" y="955802"/>
                  </a:lnTo>
                  <a:lnTo>
                    <a:pt x="315468" y="955802"/>
                  </a:lnTo>
                  <a:lnTo>
                    <a:pt x="315468" y="852170"/>
                  </a:lnTo>
                  <a:lnTo>
                    <a:pt x="355092" y="852170"/>
                  </a:lnTo>
                  <a:lnTo>
                    <a:pt x="355092" y="849122"/>
                  </a:lnTo>
                  <a:lnTo>
                    <a:pt x="315468" y="849122"/>
                  </a:lnTo>
                  <a:lnTo>
                    <a:pt x="315468" y="745490"/>
                  </a:lnTo>
                  <a:lnTo>
                    <a:pt x="355092" y="745490"/>
                  </a:lnTo>
                  <a:lnTo>
                    <a:pt x="355092" y="742442"/>
                  </a:lnTo>
                  <a:lnTo>
                    <a:pt x="315468" y="742442"/>
                  </a:lnTo>
                  <a:lnTo>
                    <a:pt x="315468" y="641858"/>
                  </a:lnTo>
                  <a:lnTo>
                    <a:pt x="355092" y="641858"/>
                  </a:lnTo>
                  <a:lnTo>
                    <a:pt x="355092" y="638810"/>
                  </a:lnTo>
                  <a:lnTo>
                    <a:pt x="315468" y="638810"/>
                  </a:lnTo>
                  <a:lnTo>
                    <a:pt x="315468" y="535178"/>
                  </a:lnTo>
                  <a:lnTo>
                    <a:pt x="355092" y="535178"/>
                  </a:lnTo>
                  <a:lnTo>
                    <a:pt x="355092" y="532130"/>
                  </a:lnTo>
                  <a:lnTo>
                    <a:pt x="315468" y="532130"/>
                  </a:lnTo>
                  <a:lnTo>
                    <a:pt x="315468" y="428498"/>
                  </a:lnTo>
                  <a:lnTo>
                    <a:pt x="355092" y="428498"/>
                  </a:lnTo>
                  <a:lnTo>
                    <a:pt x="355092" y="425450"/>
                  </a:lnTo>
                  <a:lnTo>
                    <a:pt x="315468" y="425450"/>
                  </a:lnTo>
                  <a:lnTo>
                    <a:pt x="315468" y="321818"/>
                  </a:lnTo>
                  <a:lnTo>
                    <a:pt x="355092" y="321818"/>
                  </a:lnTo>
                  <a:lnTo>
                    <a:pt x="355092" y="318770"/>
                  </a:lnTo>
                  <a:lnTo>
                    <a:pt x="315468" y="318770"/>
                  </a:lnTo>
                  <a:lnTo>
                    <a:pt x="315468" y="215138"/>
                  </a:lnTo>
                  <a:lnTo>
                    <a:pt x="355092" y="215138"/>
                  </a:lnTo>
                  <a:lnTo>
                    <a:pt x="355092" y="212090"/>
                  </a:lnTo>
                  <a:lnTo>
                    <a:pt x="315468" y="212090"/>
                  </a:lnTo>
                  <a:lnTo>
                    <a:pt x="315468" y="109982"/>
                  </a:lnTo>
                  <a:lnTo>
                    <a:pt x="355092" y="109982"/>
                  </a:lnTo>
                  <a:lnTo>
                    <a:pt x="355092" y="105410"/>
                  </a:lnTo>
                  <a:lnTo>
                    <a:pt x="315468" y="105410"/>
                  </a:lnTo>
                  <a:lnTo>
                    <a:pt x="315468" y="3302"/>
                  </a:lnTo>
                  <a:lnTo>
                    <a:pt x="355092" y="3302"/>
                  </a:lnTo>
                  <a:lnTo>
                    <a:pt x="355092" y="254"/>
                  </a:lnTo>
                  <a:lnTo>
                    <a:pt x="315468" y="254"/>
                  </a:lnTo>
                  <a:lnTo>
                    <a:pt x="315468" y="0"/>
                  </a:lnTo>
                  <a:lnTo>
                    <a:pt x="312420" y="0"/>
                  </a:lnTo>
                  <a:lnTo>
                    <a:pt x="312420" y="1062482"/>
                  </a:lnTo>
                  <a:lnTo>
                    <a:pt x="269748" y="1062482"/>
                  </a:lnTo>
                  <a:lnTo>
                    <a:pt x="269748" y="958850"/>
                  </a:lnTo>
                  <a:lnTo>
                    <a:pt x="312420" y="958850"/>
                  </a:lnTo>
                  <a:lnTo>
                    <a:pt x="312420" y="955802"/>
                  </a:lnTo>
                  <a:lnTo>
                    <a:pt x="269748" y="955802"/>
                  </a:lnTo>
                  <a:lnTo>
                    <a:pt x="269748" y="852170"/>
                  </a:lnTo>
                  <a:lnTo>
                    <a:pt x="312420" y="852170"/>
                  </a:lnTo>
                  <a:lnTo>
                    <a:pt x="312420" y="849122"/>
                  </a:lnTo>
                  <a:lnTo>
                    <a:pt x="269748" y="849122"/>
                  </a:lnTo>
                  <a:lnTo>
                    <a:pt x="269748" y="745490"/>
                  </a:lnTo>
                  <a:lnTo>
                    <a:pt x="312420" y="745490"/>
                  </a:lnTo>
                  <a:lnTo>
                    <a:pt x="312420" y="742442"/>
                  </a:lnTo>
                  <a:lnTo>
                    <a:pt x="269748" y="742442"/>
                  </a:lnTo>
                  <a:lnTo>
                    <a:pt x="269748" y="641858"/>
                  </a:lnTo>
                  <a:lnTo>
                    <a:pt x="312420" y="641858"/>
                  </a:lnTo>
                  <a:lnTo>
                    <a:pt x="312420" y="638810"/>
                  </a:lnTo>
                  <a:lnTo>
                    <a:pt x="269748" y="638810"/>
                  </a:lnTo>
                  <a:lnTo>
                    <a:pt x="269748" y="535178"/>
                  </a:lnTo>
                  <a:lnTo>
                    <a:pt x="312420" y="535178"/>
                  </a:lnTo>
                  <a:lnTo>
                    <a:pt x="312420" y="532130"/>
                  </a:lnTo>
                  <a:lnTo>
                    <a:pt x="269748" y="532130"/>
                  </a:lnTo>
                  <a:lnTo>
                    <a:pt x="269748" y="428498"/>
                  </a:lnTo>
                  <a:lnTo>
                    <a:pt x="312420" y="428498"/>
                  </a:lnTo>
                  <a:lnTo>
                    <a:pt x="312420" y="425450"/>
                  </a:lnTo>
                  <a:lnTo>
                    <a:pt x="269748" y="425450"/>
                  </a:lnTo>
                  <a:lnTo>
                    <a:pt x="269748" y="321818"/>
                  </a:lnTo>
                  <a:lnTo>
                    <a:pt x="312420" y="321818"/>
                  </a:lnTo>
                  <a:lnTo>
                    <a:pt x="312420" y="318770"/>
                  </a:lnTo>
                  <a:lnTo>
                    <a:pt x="269748" y="318770"/>
                  </a:lnTo>
                  <a:lnTo>
                    <a:pt x="269748" y="215138"/>
                  </a:lnTo>
                  <a:lnTo>
                    <a:pt x="312420" y="215138"/>
                  </a:lnTo>
                  <a:lnTo>
                    <a:pt x="312420" y="212090"/>
                  </a:lnTo>
                  <a:lnTo>
                    <a:pt x="269748" y="212090"/>
                  </a:lnTo>
                  <a:lnTo>
                    <a:pt x="269748" y="109982"/>
                  </a:lnTo>
                  <a:lnTo>
                    <a:pt x="312420" y="109982"/>
                  </a:lnTo>
                  <a:lnTo>
                    <a:pt x="312420" y="105410"/>
                  </a:lnTo>
                  <a:lnTo>
                    <a:pt x="269748" y="105410"/>
                  </a:lnTo>
                  <a:lnTo>
                    <a:pt x="269748" y="3302"/>
                  </a:lnTo>
                  <a:lnTo>
                    <a:pt x="312420" y="3302"/>
                  </a:lnTo>
                  <a:lnTo>
                    <a:pt x="312420" y="254"/>
                  </a:lnTo>
                  <a:lnTo>
                    <a:pt x="269748" y="254"/>
                  </a:lnTo>
                  <a:lnTo>
                    <a:pt x="269748" y="0"/>
                  </a:lnTo>
                  <a:lnTo>
                    <a:pt x="266700" y="0"/>
                  </a:lnTo>
                  <a:lnTo>
                    <a:pt x="266700" y="1062482"/>
                  </a:lnTo>
                  <a:lnTo>
                    <a:pt x="227076" y="1062482"/>
                  </a:lnTo>
                  <a:lnTo>
                    <a:pt x="227076" y="958850"/>
                  </a:lnTo>
                  <a:lnTo>
                    <a:pt x="266700" y="958850"/>
                  </a:lnTo>
                  <a:lnTo>
                    <a:pt x="266700" y="955802"/>
                  </a:lnTo>
                  <a:lnTo>
                    <a:pt x="227076" y="955802"/>
                  </a:lnTo>
                  <a:lnTo>
                    <a:pt x="227076" y="852170"/>
                  </a:lnTo>
                  <a:lnTo>
                    <a:pt x="266700" y="852170"/>
                  </a:lnTo>
                  <a:lnTo>
                    <a:pt x="266700" y="849122"/>
                  </a:lnTo>
                  <a:lnTo>
                    <a:pt x="227076" y="849122"/>
                  </a:lnTo>
                  <a:lnTo>
                    <a:pt x="227076" y="745490"/>
                  </a:lnTo>
                  <a:lnTo>
                    <a:pt x="266700" y="745490"/>
                  </a:lnTo>
                  <a:lnTo>
                    <a:pt x="266700" y="742442"/>
                  </a:lnTo>
                  <a:lnTo>
                    <a:pt x="227076" y="742442"/>
                  </a:lnTo>
                  <a:lnTo>
                    <a:pt x="227076" y="641858"/>
                  </a:lnTo>
                  <a:lnTo>
                    <a:pt x="266700" y="641858"/>
                  </a:lnTo>
                  <a:lnTo>
                    <a:pt x="266700" y="638810"/>
                  </a:lnTo>
                  <a:lnTo>
                    <a:pt x="227076" y="638810"/>
                  </a:lnTo>
                  <a:lnTo>
                    <a:pt x="227076" y="535178"/>
                  </a:lnTo>
                  <a:lnTo>
                    <a:pt x="266700" y="535178"/>
                  </a:lnTo>
                  <a:lnTo>
                    <a:pt x="266700" y="532130"/>
                  </a:lnTo>
                  <a:lnTo>
                    <a:pt x="227076" y="532130"/>
                  </a:lnTo>
                  <a:lnTo>
                    <a:pt x="227076" y="428498"/>
                  </a:lnTo>
                  <a:lnTo>
                    <a:pt x="266700" y="428498"/>
                  </a:lnTo>
                  <a:lnTo>
                    <a:pt x="266700" y="425450"/>
                  </a:lnTo>
                  <a:lnTo>
                    <a:pt x="227076" y="425450"/>
                  </a:lnTo>
                  <a:lnTo>
                    <a:pt x="227076" y="321818"/>
                  </a:lnTo>
                  <a:lnTo>
                    <a:pt x="266700" y="321818"/>
                  </a:lnTo>
                  <a:lnTo>
                    <a:pt x="266700" y="318770"/>
                  </a:lnTo>
                  <a:lnTo>
                    <a:pt x="227076" y="318770"/>
                  </a:lnTo>
                  <a:lnTo>
                    <a:pt x="227076" y="215138"/>
                  </a:lnTo>
                  <a:lnTo>
                    <a:pt x="266700" y="215138"/>
                  </a:lnTo>
                  <a:lnTo>
                    <a:pt x="266700" y="212090"/>
                  </a:lnTo>
                  <a:lnTo>
                    <a:pt x="227076" y="212090"/>
                  </a:lnTo>
                  <a:lnTo>
                    <a:pt x="227076" y="109982"/>
                  </a:lnTo>
                  <a:lnTo>
                    <a:pt x="266700" y="109982"/>
                  </a:lnTo>
                  <a:lnTo>
                    <a:pt x="266700" y="105410"/>
                  </a:lnTo>
                  <a:lnTo>
                    <a:pt x="227076" y="105410"/>
                  </a:lnTo>
                  <a:lnTo>
                    <a:pt x="227076" y="3302"/>
                  </a:lnTo>
                  <a:lnTo>
                    <a:pt x="266700" y="3302"/>
                  </a:lnTo>
                  <a:lnTo>
                    <a:pt x="266700" y="254"/>
                  </a:lnTo>
                  <a:lnTo>
                    <a:pt x="227076" y="254"/>
                  </a:lnTo>
                  <a:lnTo>
                    <a:pt x="227076" y="0"/>
                  </a:lnTo>
                  <a:lnTo>
                    <a:pt x="224028" y="0"/>
                  </a:lnTo>
                  <a:lnTo>
                    <a:pt x="224028" y="1062482"/>
                  </a:lnTo>
                  <a:lnTo>
                    <a:pt x="181356" y="1062482"/>
                  </a:lnTo>
                  <a:lnTo>
                    <a:pt x="181356" y="958850"/>
                  </a:lnTo>
                  <a:lnTo>
                    <a:pt x="224028" y="958850"/>
                  </a:lnTo>
                  <a:lnTo>
                    <a:pt x="224028" y="955802"/>
                  </a:lnTo>
                  <a:lnTo>
                    <a:pt x="181356" y="955802"/>
                  </a:lnTo>
                  <a:lnTo>
                    <a:pt x="181356" y="852170"/>
                  </a:lnTo>
                  <a:lnTo>
                    <a:pt x="224028" y="852170"/>
                  </a:lnTo>
                  <a:lnTo>
                    <a:pt x="224028" y="849122"/>
                  </a:lnTo>
                  <a:lnTo>
                    <a:pt x="181356" y="849122"/>
                  </a:lnTo>
                  <a:lnTo>
                    <a:pt x="181356" y="745490"/>
                  </a:lnTo>
                  <a:lnTo>
                    <a:pt x="224028" y="745490"/>
                  </a:lnTo>
                  <a:lnTo>
                    <a:pt x="224028" y="742442"/>
                  </a:lnTo>
                  <a:lnTo>
                    <a:pt x="181356" y="742442"/>
                  </a:lnTo>
                  <a:lnTo>
                    <a:pt x="181356" y="641858"/>
                  </a:lnTo>
                  <a:lnTo>
                    <a:pt x="224028" y="641858"/>
                  </a:lnTo>
                  <a:lnTo>
                    <a:pt x="224028" y="638810"/>
                  </a:lnTo>
                  <a:lnTo>
                    <a:pt x="181356" y="638810"/>
                  </a:lnTo>
                  <a:lnTo>
                    <a:pt x="181356" y="535178"/>
                  </a:lnTo>
                  <a:lnTo>
                    <a:pt x="224028" y="535178"/>
                  </a:lnTo>
                  <a:lnTo>
                    <a:pt x="224028" y="532130"/>
                  </a:lnTo>
                  <a:lnTo>
                    <a:pt x="181356" y="532130"/>
                  </a:lnTo>
                  <a:lnTo>
                    <a:pt x="181356" y="428498"/>
                  </a:lnTo>
                  <a:lnTo>
                    <a:pt x="224028" y="428498"/>
                  </a:lnTo>
                  <a:lnTo>
                    <a:pt x="224028" y="425450"/>
                  </a:lnTo>
                  <a:lnTo>
                    <a:pt x="181356" y="425450"/>
                  </a:lnTo>
                  <a:lnTo>
                    <a:pt x="181356" y="321818"/>
                  </a:lnTo>
                  <a:lnTo>
                    <a:pt x="224028" y="321818"/>
                  </a:lnTo>
                  <a:lnTo>
                    <a:pt x="224028" y="318770"/>
                  </a:lnTo>
                  <a:lnTo>
                    <a:pt x="181356" y="318770"/>
                  </a:lnTo>
                  <a:lnTo>
                    <a:pt x="181356" y="215138"/>
                  </a:lnTo>
                  <a:lnTo>
                    <a:pt x="224028" y="215138"/>
                  </a:lnTo>
                  <a:lnTo>
                    <a:pt x="224028" y="212090"/>
                  </a:lnTo>
                  <a:lnTo>
                    <a:pt x="181356" y="212090"/>
                  </a:lnTo>
                  <a:lnTo>
                    <a:pt x="181356" y="109982"/>
                  </a:lnTo>
                  <a:lnTo>
                    <a:pt x="224028" y="109982"/>
                  </a:lnTo>
                  <a:lnTo>
                    <a:pt x="224028" y="105410"/>
                  </a:lnTo>
                  <a:lnTo>
                    <a:pt x="181356" y="105410"/>
                  </a:lnTo>
                  <a:lnTo>
                    <a:pt x="181356" y="3302"/>
                  </a:lnTo>
                  <a:lnTo>
                    <a:pt x="224028" y="3302"/>
                  </a:lnTo>
                  <a:lnTo>
                    <a:pt x="224028" y="254"/>
                  </a:lnTo>
                  <a:lnTo>
                    <a:pt x="181356" y="254"/>
                  </a:lnTo>
                  <a:lnTo>
                    <a:pt x="181356" y="0"/>
                  </a:lnTo>
                  <a:lnTo>
                    <a:pt x="176784" y="0"/>
                  </a:lnTo>
                  <a:lnTo>
                    <a:pt x="176784" y="1062482"/>
                  </a:lnTo>
                  <a:lnTo>
                    <a:pt x="137160" y="1062482"/>
                  </a:lnTo>
                  <a:lnTo>
                    <a:pt x="137160" y="958850"/>
                  </a:lnTo>
                  <a:lnTo>
                    <a:pt x="176784" y="958850"/>
                  </a:lnTo>
                  <a:lnTo>
                    <a:pt x="176784" y="955802"/>
                  </a:lnTo>
                  <a:lnTo>
                    <a:pt x="137160" y="955802"/>
                  </a:lnTo>
                  <a:lnTo>
                    <a:pt x="137160" y="852170"/>
                  </a:lnTo>
                  <a:lnTo>
                    <a:pt x="176784" y="852170"/>
                  </a:lnTo>
                  <a:lnTo>
                    <a:pt x="176784" y="849122"/>
                  </a:lnTo>
                  <a:lnTo>
                    <a:pt x="137160" y="849122"/>
                  </a:lnTo>
                  <a:lnTo>
                    <a:pt x="137160" y="745490"/>
                  </a:lnTo>
                  <a:lnTo>
                    <a:pt x="176784" y="745490"/>
                  </a:lnTo>
                  <a:lnTo>
                    <a:pt x="176784" y="742442"/>
                  </a:lnTo>
                  <a:lnTo>
                    <a:pt x="137160" y="742442"/>
                  </a:lnTo>
                  <a:lnTo>
                    <a:pt x="137160" y="641858"/>
                  </a:lnTo>
                  <a:lnTo>
                    <a:pt x="176784" y="641858"/>
                  </a:lnTo>
                  <a:lnTo>
                    <a:pt x="176784" y="638810"/>
                  </a:lnTo>
                  <a:lnTo>
                    <a:pt x="137160" y="638810"/>
                  </a:lnTo>
                  <a:lnTo>
                    <a:pt x="137160" y="535178"/>
                  </a:lnTo>
                  <a:lnTo>
                    <a:pt x="176784" y="535178"/>
                  </a:lnTo>
                  <a:lnTo>
                    <a:pt x="176784" y="532130"/>
                  </a:lnTo>
                  <a:lnTo>
                    <a:pt x="137160" y="532130"/>
                  </a:lnTo>
                  <a:lnTo>
                    <a:pt x="137160" y="428498"/>
                  </a:lnTo>
                  <a:lnTo>
                    <a:pt x="176784" y="428498"/>
                  </a:lnTo>
                  <a:lnTo>
                    <a:pt x="176784" y="425450"/>
                  </a:lnTo>
                  <a:lnTo>
                    <a:pt x="137160" y="425450"/>
                  </a:lnTo>
                  <a:lnTo>
                    <a:pt x="137160" y="321818"/>
                  </a:lnTo>
                  <a:lnTo>
                    <a:pt x="176784" y="321818"/>
                  </a:lnTo>
                  <a:lnTo>
                    <a:pt x="176784" y="318770"/>
                  </a:lnTo>
                  <a:lnTo>
                    <a:pt x="137160" y="318770"/>
                  </a:lnTo>
                  <a:lnTo>
                    <a:pt x="137160" y="215138"/>
                  </a:lnTo>
                  <a:lnTo>
                    <a:pt x="176784" y="215138"/>
                  </a:lnTo>
                  <a:lnTo>
                    <a:pt x="176784" y="212090"/>
                  </a:lnTo>
                  <a:lnTo>
                    <a:pt x="137160" y="212090"/>
                  </a:lnTo>
                  <a:lnTo>
                    <a:pt x="137160" y="109982"/>
                  </a:lnTo>
                  <a:lnTo>
                    <a:pt x="176784" y="109982"/>
                  </a:lnTo>
                  <a:lnTo>
                    <a:pt x="176784" y="105410"/>
                  </a:lnTo>
                  <a:lnTo>
                    <a:pt x="137160" y="105410"/>
                  </a:lnTo>
                  <a:lnTo>
                    <a:pt x="137160" y="3302"/>
                  </a:lnTo>
                  <a:lnTo>
                    <a:pt x="176784" y="3302"/>
                  </a:lnTo>
                  <a:lnTo>
                    <a:pt x="176784" y="254"/>
                  </a:lnTo>
                  <a:lnTo>
                    <a:pt x="137160" y="254"/>
                  </a:lnTo>
                  <a:lnTo>
                    <a:pt x="137160" y="0"/>
                  </a:lnTo>
                  <a:lnTo>
                    <a:pt x="134112" y="0"/>
                  </a:lnTo>
                  <a:lnTo>
                    <a:pt x="134112" y="1062482"/>
                  </a:lnTo>
                  <a:lnTo>
                    <a:pt x="91440" y="1062482"/>
                  </a:lnTo>
                  <a:lnTo>
                    <a:pt x="91440" y="958850"/>
                  </a:lnTo>
                  <a:lnTo>
                    <a:pt x="134112" y="958850"/>
                  </a:lnTo>
                  <a:lnTo>
                    <a:pt x="134112" y="955802"/>
                  </a:lnTo>
                  <a:lnTo>
                    <a:pt x="91440" y="955802"/>
                  </a:lnTo>
                  <a:lnTo>
                    <a:pt x="91440" y="852170"/>
                  </a:lnTo>
                  <a:lnTo>
                    <a:pt x="134112" y="852170"/>
                  </a:lnTo>
                  <a:lnTo>
                    <a:pt x="134112" y="849122"/>
                  </a:lnTo>
                  <a:lnTo>
                    <a:pt x="91440" y="849122"/>
                  </a:lnTo>
                  <a:lnTo>
                    <a:pt x="91440" y="745490"/>
                  </a:lnTo>
                  <a:lnTo>
                    <a:pt x="134112" y="745490"/>
                  </a:lnTo>
                  <a:lnTo>
                    <a:pt x="134112" y="742442"/>
                  </a:lnTo>
                  <a:lnTo>
                    <a:pt x="91440" y="742442"/>
                  </a:lnTo>
                  <a:lnTo>
                    <a:pt x="91440" y="641858"/>
                  </a:lnTo>
                  <a:lnTo>
                    <a:pt x="134112" y="641858"/>
                  </a:lnTo>
                  <a:lnTo>
                    <a:pt x="134112" y="638810"/>
                  </a:lnTo>
                  <a:lnTo>
                    <a:pt x="91440" y="638810"/>
                  </a:lnTo>
                  <a:lnTo>
                    <a:pt x="91440" y="535178"/>
                  </a:lnTo>
                  <a:lnTo>
                    <a:pt x="134112" y="535178"/>
                  </a:lnTo>
                  <a:lnTo>
                    <a:pt x="134112" y="532130"/>
                  </a:lnTo>
                  <a:lnTo>
                    <a:pt x="91440" y="532130"/>
                  </a:lnTo>
                  <a:lnTo>
                    <a:pt x="91440" y="428498"/>
                  </a:lnTo>
                  <a:lnTo>
                    <a:pt x="134112" y="428498"/>
                  </a:lnTo>
                  <a:lnTo>
                    <a:pt x="134112" y="425450"/>
                  </a:lnTo>
                  <a:lnTo>
                    <a:pt x="91440" y="425450"/>
                  </a:lnTo>
                  <a:lnTo>
                    <a:pt x="91440" y="321818"/>
                  </a:lnTo>
                  <a:lnTo>
                    <a:pt x="134112" y="321818"/>
                  </a:lnTo>
                  <a:lnTo>
                    <a:pt x="134112" y="318770"/>
                  </a:lnTo>
                  <a:lnTo>
                    <a:pt x="91440" y="318770"/>
                  </a:lnTo>
                  <a:lnTo>
                    <a:pt x="91440" y="215138"/>
                  </a:lnTo>
                  <a:lnTo>
                    <a:pt x="134112" y="215138"/>
                  </a:lnTo>
                  <a:lnTo>
                    <a:pt x="134112" y="212090"/>
                  </a:lnTo>
                  <a:lnTo>
                    <a:pt x="91440" y="212090"/>
                  </a:lnTo>
                  <a:lnTo>
                    <a:pt x="91440" y="109982"/>
                  </a:lnTo>
                  <a:lnTo>
                    <a:pt x="134112" y="109982"/>
                  </a:lnTo>
                  <a:lnTo>
                    <a:pt x="134112" y="105410"/>
                  </a:lnTo>
                  <a:lnTo>
                    <a:pt x="91440" y="105410"/>
                  </a:lnTo>
                  <a:lnTo>
                    <a:pt x="91440" y="3302"/>
                  </a:lnTo>
                  <a:lnTo>
                    <a:pt x="134112" y="3302"/>
                  </a:lnTo>
                  <a:lnTo>
                    <a:pt x="134112" y="254"/>
                  </a:lnTo>
                  <a:lnTo>
                    <a:pt x="91440" y="254"/>
                  </a:lnTo>
                  <a:lnTo>
                    <a:pt x="91440" y="0"/>
                  </a:lnTo>
                  <a:lnTo>
                    <a:pt x="88392" y="0"/>
                  </a:lnTo>
                  <a:lnTo>
                    <a:pt x="88392" y="1062482"/>
                  </a:lnTo>
                  <a:lnTo>
                    <a:pt x="45720" y="1062482"/>
                  </a:lnTo>
                  <a:lnTo>
                    <a:pt x="45720" y="958850"/>
                  </a:lnTo>
                  <a:lnTo>
                    <a:pt x="88392" y="958850"/>
                  </a:lnTo>
                  <a:lnTo>
                    <a:pt x="88392" y="955802"/>
                  </a:lnTo>
                  <a:lnTo>
                    <a:pt x="45720" y="955802"/>
                  </a:lnTo>
                  <a:lnTo>
                    <a:pt x="45720" y="852170"/>
                  </a:lnTo>
                  <a:lnTo>
                    <a:pt x="88392" y="852170"/>
                  </a:lnTo>
                  <a:lnTo>
                    <a:pt x="88392" y="849122"/>
                  </a:lnTo>
                  <a:lnTo>
                    <a:pt x="45720" y="849122"/>
                  </a:lnTo>
                  <a:lnTo>
                    <a:pt x="45720" y="745490"/>
                  </a:lnTo>
                  <a:lnTo>
                    <a:pt x="88392" y="745490"/>
                  </a:lnTo>
                  <a:lnTo>
                    <a:pt x="88392" y="742442"/>
                  </a:lnTo>
                  <a:lnTo>
                    <a:pt x="45720" y="742442"/>
                  </a:lnTo>
                  <a:lnTo>
                    <a:pt x="45720" y="641858"/>
                  </a:lnTo>
                  <a:lnTo>
                    <a:pt x="88392" y="641858"/>
                  </a:lnTo>
                  <a:lnTo>
                    <a:pt x="88392" y="638810"/>
                  </a:lnTo>
                  <a:lnTo>
                    <a:pt x="45720" y="638810"/>
                  </a:lnTo>
                  <a:lnTo>
                    <a:pt x="45720" y="535178"/>
                  </a:lnTo>
                  <a:lnTo>
                    <a:pt x="88392" y="535178"/>
                  </a:lnTo>
                  <a:lnTo>
                    <a:pt x="88392" y="532130"/>
                  </a:lnTo>
                  <a:lnTo>
                    <a:pt x="45720" y="532130"/>
                  </a:lnTo>
                  <a:lnTo>
                    <a:pt x="45720" y="428498"/>
                  </a:lnTo>
                  <a:lnTo>
                    <a:pt x="88392" y="428498"/>
                  </a:lnTo>
                  <a:lnTo>
                    <a:pt x="88392" y="425450"/>
                  </a:lnTo>
                  <a:lnTo>
                    <a:pt x="45720" y="425450"/>
                  </a:lnTo>
                  <a:lnTo>
                    <a:pt x="45720" y="321818"/>
                  </a:lnTo>
                  <a:lnTo>
                    <a:pt x="88392" y="321818"/>
                  </a:lnTo>
                  <a:lnTo>
                    <a:pt x="88392" y="318770"/>
                  </a:lnTo>
                  <a:lnTo>
                    <a:pt x="45720" y="318770"/>
                  </a:lnTo>
                  <a:lnTo>
                    <a:pt x="45720" y="215138"/>
                  </a:lnTo>
                  <a:lnTo>
                    <a:pt x="88392" y="215138"/>
                  </a:lnTo>
                  <a:lnTo>
                    <a:pt x="88392" y="212090"/>
                  </a:lnTo>
                  <a:lnTo>
                    <a:pt x="45720" y="212090"/>
                  </a:lnTo>
                  <a:lnTo>
                    <a:pt x="45720" y="109982"/>
                  </a:lnTo>
                  <a:lnTo>
                    <a:pt x="88392" y="109982"/>
                  </a:lnTo>
                  <a:lnTo>
                    <a:pt x="88392" y="105410"/>
                  </a:lnTo>
                  <a:lnTo>
                    <a:pt x="45720" y="105410"/>
                  </a:lnTo>
                  <a:lnTo>
                    <a:pt x="45720" y="3302"/>
                  </a:lnTo>
                  <a:lnTo>
                    <a:pt x="88392" y="3302"/>
                  </a:lnTo>
                  <a:lnTo>
                    <a:pt x="88392" y="254"/>
                  </a:lnTo>
                  <a:lnTo>
                    <a:pt x="45720" y="254"/>
                  </a:lnTo>
                  <a:lnTo>
                    <a:pt x="42672" y="254"/>
                  </a:lnTo>
                  <a:lnTo>
                    <a:pt x="42672" y="3302"/>
                  </a:lnTo>
                  <a:lnTo>
                    <a:pt x="42672" y="1062482"/>
                  </a:lnTo>
                  <a:lnTo>
                    <a:pt x="3048" y="1062482"/>
                  </a:lnTo>
                  <a:lnTo>
                    <a:pt x="3048" y="958850"/>
                  </a:lnTo>
                  <a:lnTo>
                    <a:pt x="42672" y="958850"/>
                  </a:lnTo>
                  <a:lnTo>
                    <a:pt x="42672" y="955802"/>
                  </a:lnTo>
                  <a:lnTo>
                    <a:pt x="3048" y="955802"/>
                  </a:lnTo>
                  <a:lnTo>
                    <a:pt x="3048" y="852170"/>
                  </a:lnTo>
                  <a:lnTo>
                    <a:pt x="42672" y="852170"/>
                  </a:lnTo>
                  <a:lnTo>
                    <a:pt x="42672" y="849122"/>
                  </a:lnTo>
                  <a:lnTo>
                    <a:pt x="3048" y="849122"/>
                  </a:lnTo>
                  <a:lnTo>
                    <a:pt x="3048" y="745490"/>
                  </a:lnTo>
                  <a:lnTo>
                    <a:pt x="42672" y="745490"/>
                  </a:lnTo>
                  <a:lnTo>
                    <a:pt x="42672" y="742442"/>
                  </a:lnTo>
                  <a:lnTo>
                    <a:pt x="3048" y="742442"/>
                  </a:lnTo>
                  <a:lnTo>
                    <a:pt x="3048" y="641858"/>
                  </a:lnTo>
                  <a:lnTo>
                    <a:pt x="42672" y="641858"/>
                  </a:lnTo>
                  <a:lnTo>
                    <a:pt x="42672" y="638810"/>
                  </a:lnTo>
                  <a:lnTo>
                    <a:pt x="3048" y="638810"/>
                  </a:lnTo>
                  <a:lnTo>
                    <a:pt x="3048" y="535178"/>
                  </a:lnTo>
                  <a:lnTo>
                    <a:pt x="42672" y="535178"/>
                  </a:lnTo>
                  <a:lnTo>
                    <a:pt x="42672" y="532130"/>
                  </a:lnTo>
                  <a:lnTo>
                    <a:pt x="3048" y="532130"/>
                  </a:lnTo>
                  <a:lnTo>
                    <a:pt x="3048" y="428498"/>
                  </a:lnTo>
                  <a:lnTo>
                    <a:pt x="42672" y="428498"/>
                  </a:lnTo>
                  <a:lnTo>
                    <a:pt x="42672" y="425450"/>
                  </a:lnTo>
                  <a:lnTo>
                    <a:pt x="3048" y="425450"/>
                  </a:lnTo>
                  <a:lnTo>
                    <a:pt x="3048" y="321818"/>
                  </a:lnTo>
                  <a:lnTo>
                    <a:pt x="42672" y="321818"/>
                  </a:lnTo>
                  <a:lnTo>
                    <a:pt x="42672" y="318770"/>
                  </a:lnTo>
                  <a:lnTo>
                    <a:pt x="3048" y="318770"/>
                  </a:lnTo>
                  <a:lnTo>
                    <a:pt x="3048" y="215138"/>
                  </a:lnTo>
                  <a:lnTo>
                    <a:pt x="42672" y="215138"/>
                  </a:lnTo>
                  <a:lnTo>
                    <a:pt x="42672" y="212090"/>
                  </a:lnTo>
                  <a:lnTo>
                    <a:pt x="3048" y="212090"/>
                  </a:lnTo>
                  <a:lnTo>
                    <a:pt x="3048" y="109982"/>
                  </a:lnTo>
                  <a:lnTo>
                    <a:pt x="42672" y="109982"/>
                  </a:lnTo>
                  <a:lnTo>
                    <a:pt x="42672" y="105410"/>
                  </a:lnTo>
                  <a:lnTo>
                    <a:pt x="3048" y="105410"/>
                  </a:lnTo>
                  <a:lnTo>
                    <a:pt x="3048" y="3302"/>
                  </a:lnTo>
                  <a:lnTo>
                    <a:pt x="42672" y="3302"/>
                  </a:lnTo>
                  <a:lnTo>
                    <a:pt x="42672" y="254"/>
                  </a:lnTo>
                  <a:lnTo>
                    <a:pt x="3048" y="254"/>
                  </a:lnTo>
                  <a:lnTo>
                    <a:pt x="0" y="254"/>
                  </a:lnTo>
                  <a:lnTo>
                    <a:pt x="0" y="3302"/>
                  </a:lnTo>
                  <a:lnTo>
                    <a:pt x="0" y="1065530"/>
                  </a:lnTo>
                  <a:lnTo>
                    <a:pt x="3048" y="1065530"/>
                  </a:lnTo>
                  <a:lnTo>
                    <a:pt x="449580" y="1065530"/>
                  </a:lnTo>
                  <a:lnTo>
                    <a:pt x="449580" y="1064260"/>
                  </a:lnTo>
                  <a:lnTo>
                    <a:pt x="449580" y="254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825996" y="5751575"/>
              <a:ext cx="457200" cy="1068705"/>
            </a:xfrm>
            <a:custGeom>
              <a:avLst/>
              <a:gdLst/>
              <a:ahLst/>
              <a:cxnLst/>
              <a:rect l="l" t="t" r="r" b="b"/>
              <a:pathLst>
                <a:path w="457200" h="1068704">
                  <a:moveTo>
                    <a:pt x="457200" y="4572"/>
                  </a:moveTo>
                  <a:lnTo>
                    <a:pt x="455676" y="4572"/>
                  </a:lnTo>
                  <a:lnTo>
                    <a:pt x="455676" y="3048"/>
                  </a:lnTo>
                  <a:lnTo>
                    <a:pt x="454152" y="1524"/>
                  </a:lnTo>
                  <a:lnTo>
                    <a:pt x="452628" y="0"/>
                  </a:lnTo>
                  <a:lnTo>
                    <a:pt x="451104" y="0"/>
                  </a:lnTo>
                  <a:lnTo>
                    <a:pt x="451104" y="4064"/>
                  </a:lnTo>
                  <a:lnTo>
                    <a:pt x="451104" y="4572"/>
                  </a:lnTo>
                  <a:lnTo>
                    <a:pt x="450596" y="4064"/>
                  </a:lnTo>
                  <a:lnTo>
                    <a:pt x="451104" y="4064"/>
                  </a:lnTo>
                  <a:lnTo>
                    <a:pt x="451104" y="0"/>
                  </a:lnTo>
                  <a:lnTo>
                    <a:pt x="449580" y="1524"/>
                  </a:lnTo>
                  <a:lnTo>
                    <a:pt x="448056" y="1524"/>
                  </a:lnTo>
                  <a:lnTo>
                    <a:pt x="446786" y="2794"/>
                  </a:lnTo>
                  <a:lnTo>
                    <a:pt x="446532" y="2794"/>
                  </a:lnTo>
                  <a:lnTo>
                    <a:pt x="446532" y="4064"/>
                  </a:lnTo>
                  <a:lnTo>
                    <a:pt x="446532" y="4572"/>
                  </a:lnTo>
                  <a:lnTo>
                    <a:pt x="234696" y="4572"/>
                  </a:lnTo>
                  <a:lnTo>
                    <a:pt x="233172" y="4572"/>
                  </a:lnTo>
                  <a:lnTo>
                    <a:pt x="233172" y="4064"/>
                  </a:lnTo>
                  <a:lnTo>
                    <a:pt x="446532" y="4064"/>
                  </a:lnTo>
                  <a:lnTo>
                    <a:pt x="446532" y="2794"/>
                  </a:lnTo>
                  <a:lnTo>
                    <a:pt x="231648" y="2794"/>
                  </a:lnTo>
                  <a:lnTo>
                    <a:pt x="231648" y="1524"/>
                  </a:lnTo>
                  <a:lnTo>
                    <a:pt x="230124" y="1524"/>
                  </a:lnTo>
                  <a:lnTo>
                    <a:pt x="228600" y="0"/>
                  </a:lnTo>
                  <a:lnTo>
                    <a:pt x="228600" y="4064"/>
                  </a:lnTo>
                  <a:lnTo>
                    <a:pt x="228600" y="4572"/>
                  </a:lnTo>
                  <a:lnTo>
                    <a:pt x="227076" y="4572"/>
                  </a:lnTo>
                  <a:lnTo>
                    <a:pt x="226568" y="4064"/>
                  </a:lnTo>
                  <a:lnTo>
                    <a:pt x="228600" y="4064"/>
                  </a:lnTo>
                  <a:lnTo>
                    <a:pt x="228600" y="0"/>
                  </a:lnTo>
                  <a:lnTo>
                    <a:pt x="227076" y="0"/>
                  </a:lnTo>
                  <a:lnTo>
                    <a:pt x="225552" y="1524"/>
                  </a:lnTo>
                  <a:lnTo>
                    <a:pt x="224028" y="1524"/>
                  </a:lnTo>
                  <a:lnTo>
                    <a:pt x="224028" y="2794"/>
                  </a:lnTo>
                  <a:lnTo>
                    <a:pt x="222504" y="2794"/>
                  </a:lnTo>
                  <a:lnTo>
                    <a:pt x="222504" y="4064"/>
                  </a:lnTo>
                  <a:lnTo>
                    <a:pt x="222504" y="4572"/>
                  </a:lnTo>
                  <a:lnTo>
                    <a:pt x="10668" y="4572"/>
                  </a:lnTo>
                  <a:lnTo>
                    <a:pt x="9144" y="4572"/>
                  </a:lnTo>
                  <a:lnTo>
                    <a:pt x="9144" y="4064"/>
                  </a:lnTo>
                  <a:lnTo>
                    <a:pt x="222504" y="4064"/>
                  </a:lnTo>
                  <a:lnTo>
                    <a:pt x="222504" y="2794"/>
                  </a:lnTo>
                  <a:lnTo>
                    <a:pt x="8890" y="2794"/>
                  </a:lnTo>
                  <a:lnTo>
                    <a:pt x="7620" y="1524"/>
                  </a:lnTo>
                  <a:lnTo>
                    <a:pt x="4572" y="0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1524" y="7620"/>
                  </a:lnTo>
                  <a:lnTo>
                    <a:pt x="3048" y="7620"/>
                  </a:lnTo>
                  <a:lnTo>
                    <a:pt x="3048" y="533400"/>
                  </a:lnTo>
                  <a:lnTo>
                    <a:pt x="1524" y="533400"/>
                  </a:lnTo>
                  <a:lnTo>
                    <a:pt x="0" y="534924"/>
                  </a:lnTo>
                  <a:lnTo>
                    <a:pt x="0" y="537972"/>
                  </a:lnTo>
                  <a:lnTo>
                    <a:pt x="1524" y="537972"/>
                  </a:lnTo>
                  <a:lnTo>
                    <a:pt x="1524" y="539496"/>
                  </a:lnTo>
                  <a:lnTo>
                    <a:pt x="3048" y="539496"/>
                  </a:lnTo>
                  <a:lnTo>
                    <a:pt x="3048" y="1068324"/>
                  </a:lnTo>
                  <a:lnTo>
                    <a:pt x="6096" y="1068324"/>
                  </a:lnTo>
                  <a:lnTo>
                    <a:pt x="6096" y="539496"/>
                  </a:lnTo>
                  <a:lnTo>
                    <a:pt x="7620" y="539496"/>
                  </a:lnTo>
                  <a:lnTo>
                    <a:pt x="7620" y="537972"/>
                  </a:lnTo>
                  <a:lnTo>
                    <a:pt x="9144" y="537972"/>
                  </a:lnTo>
                  <a:lnTo>
                    <a:pt x="10668" y="537972"/>
                  </a:lnTo>
                  <a:lnTo>
                    <a:pt x="10668" y="536448"/>
                  </a:lnTo>
                  <a:lnTo>
                    <a:pt x="9144" y="536448"/>
                  </a:lnTo>
                  <a:lnTo>
                    <a:pt x="9144" y="534924"/>
                  </a:lnTo>
                  <a:lnTo>
                    <a:pt x="7620" y="533400"/>
                  </a:lnTo>
                  <a:lnTo>
                    <a:pt x="6096" y="533400"/>
                  </a:lnTo>
                  <a:lnTo>
                    <a:pt x="6096" y="7620"/>
                  </a:lnTo>
                  <a:lnTo>
                    <a:pt x="7620" y="7620"/>
                  </a:lnTo>
                  <a:lnTo>
                    <a:pt x="7620" y="6096"/>
                  </a:lnTo>
                  <a:lnTo>
                    <a:pt x="10668" y="6096"/>
                  </a:lnTo>
                  <a:lnTo>
                    <a:pt x="224028" y="6096"/>
                  </a:lnTo>
                  <a:lnTo>
                    <a:pt x="225552" y="6096"/>
                  </a:lnTo>
                  <a:lnTo>
                    <a:pt x="225552" y="7620"/>
                  </a:lnTo>
                  <a:lnTo>
                    <a:pt x="228600" y="7620"/>
                  </a:lnTo>
                  <a:lnTo>
                    <a:pt x="231648" y="7620"/>
                  </a:lnTo>
                  <a:lnTo>
                    <a:pt x="231648" y="6096"/>
                  </a:lnTo>
                  <a:lnTo>
                    <a:pt x="234696" y="6096"/>
                  </a:lnTo>
                  <a:lnTo>
                    <a:pt x="448056" y="6096"/>
                  </a:lnTo>
                  <a:lnTo>
                    <a:pt x="448056" y="7620"/>
                  </a:lnTo>
                  <a:lnTo>
                    <a:pt x="451104" y="7620"/>
                  </a:lnTo>
                  <a:lnTo>
                    <a:pt x="454152" y="7620"/>
                  </a:lnTo>
                  <a:lnTo>
                    <a:pt x="454152" y="6096"/>
                  </a:lnTo>
                  <a:lnTo>
                    <a:pt x="457200" y="6096"/>
                  </a:lnTo>
                  <a:lnTo>
                    <a:pt x="457200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103" name="object 10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2868" y="6880854"/>
              <a:ext cx="477012" cy="262128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26302912" y="22390929"/>
            <a:ext cx="1327754" cy="420344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20320" indent="109220">
              <a:spcBef>
                <a:spcPts val="400"/>
              </a:spcBef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5-Fluorouracil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40" dirty="0">
                <a:latin typeface="Arial" panose="020B0604020202020204"/>
                <a:cs typeface="Arial" panose="020B0604020202020204"/>
              </a:rPr>
              <a:t>G</a:t>
            </a:r>
            <a:r>
              <a:rPr sz="1200" b="1" dirty="0">
                <a:latin typeface="Arial" panose="020B0604020202020204"/>
                <a:cs typeface="Arial" panose="020B0604020202020204"/>
              </a:rPr>
              <a:t>EO</a:t>
            </a:r>
            <a:r>
              <a:rPr sz="12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: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40" dirty="0">
                <a:latin typeface="Arial" panose="020B0604020202020204"/>
                <a:cs typeface="Arial" panose="020B0604020202020204"/>
              </a:rPr>
              <a:t>G</a:t>
            </a:r>
            <a:r>
              <a:rPr sz="1200" b="1" dirty="0">
                <a:latin typeface="Arial" panose="020B0604020202020204"/>
                <a:cs typeface="Arial" panose="020B0604020202020204"/>
              </a:rPr>
              <a:t>SE76489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7844425" y="24913406"/>
            <a:ext cx="919018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b="1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1200" b="1" dirty="0">
                <a:latin typeface="Arial" panose="020B0604020202020204"/>
                <a:cs typeface="Arial" panose="020B0604020202020204"/>
              </a:rPr>
              <a:t>C 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Cu</a:t>
            </a:r>
            <a:r>
              <a:rPr sz="1200" b="1" dirty="0">
                <a:latin typeface="Arial" panose="020B0604020202020204"/>
                <a:cs typeface="Arial" panose="020B0604020202020204"/>
              </a:rPr>
              <a:t>r</a:t>
            </a:r>
            <a:r>
              <a:rPr sz="1200" b="1" spc="40" dirty="0">
                <a:latin typeface="Arial" panose="020B0604020202020204"/>
                <a:cs typeface="Arial" panose="020B0604020202020204"/>
              </a:rPr>
              <a:t>v</a:t>
            </a:r>
            <a:r>
              <a:rPr sz="1200" b="1" dirty="0"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27484944" y="25096194"/>
            <a:ext cx="1327754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b="1" spc="-59" dirty="0">
                <a:latin typeface="Arial" panose="020B0604020202020204"/>
                <a:cs typeface="Arial" panose="020B0604020202020204"/>
              </a:rPr>
              <a:t>A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U</a:t>
            </a:r>
            <a:r>
              <a:rPr sz="1200" b="1" dirty="0">
                <a:latin typeface="Arial" panose="020B0604020202020204"/>
                <a:cs typeface="Arial" panose="020B0604020202020204"/>
              </a:rPr>
              <a:t>C</a:t>
            </a:r>
            <a:r>
              <a:rPr sz="1200" b="1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Se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1200" b="1" dirty="0">
                <a:latin typeface="Arial" panose="020B0604020202020204"/>
                <a:cs typeface="Arial" panose="020B0604020202020204"/>
              </a:rPr>
              <a:t>s. </a:t>
            </a:r>
            <a:r>
              <a:rPr sz="1200" b="1" spc="40" dirty="0">
                <a:latin typeface="Arial" panose="020B0604020202020204"/>
                <a:cs typeface="Arial" panose="020B0604020202020204"/>
              </a:rPr>
              <a:t>v</a:t>
            </a:r>
            <a:r>
              <a:rPr sz="1200" b="1" dirty="0">
                <a:latin typeface="Arial" panose="020B0604020202020204"/>
                <a:cs typeface="Arial" panose="020B0604020202020204"/>
              </a:rPr>
              <a:t>s</a:t>
            </a:r>
            <a:r>
              <a:rPr sz="1200" b="1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b="1" dirty="0"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8760408" y="25165265"/>
            <a:ext cx="182787" cy="166712"/>
          </a:xfrm>
          <a:prstGeom prst="rect">
            <a:avLst/>
          </a:prstGeom>
          <a:ln w="3175">
            <a:solidFill>
              <a:srgbClr val="D3D3D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200" b="1" dirty="0">
                <a:latin typeface="Arial" panose="020B0604020202020204"/>
                <a:cs typeface="Arial" panose="020B0604020202020204"/>
              </a:rPr>
              <a:t>s.: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8943201" y="25165266"/>
            <a:ext cx="182787" cy="166712"/>
          </a:xfrm>
          <a:prstGeom prst="rect">
            <a:avLst/>
          </a:prstGeom>
          <a:ln w="3175">
            <a:solidFill>
              <a:srgbClr val="D3D3D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300"/>
              </a:lnSpc>
            </a:pPr>
            <a:r>
              <a:rPr sz="1200" b="1" dirty="0"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4385680" y="22338138"/>
            <a:ext cx="5290706" cy="6478831"/>
          </a:xfrm>
          <a:custGeom>
            <a:avLst/>
            <a:gdLst/>
            <a:ahLst/>
            <a:cxnLst/>
            <a:rect l="l" t="t" r="r" b="b"/>
            <a:pathLst>
              <a:path w="1323340" h="1620520">
                <a:moveTo>
                  <a:pt x="3048" y="0"/>
                </a:moveTo>
                <a:lnTo>
                  <a:pt x="0" y="0"/>
                </a:lnTo>
                <a:lnTo>
                  <a:pt x="0" y="1618488"/>
                </a:lnTo>
                <a:lnTo>
                  <a:pt x="1524" y="1620012"/>
                </a:lnTo>
                <a:lnTo>
                  <a:pt x="1322832" y="1620012"/>
                </a:lnTo>
                <a:lnTo>
                  <a:pt x="1322832" y="1618488"/>
                </a:lnTo>
                <a:lnTo>
                  <a:pt x="3048" y="1618488"/>
                </a:lnTo>
                <a:lnTo>
                  <a:pt x="1524" y="1616964"/>
                </a:lnTo>
                <a:lnTo>
                  <a:pt x="3048" y="1616964"/>
                </a:lnTo>
                <a:lnTo>
                  <a:pt x="3048" y="1524"/>
                </a:lnTo>
                <a:lnTo>
                  <a:pt x="1524" y="1524"/>
                </a:lnTo>
                <a:lnTo>
                  <a:pt x="3048" y="0"/>
                </a:lnTo>
                <a:close/>
              </a:path>
              <a:path w="1323340" h="1620520">
                <a:moveTo>
                  <a:pt x="3048" y="1616964"/>
                </a:moveTo>
                <a:lnTo>
                  <a:pt x="1524" y="1616964"/>
                </a:lnTo>
                <a:lnTo>
                  <a:pt x="3048" y="1618488"/>
                </a:lnTo>
                <a:lnTo>
                  <a:pt x="3048" y="1616964"/>
                </a:lnTo>
                <a:close/>
              </a:path>
              <a:path w="1323340" h="1620520">
                <a:moveTo>
                  <a:pt x="1321308" y="1616964"/>
                </a:moveTo>
                <a:lnTo>
                  <a:pt x="3048" y="1616964"/>
                </a:lnTo>
                <a:lnTo>
                  <a:pt x="3048" y="1618488"/>
                </a:lnTo>
                <a:lnTo>
                  <a:pt x="1321308" y="1618488"/>
                </a:lnTo>
                <a:lnTo>
                  <a:pt x="1321308" y="1616964"/>
                </a:lnTo>
                <a:close/>
              </a:path>
              <a:path w="1323340" h="1620520">
                <a:moveTo>
                  <a:pt x="1322832" y="0"/>
                </a:moveTo>
                <a:lnTo>
                  <a:pt x="1321308" y="0"/>
                </a:lnTo>
                <a:lnTo>
                  <a:pt x="1321308" y="1618488"/>
                </a:lnTo>
                <a:lnTo>
                  <a:pt x="1322832" y="1618488"/>
                </a:lnTo>
                <a:lnTo>
                  <a:pt x="1322832" y="0"/>
                </a:lnTo>
                <a:close/>
              </a:path>
              <a:path w="1323340" h="1620520">
                <a:moveTo>
                  <a:pt x="3048" y="0"/>
                </a:moveTo>
                <a:lnTo>
                  <a:pt x="1524" y="1524"/>
                </a:lnTo>
                <a:lnTo>
                  <a:pt x="3048" y="1524"/>
                </a:lnTo>
                <a:lnTo>
                  <a:pt x="3048" y="0"/>
                </a:lnTo>
                <a:close/>
              </a:path>
              <a:path w="1323340" h="1620520">
                <a:moveTo>
                  <a:pt x="1321308" y="0"/>
                </a:moveTo>
                <a:lnTo>
                  <a:pt x="3048" y="0"/>
                </a:lnTo>
                <a:lnTo>
                  <a:pt x="3048" y="1524"/>
                </a:lnTo>
                <a:lnTo>
                  <a:pt x="1321308" y="1524"/>
                </a:lnTo>
                <a:lnTo>
                  <a:pt x="1321308" y="0"/>
                </a:lnTo>
                <a:close/>
              </a:path>
            </a:pathLst>
          </a:custGeom>
          <a:solidFill>
            <a:srgbClr val="6F264B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110" name="object 110"/>
          <p:cNvSpPr txBox="1"/>
          <p:nvPr/>
        </p:nvSpPr>
        <p:spPr>
          <a:xfrm>
            <a:off x="29213410" y="24377826"/>
            <a:ext cx="369075" cy="1632399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421640" marR="20320" indent="-37338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p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obab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ili</a:t>
            </a:r>
            <a:r>
              <a:rPr sz="1200" dirty="0">
                <a:latin typeface="Arial" panose="020B0604020202020204"/>
                <a:cs typeface="Arial" panose="020B0604020202020204"/>
              </a:rPr>
              <a:t>ty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of dete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c</a:t>
            </a:r>
            <a:r>
              <a:rPr sz="1200" dirty="0">
                <a:latin typeface="Arial" panose="020B0604020202020204"/>
                <a:cs typeface="Arial" panose="020B0604020202020204"/>
              </a:rPr>
              <a:t>t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1200" dirty="0">
                <a:latin typeface="Arial" panose="020B0604020202020204"/>
                <a:cs typeface="Arial" panose="020B0604020202020204"/>
              </a:rPr>
              <a:t>on  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(Sensitivity)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object 1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578350" y="22319861"/>
            <a:ext cx="4612357" cy="6495076"/>
          </a:xfrm>
          <a:prstGeom prst="rect">
            <a:avLst/>
          </a:prstGeom>
        </p:spPr>
      </p:pic>
      <p:sp>
        <p:nvSpPr>
          <p:cNvPr id="112" name="object 112"/>
          <p:cNvSpPr txBox="1"/>
          <p:nvPr/>
        </p:nvSpPr>
        <p:spPr>
          <a:xfrm>
            <a:off x="21270147" y="22409206"/>
            <a:ext cx="1327754" cy="420344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20320" indent="261620">
              <a:spcBef>
                <a:spcPts val="400"/>
              </a:spcBef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Sorafenib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40" dirty="0">
                <a:latin typeface="Arial" panose="020B0604020202020204"/>
                <a:cs typeface="Arial" panose="020B0604020202020204"/>
              </a:rPr>
              <a:t>G</a:t>
            </a:r>
            <a:r>
              <a:rPr sz="1200" b="1" dirty="0">
                <a:latin typeface="Arial" panose="020B0604020202020204"/>
                <a:cs typeface="Arial" panose="020B0604020202020204"/>
              </a:rPr>
              <a:t>EO</a:t>
            </a:r>
            <a:r>
              <a:rPr sz="12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: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40" dirty="0">
                <a:latin typeface="Arial" panose="020B0604020202020204"/>
                <a:cs typeface="Arial" panose="020B0604020202020204"/>
              </a:rPr>
              <a:t>G</a:t>
            </a:r>
            <a:r>
              <a:rPr sz="1200" b="1" dirty="0">
                <a:latin typeface="Arial" panose="020B0604020202020204"/>
                <a:cs typeface="Arial" panose="020B0604020202020204"/>
              </a:rPr>
              <a:t>SE62813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9690143" y="23463887"/>
            <a:ext cx="407419" cy="3422201"/>
          </a:xfrm>
          <a:prstGeom prst="rect">
            <a:avLst/>
          </a:prstGeom>
        </p:spPr>
        <p:txBody>
          <a:bodyPr vert="vert270" wrap="square" lIns="0" tIns="45695" rIns="0" bIns="0" rtlCol="0">
            <a:spAutoFit/>
          </a:bodyPr>
          <a:lstStyle/>
          <a:p>
            <a:pPr algn="ctr">
              <a:spcBef>
                <a:spcPts val="360"/>
              </a:spcBef>
            </a:pPr>
            <a:r>
              <a:rPr sz="1800" baseline="9000" dirty="0">
                <a:latin typeface="Arial" panose="020B0604020202020204"/>
                <a:cs typeface="Arial" panose="020B0604020202020204"/>
              </a:rPr>
              <a:t>Sen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si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i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ty</a:t>
            </a:r>
            <a:r>
              <a:rPr sz="1800" spc="-175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to So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r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afen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i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b</a:t>
            </a:r>
            <a:r>
              <a:rPr sz="1800" spc="-88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-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P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r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ed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ic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ted</a:t>
            </a:r>
            <a:r>
              <a:rPr sz="1800" spc="-147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L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N</a:t>
            </a:r>
            <a:r>
              <a:rPr sz="1800" spc="-88" baseline="9000" dirty="0">
                <a:latin typeface="Arial" panose="020B0604020202020204"/>
                <a:cs typeface="Arial" panose="020B0604020202020204"/>
              </a:rPr>
              <a:t>I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C</a:t>
            </a:r>
            <a:r>
              <a:rPr sz="800" spc="-40" dirty="0">
                <a:latin typeface="Arial" panose="020B0604020202020204"/>
                <a:cs typeface="Arial" panose="020B0604020202020204"/>
              </a:rPr>
              <a:t>5</a:t>
            </a:r>
            <a:r>
              <a:rPr sz="800" dirty="0">
                <a:latin typeface="Arial" panose="020B0604020202020204"/>
                <a:cs typeface="Arial" panose="020B0604020202020204"/>
              </a:rPr>
              <a:t>0</a:t>
            </a:r>
            <a:endParaRPr sz="800">
              <a:latin typeface="Arial" panose="020B0604020202020204"/>
              <a:cs typeface="Arial" panose="020B0604020202020204"/>
            </a:endParaRPr>
          </a:p>
          <a:p>
            <a:pPr algn="ctr">
              <a:spcBef>
                <a:spcPts val="340"/>
              </a:spcBef>
              <a:tabLst>
                <a:tab pos="771525" algn="l"/>
                <a:tab pos="1545590" algn="l"/>
                <a:tab pos="2332990" algn="l"/>
                <a:tab pos="3104515" algn="l"/>
              </a:tabLst>
            </a:pPr>
            <a:r>
              <a:rPr sz="1200" dirty="0">
                <a:latin typeface="Arial" panose="020B0604020202020204"/>
                <a:cs typeface="Arial" panose="020B0604020202020204"/>
              </a:rPr>
              <a:t>3.4	3.6	3.8	4.0	4.2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21928182" y="27387138"/>
            <a:ext cx="1893882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0.0</a:t>
            </a:r>
            <a:r>
              <a:rPr sz="1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0.2</a:t>
            </a:r>
            <a:r>
              <a:rPr sz="1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0.4</a:t>
            </a:r>
            <a:r>
              <a:rPr sz="12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0.6</a:t>
            </a:r>
            <a:r>
              <a:rPr sz="12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0.8</a:t>
            </a:r>
            <a:r>
              <a:rPr sz="1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1.0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21792204" y="27168397"/>
            <a:ext cx="184538" cy="314802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21792204" y="25450191"/>
            <a:ext cx="184538" cy="1175429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908685" algn="l"/>
              </a:tabLst>
            </a:pPr>
            <a:r>
              <a:rPr sz="1200" dirty="0">
                <a:latin typeface="Arial" panose="020B0604020202020204"/>
                <a:cs typeface="Arial" panose="020B0604020202020204"/>
              </a:rPr>
              <a:t>0.2	0.4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1792204" y="23725891"/>
            <a:ext cx="184538" cy="1180507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913765" algn="l"/>
              </a:tabLst>
            </a:pPr>
            <a:r>
              <a:rPr sz="1200" dirty="0">
                <a:latin typeface="Arial" panose="020B0604020202020204"/>
                <a:cs typeface="Arial" panose="020B0604020202020204"/>
              </a:rPr>
              <a:t>0.6	0.8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21792204" y="22866779"/>
            <a:ext cx="184538" cy="314802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1.0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22025665" y="27703974"/>
            <a:ext cx="1751720" cy="420344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353060" marR="20320" indent="-304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p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obability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of fal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s</a:t>
            </a:r>
            <a:r>
              <a:rPr sz="1200" dirty="0">
                <a:latin typeface="Arial" panose="020B0604020202020204"/>
                <a:cs typeface="Arial" panose="020B0604020202020204"/>
              </a:rPr>
              <a:t>e</a:t>
            </a:r>
            <a:r>
              <a:rPr sz="1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ala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m  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(1</a:t>
            </a:r>
            <a:r>
              <a:rPr sz="1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–</a:t>
            </a:r>
            <a:r>
              <a:rPr sz="1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Specificity)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23693201" y="24493593"/>
            <a:ext cx="369075" cy="1632399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421640" marR="20320" indent="-37338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p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obab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ili</a:t>
            </a:r>
            <a:r>
              <a:rPr sz="1200" dirty="0">
                <a:latin typeface="Arial" panose="020B0604020202020204"/>
                <a:cs typeface="Arial" panose="020B0604020202020204"/>
              </a:rPr>
              <a:t>ty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of dete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c</a:t>
            </a:r>
            <a:r>
              <a:rPr sz="1200" dirty="0">
                <a:latin typeface="Arial" panose="020B0604020202020204"/>
                <a:cs typeface="Arial" panose="020B0604020202020204"/>
              </a:rPr>
              <a:t>t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1200" dirty="0">
                <a:latin typeface="Arial" panose="020B0604020202020204"/>
                <a:cs typeface="Arial" panose="020B0604020202020204"/>
              </a:rPr>
              <a:t>on  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(Sensitivity)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2232825" y="24931692"/>
            <a:ext cx="1411534" cy="420344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20320" indent="243840">
              <a:spcBef>
                <a:spcPts val="400"/>
              </a:spcBef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ROC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Curve </a:t>
            </a:r>
            <a:r>
              <a:rPr sz="12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79" dirty="0">
                <a:latin typeface="Arial" panose="020B0604020202020204"/>
                <a:cs typeface="Arial" panose="020B0604020202020204"/>
              </a:rPr>
              <a:t>A</a:t>
            </a:r>
            <a:r>
              <a:rPr sz="1200" b="1" spc="-40" dirty="0">
                <a:latin typeface="Arial" panose="020B0604020202020204"/>
                <a:cs typeface="Arial" panose="020B0604020202020204"/>
              </a:rPr>
              <a:t>U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1200" b="1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1200" b="1" dirty="0">
                <a:latin typeface="Arial" panose="020B0604020202020204"/>
                <a:cs typeface="Arial" panose="020B0604020202020204"/>
              </a:rPr>
              <a:t>T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40" dirty="0">
                <a:latin typeface="Arial" panose="020B0604020202020204"/>
                <a:cs typeface="Arial" panose="020B0604020202020204"/>
              </a:rPr>
              <a:t>v</a:t>
            </a:r>
            <a:r>
              <a:rPr sz="1200" b="1" dirty="0">
                <a:latin typeface="Arial" panose="020B0604020202020204"/>
                <a:cs typeface="Arial" panose="020B0604020202020204"/>
              </a:rPr>
              <a:t>s</a:t>
            </a:r>
            <a:r>
              <a:rPr sz="1200" b="1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a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1200" b="1" dirty="0">
                <a:latin typeface="Arial" panose="020B0604020202020204"/>
                <a:cs typeface="Arial" panose="020B0604020202020204"/>
              </a:rPr>
              <a:t>y :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16498362" y="25738002"/>
            <a:ext cx="0" cy="1279515"/>
          </a:xfrm>
          <a:custGeom>
            <a:avLst/>
            <a:gdLst/>
            <a:ahLst/>
            <a:cxnLst/>
            <a:rect l="l" t="t" r="r" b="b"/>
            <a:pathLst>
              <a:path h="320040">
                <a:moveTo>
                  <a:pt x="0" y="0"/>
                </a:moveTo>
                <a:lnTo>
                  <a:pt x="0" y="320040"/>
                </a:lnTo>
              </a:path>
            </a:pathLst>
          </a:custGeom>
          <a:ln w="317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7200"/>
          </a:p>
        </p:txBody>
      </p:sp>
      <p:grpSp>
        <p:nvGrpSpPr>
          <p:cNvPr id="123" name="object 123"/>
          <p:cNvGrpSpPr/>
          <p:nvPr/>
        </p:nvGrpSpPr>
        <p:grpSpPr>
          <a:xfrm>
            <a:off x="15502173" y="22319869"/>
            <a:ext cx="3869017" cy="6496600"/>
            <a:chOff x="3869436" y="5576310"/>
            <a:chExt cx="967740" cy="1624965"/>
          </a:xfrm>
        </p:grpSpPr>
        <p:sp>
          <p:nvSpPr>
            <p:cNvPr id="124" name="object 124"/>
            <p:cNvSpPr/>
            <p:nvPr/>
          </p:nvSpPr>
          <p:spPr>
            <a:xfrm>
              <a:off x="3869436" y="5576310"/>
              <a:ext cx="967740" cy="1624965"/>
            </a:xfrm>
            <a:custGeom>
              <a:avLst/>
              <a:gdLst/>
              <a:ahLst/>
              <a:cxnLst/>
              <a:rect l="l" t="t" r="r" b="b"/>
              <a:pathLst>
                <a:path w="967739" h="1624965">
                  <a:moveTo>
                    <a:pt x="967740" y="0"/>
                  </a:moveTo>
                  <a:lnTo>
                    <a:pt x="0" y="0"/>
                  </a:lnTo>
                  <a:lnTo>
                    <a:pt x="0" y="1624584"/>
                  </a:lnTo>
                  <a:lnTo>
                    <a:pt x="967740" y="1624584"/>
                  </a:lnTo>
                  <a:lnTo>
                    <a:pt x="967740" y="1623060"/>
                  </a:lnTo>
                  <a:lnTo>
                    <a:pt x="3048" y="1623060"/>
                  </a:lnTo>
                  <a:lnTo>
                    <a:pt x="1524" y="1621536"/>
                  </a:lnTo>
                  <a:lnTo>
                    <a:pt x="3048" y="1621536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967740" y="1524"/>
                  </a:lnTo>
                  <a:lnTo>
                    <a:pt x="967740" y="0"/>
                  </a:lnTo>
                  <a:close/>
                </a:path>
                <a:path w="967739" h="1624965">
                  <a:moveTo>
                    <a:pt x="3048" y="1621536"/>
                  </a:moveTo>
                  <a:lnTo>
                    <a:pt x="1524" y="1621536"/>
                  </a:lnTo>
                  <a:lnTo>
                    <a:pt x="3048" y="1623060"/>
                  </a:lnTo>
                  <a:lnTo>
                    <a:pt x="3048" y="1621536"/>
                  </a:lnTo>
                  <a:close/>
                </a:path>
                <a:path w="967739" h="1624965">
                  <a:moveTo>
                    <a:pt x="966216" y="1621536"/>
                  </a:moveTo>
                  <a:lnTo>
                    <a:pt x="3048" y="1621536"/>
                  </a:lnTo>
                  <a:lnTo>
                    <a:pt x="3048" y="1623060"/>
                  </a:lnTo>
                  <a:lnTo>
                    <a:pt x="966216" y="1623060"/>
                  </a:lnTo>
                  <a:lnTo>
                    <a:pt x="966216" y="1621536"/>
                  </a:lnTo>
                  <a:close/>
                </a:path>
                <a:path w="967739" h="1624965">
                  <a:moveTo>
                    <a:pt x="966216" y="1524"/>
                  </a:moveTo>
                  <a:lnTo>
                    <a:pt x="966216" y="1623060"/>
                  </a:lnTo>
                  <a:lnTo>
                    <a:pt x="967740" y="1621536"/>
                  </a:lnTo>
                  <a:lnTo>
                    <a:pt x="967740" y="3048"/>
                  </a:lnTo>
                  <a:lnTo>
                    <a:pt x="966216" y="1524"/>
                  </a:lnTo>
                  <a:close/>
                </a:path>
                <a:path w="967739" h="1624965">
                  <a:moveTo>
                    <a:pt x="967740" y="1621536"/>
                  </a:moveTo>
                  <a:lnTo>
                    <a:pt x="966216" y="1623060"/>
                  </a:lnTo>
                  <a:lnTo>
                    <a:pt x="967740" y="1623060"/>
                  </a:lnTo>
                  <a:lnTo>
                    <a:pt x="967740" y="1621536"/>
                  </a:lnTo>
                  <a:close/>
                </a:path>
                <a:path w="967739" h="1624965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967739" h="1624965">
                  <a:moveTo>
                    <a:pt x="966216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966216" y="3048"/>
                  </a:lnTo>
                  <a:lnTo>
                    <a:pt x="966216" y="1524"/>
                  </a:lnTo>
                  <a:close/>
                </a:path>
                <a:path w="967739" h="1624965">
                  <a:moveTo>
                    <a:pt x="967740" y="1524"/>
                  </a:moveTo>
                  <a:lnTo>
                    <a:pt x="966216" y="1524"/>
                  </a:lnTo>
                  <a:lnTo>
                    <a:pt x="967740" y="3048"/>
                  </a:lnTo>
                  <a:lnTo>
                    <a:pt x="967740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191000" y="5990839"/>
              <a:ext cx="99060" cy="269875"/>
            </a:xfrm>
            <a:custGeom>
              <a:avLst/>
              <a:gdLst/>
              <a:ahLst/>
              <a:cxnLst/>
              <a:rect l="l" t="t" r="r" b="b"/>
              <a:pathLst>
                <a:path w="99060" h="269875">
                  <a:moveTo>
                    <a:pt x="99059" y="0"/>
                  </a:moveTo>
                  <a:lnTo>
                    <a:pt x="0" y="0"/>
                  </a:lnTo>
                  <a:lnTo>
                    <a:pt x="0" y="269747"/>
                  </a:lnTo>
                  <a:lnTo>
                    <a:pt x="99059" y="269747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9292FF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191000" y="5989319"/>
              <a:ext cx="99060" cy="273050"/>
            </a:xfrm>
            <a:custGeom>
              <a:avLst/>
              <a:gdLst/>
              <a:ahLst/>
              <a:cxnLst/>
              <a:rect l="l" t="t" r="r" b="b"/>
              <a:pathLst>
                <a:path w="99060" h="273050">
                  <a:moveTo>
                    <a:pt x="99060" y="1524"/>
                  </a:moveTo>
                  <a:lnTo>
                    <a:pt x="97536" y="1524"/>
                  </a:lnTo>
                  <a:lnTo>
                    <a:pt x="97536" y="271272"/>
                  </a:lnTo>
                  <a:lnTo>
                    <a:pt x="99060" y="271272"/>
                  </a:lnTo>
                  <a:lnTo>
                    <a:pt x="99060" y="1524"/>
                  </a:lnTo>
                  <a:close/>
                </a:path>
                <a:path w="99060" h="273050">
                  <a:moveTo>
                    <a:pt x="9906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71780"/>
                  </a:lnTo>
                  <a:lnTo>
                    <a:pt x="0" y="273050"/>
                  </a:lnTo>
                  <a:lnTo>
                    <a:pt x="99060" y="273050"/>
                  </a:lnTo>
                  <a:lnTo>
                    <a:pt x="99060" y="271780"/>
                  </a:lnTo>
                  <a:lnTo>
                    <a:pt x="1524" y="271780"/>
                  </a:lnTo>
                  <a:lnTo>
                    <a:pt x="1524" y="1270"/>
                  </a:lnTo>
                  <a:lnTo>
                    <a:pt x="99060" y="1270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067556" y="5878063"/>
              <a:ext cx="99060" cy="538480"/>
            </a:xfrm>
            <a:custGeom>
              <a:avLst/>
              <a:gdLst/>
              <a:ahLst/>
              <a:cxnLst/>
              <a:rect l="l" t="t" r="r" b="b"/>
              <a:pathLst>
                <a:path w="99060" h="538479">
                  <a:moveTo>
                    <a:pt x="99059" y="0"/>
                  </a:moveTo>
                  <a:lnTo>
                    <a:pt x="0" y="0"/>
                  </a:lnTo>
                  <a:lnTo>
                    <a:pt x="0" y="537971"/>
                  </a:lnTo>
                  <a:lnTo>
                    <a:pt x="99059" y="537971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029456" y="5792723"/>
              <a:ext cx="260985" cy="993775"/>
            </a:xfrm>
            <a:custGeom>
              <a:avLst/>
              <a:gdLst/>
              <a:ahLst/>
              <a:cxnLst/>
              <a:rect l="l" t="t" r="r" b="b"/>
              <a:pathLst>
                <a:path w="260985" h="993775">
                  <a:moveTo>
                    <a:pt x="16764" y="109728"/>
                  </a:moveTo>
                  <a:lnTo>
                    <a:pt x="15240" y="109728"/>
                  </a:lnTo>
                  <a:lnTo>
                    <a:pt x="0" y="109728"/>
                  </a:lnTo>
                  <a:lnTo>
                    <a:pt x="0" y="111252"/>
                  </a:lnTo>
                  <a:lnTo>
                    <a:pt x="15240" y="111252"/>
                  </a:lnTo>
                  <a:lnTo>
                    <a:pt x="15240" y="330708"/>
                  </a:lnTo>
                  <a:lnTo>
                    <a:pt x="0" y="330708"/>
                  </a:lnTo>
                  <a:lnTo>
                    <a:pt x="0" y="332232"/>
                  </a:lnTo>
                  <a:lnTo>
                    <a:pt x="15240" y="332232"/>
                  </a:lnTo>
                  <a:lnTo>
                    <a:pt x="15240" y="551688"/>
                  </a:lnTo>
                  <a:lnTo>
                    <a:pt x="0" y="551688"/>
                  </a:lnTo>
                  <a:lnTo>
                    <a:pt x="0" y="553212"/>
                  </a:lnTo>
                  <a:lnTo>
                    <a:pt x="15240" y="553212"/>
                  </a:lnTo>
                  <a:lnTo>
                    <a:pt x="15240" y="771144"/>
                  </a:lnTo>
                  <a:lnTo>
                    <a:pt x="0" y="771144"/>
                  </a:lnTo>
                  <a:lnTo>
                    <a:pt x="0" y="772668"/>
                  </a:lnTo>
                  <a:lnTo>
                    <a:pt x="15240" y="772668"/>
                  </a:lnTo>
                  <a:lnTo>
                    <a:pt x="15240" y="992124"/>
                  </a:lnTo>
                  <a:lnTo>
                    <a:pt x="0" y="992124"/>
                  </a:lnTo>
                  <a:lnTo>
                    <a:pt x="0" y="993648"/>
                  </a:lnTo>
                  <a:lnTo>
                    <a:pt x="15240" y="993648"/>
                  </a:lnTo>
                  <a:lnTo>
                    <a:pt x="16764" y="993648"/>
                  </a:lnTo>
                  <a:lnTo>
                    <a:pt x="16764" y="992124"/>
                  </a:lnTo>
                  <a:lnTo>
                    <a:pt x="16764" y="111252"/>
                  </a:lnTo>
                  <a:lnTo>
                    <a:pt x="16764" y="109728"/>
                  </a:lnTo>
                  <a:close/>
                </a:path>
                <a:path w="260985" h="993775">
                  <a:moveTo>
                    <a:pt x="89916" y="966216"/>
                  </a:moveTo>
                  <a:lnTo>
                    <a:pt x="88392" y="966216"/>
                  </a:lnTo>
                  <a:lnTo>
                    <a:pt x="88392" y="976884"/>
                  </a:lnTo>
                  <a:lnTo>
                    <a:pt x="89916" y="976884"/>
                  </a:lnTo>
                  <a:lnTo>
                    <a:pt x="89916" y="966216"/>
                  </a:lnTo>
                  <a:close/>
                </a:path>
                <a:path w="260985" h="993775">
                  <a:moveTo>
                    <a:pt x="89916" y="68580"/>
                  </a:moveTo>
                  <a:lnTo>
                    <a:pt x="88392" y="68580"/>
                  </a:lnTo>
                  <a:lnTo>
                    <a:pt x="88392" y="79248"/>
                  </a:lnTo>
                  <a:lnTo>
                    <a:pt x="89916" y="79248"/>
                  </a:lnTo>
                  <a:lnTo>
                    <a:pt x="89916" y="68580"/>
                  </a:lnTo>
                  <a:close/>
                </a:path>
                <a:path w="260985" h="993775">
                  <a:moveTo>
                    <a:pt x="89916" y="51816"/>
                  </a:moveTo>
                  <a:lnTo>
                    <a:pt x="88392" y="51816"/>
                  </a:lnTo>
                  <a:lnTo>
                    <a:pt x="88392" y="62484"/>
                  </a:lnTo>
                  <a:lnTo>
                    <a:pt x="89916" y="62484"/>
                  </a:lnTo>
                  <a:lnTo>
                    <a:pt x="89916" y="51816"/>
                  </a:lnTo>
                  <a:close/>
                </a:path>
                <a:path w="260985" h="993775">
                  <a:moveTo>
                    <a:pt x="89916" y="35052"/>
                  </a:moveTo>
                  <a:lnTo>
                    <a:pt x="88392" y="35052"/>
                  </a:lnTo>
                  <a:lnTo>
                    <a:pt x="88392" y="44196"/>
                  </a:lnTo>
                  <a:lnTo>
                    <a:pt x="89916" y="44196"/>
                  </a:lnTo>
                  <a:lnTo>
                    <a:pt x="89916" y="35052"/>
                  </a:lnTo>
                  <a:close/>
                </a:path>
                <a:path w="260985" h="993775">
                  <a:moveTo>
                    <a:pt x="89916" y="16764"/>
                  </a:moveTo>
                  <a:lnTo>
                    <a:pt x="88392" y="16764"/>
                  </a:lnTo>
                  <a:lnTo>
                    <a:pt x="88392" y="27432"/>
                  </a:lnTo>
                  <a:lnTo>
                    <a:pt x="89916" y="27432"/>
                  </a:lnTo>
                  <a:lnTo>
                    <a:pt x="89916" y="16764"/>
                  </a:lnTo>
                  <a:close/>
                </a:path>
                <a:path w="260985" h="993775">
                  <a:moveTo>
                    <a:pt x="112776" y="992124"/>
                  </a:moveTo>
                  <a:lnTo>
                    <a:pt x="62484" y="992124"/>
                  </a:lnTo>
                  <a:lnTo>
                    <a:pt x="62484" y="993648"/>
                  </a:lnTo>
                  <a:lnTo>
                    <a:pt x="112776" y="993648"/>
                  </a:lnTo>
                  <a:lnTo>
                    <a:pt x="112776" y="992124"/>
                  </a:lnTo>
                  <a:close/>
                </a:path>
                <a:path w="260985" h="993775">
                  <a:moveTo>
                    <a:pt x="112776" y="0"/>
                  </a:moveTo>
                  <a:lnTo>
                    <a:pt x="62484" y="0"/>
                  </a:lnTo>
                  <a:lnTo>
                    <a:pt x="62484" y="1524"/>
                  </a:lnTo>
                  <a:lnTo>
                    <a:pt x="112776" y="1524"/>
                  </a:lnTo>
                  <a:lnTo>
                    <a:pt x="112776" y="0"/>
                  </a:lnTo>
                  <a:close/>
                </a:path>
                <a:path w="260985" h="993775">
                  <a:moveTo>
                    <a:pt x="137160" y="83566"/>
                  </a:moveTo>
                  <a:lnTo>
                    <a:pt x="38100" y="83566"/>
                  </a:lnTo>
                  <a:lnTo>
                    <a:pt x="38100" y="84836"/>
                  </a:lnTo>
                  <a:lnTo>
                    <a:pt x="38100" y="205740"/>
                  </a:lnTo>
                  <a:lnTo>
                    <a:pt x="38100" y="211836"/>
                  </a:lnTo>
                  <a:lnTo>
                    <a:pt x="38100" y="623316"/>
                  </a:lnTo>
                  <a:lnTo>
                    <a:pt x="38100" y="624586"/>
                  </a:lnTo>
                  <a:lnTo>
                    <a:pt x="137160" y="624586"/>
                  </a:lnTo>
                  <a:lnTo>
                    <a:pt x="137160" y="623316"/>
                  </a:lnTo>
                  <a:lnTo>
                    <a:pt x="137160" y="211836"/>
                  </a:lnTo>
                  <a:lnTo>
                    <a:pt x="137160" y="205740"/>
                  </a:lnTo>
                  <a:lnTo>
                    <a:pt x="137160" y="85344"/>
                  </a:lnTo>
                  <a:lnTo>
                    <a:pt x="135636" y="85344"/>
                  </a:lnTo>
                  <a:lnTo>
                    <a:pt x="135636" y="205740"/>
                  </a:lnTo>
                  <a:lnTo>
                    <a:pt x="135636" y="211836"/>
                  </a:lnTo>
                  <a:lnTo>
                    <a:pt x="135636" y="623316"/>
                  </a:lnTo>
                  <a:lnTo>
                    <a:pt x="39624" y="623316"/>
                  </a:lnTo>
                  <a:lnTo>
                    <a:pt x="39624" y="211836"/>
                  </a:lnTo>
                  <a:lnTo>
                    <a:pt x="135636" y="211836"/>
                  </a:lnTo>
                  <a:lnTo>
                    <a:pt x="135636" y="205740"/>
                  </a:lnTo>
                  <a:lnTo>
                    <a:pt x="39624" y="205740"/>
                  </a:lnTo>
                  <a:lnTo>
                    <a:pt x="39624" y="84836"/>
                  </a:lnTo>
                  <a:lnTo>
                    <a:pt x="137160" y="84836"/>
                  </a:lnTo>
                  <a:lnTo>
                    <a:pt x="137160" y="83566"/>
                  </a:lnTo>
                  <a:close/>
                </a:path>
                <a:path w="260985" h="993775">
                  <a:moveTo>
                    <a:pt x="210312" y="771144"/>
                  </a:moveTo>
                  <a:lnTo>
                    <a:pt x="208788" y="772668"/>
                  </a:lnTo>
                  <a:lnTo>
                    <a:pt x="208788" y="781812"/>
                  </a:lnTo>
                  <a:lnTo>
                    <a:pt x="210312" y="781812"/>
                  </a:lnTo>
                  <a:lnTo>
                    <a:pt x="210312" y="771144"/>
                  </a:lnTo>
                  <a:close/>
                </a:path>
                <a:path w="260985" h="993775">
                  <a:moveTo>
                    <a:pt x="210312" y="754380"/>
                  </a:moveTo>
                  <a:lnTo>
                    <a:pt x="208788" y="754380"/>
                  </a:lnTo>
                  <a:lnTo>
                    <a:pt x="208788" y="763524"/>
                  </a:lnTo>
                  <a:lnTo>
                    <a:pt x="210312" y="765048"/>
                  </a:lnTo>
                  <a:lnTo>
                    <a:pt x="210312" y="754380"/>
                  </a:lnTo>
                  <a:close/>
                </a:path>
                <a:path w="260985" h="993775">
                  <a:moveTo>
                    <a:pt x="210312" y="737616"/>
                  </a:moveTo>
                  <a:lnTo>
                    <a:pt x="208788" y="737616"/>
                  </a:lnTo>
                  <a:lnTo>
                    <a:pt x="208788" y="746760"/>
                  </a:lnTo>
                  <a:lnTo>
                    <a:pt x="210312" y="746760"/>
                  </a:lnTo>
                  <a:lnTo>
                    <a:pt x="210312" y="737616"/>
                  </a:lnTo>
                  <a:close/>
                </a:path>
                <a:path w="260985" h="993775">
                  <a:moveTo>
                    <a:pt x="210312" y="719328"/>
                  </a:moveTo>
                  <a:lnTo>
                    <a:pt x="208788" y="720852"/>
                  </a:lnTo>
                  <a:lnTo>
                    <a:pt x="208788" y="729996"/>
                  </a:lnTo>
                  <a:lnTo>
                    <a:pt x="210312" y="729996"/>
                  </a:lnTo>
                  <a:lnTo>
                    <a:pt x="210312" y="719328"/>
                  </a:lnTo>
                  <a:close/>
                </a:path>
                <a:path w="260985" h="993775">
                  <a:moveTo>
                    <a:pt x="210312" y="702564"/>
                  </a:moveTo>
                  <a:lnTo>
                    <a:pt x="208788" y="702564"/>
                  </a:lnTo>
                  <a:lnTo>
                    <a:pt x="208788" y="711708"/>
                  </a:lnTo>
                  <a:lnTo>
                    <a:pt x="210312" y="713232"/>
                  </a:lnTo>
                  <a:lnTo>
                    <a:pt x="210312" y="702564"/>
                  </a:lnTo>
                  <a:close/>
                </a:path>
                <a:path w="260985" h="993775">
                  <a:moveTo>
                    <a:pt x="210312" y="685800"/>
                  </a:moveTo>
                  <a:lnTo>
                    <a:pt x="208788" y="685800"/>
                  </a:lnTo>
                  <a:lnTo>
                    <a:pt x="208788" y="694944"/>
                  </a:lnTo>
                  <a:lnTo>
                    <a:pt x="210312" y="694944"/>
                  </a:lnTo>
                  <a:lnTo>
                    <a:pt x="210312" y="685800"/>
                  </a:lnTo>
                  <a:close/>
                </a:path>
                <a:path w="260985" h="993775">
                  <a:moveTo>
                    <a:pt x="210312" y="667512"/>
                  </a:moveTo>
                  <a:lnTo>
                    <a:pt x="208788" y="669036"/>
                  </a:lnTo>
                  <a:lnTo>
                    <a:pt x="208788" y="678180"/>
                  </a:lnTo>
                  <a:lnTo>
                    <a:pt x="210312" y="678180"/>
                  </a:lnTo>
                  <a:lnTo>
                    <a:pt x="210312" y="667512"/>
                  </a:lnTo>
                  <a:close/>
                </a:path>
                <a:path w="260985" h="993775">
                  <a:moveTo>
                    <a:pt x="210312" y="650748"/>
                  </a:moveTo>
                  <a:lnTo>
                    <a:pt x="208788" y="650748"/>
                  </a:lnTo>
                  <a:lnTo>
                    <a:pt x="208788" y="659892"/>
                  </a:lnTo>
                  <a:lnTo>
                    <a:pt x="210312" y="661416"/>
                  </a:lnTo>
                  <a:lnTo>
                    <a:pt x="210312" y="650748"/>
                  </a:lnTo>
                  <a:close/>
                </a:path>
                <a:path w="260985" h="993775">
                  <a:moveTo>
                    <a:pt x="210312" y="633984"/>
                  </a:moveTo>
                  <a:lnTo>
                    <a:pt x="208788" y="633984"/>
                  </a:lnTo>
                  <a:lnTo>
                    <a:pt x="208788" y="643128"/>
                  </a:lnTo>
                  <a:lnTo>
                    <a:pt x="210312" y="643128"/>
                  </a:lnTo>
                  <a:lnTo>
                    <a:pt x="210312" y="633984"/>
                  </a:lnTo>
                  <a:close/>
                </a:path>
                <a:path w="260985" h="993775">
                  <a:moveTo>
                    <a:pt x="210312" y="615696"/>
                  </a:moveTo>
                  <a:lnTo>
                    <a:pt x="208788" y="617220"/>
                  </a:lnTo>
                  <a:lnTo>
                    <a:pt x="208788" y="626364"/>
                  </a:lnTo>
                  <a:lnTo>
                    <a:pt x="210312" y="626364"/>
                  </a:lnTo>
                  <a:lnTo>
                    <a:pt x="210312" y="615696"/>
                  </a:lnTo>
                  <a:close/>
                </a:path>
                <a:path w="260985" h="993775">
                  <a:moveTo>
                    <a:pt x="210312" y="598932"/>
                  </a:moveTo>
                  <a:lnTo>
                    <a:pt x="208788" y="598932"/>
                  </a:lnTo>
                  <a:lnTo>
                    <a:pt x="208788" y="608076"/>
                  </a:lnTo>
                  <a:lnTo>
                    <a:pt x="210312" y="609600"/>
                  </a:lnTo>
                  <a:lnTo>
                    <a:pt x="210312" y="598932"/>
                  </a:lnTo>
                  <a:close/>
                </a:path>
                <a:path w="260985" h="993775">
                  <a:moveTo>
                    <a:pt x="210312" y="582168"/>
                  </a:moveTo>
                  <a:lnTo>
                    <a:pt x="208788" y="582168"/>
                  </a:lnTo>
                  <a:lnTo>
                    <a:pt x="208788" y="591312"/>
                  </a:lnTo>
                  <a:lnTo>
                    <a:pt x="210312" y="591312"/>
                  </a:lnTo>
                  <a:lnTo>
                    <a:pt x="210312" y="582168"/>
                  </a:lnTo>
                  <a:close/>
                </a:path>
                <a:path w="260985" h="993775">
                  <a:moveTo>
                    <a:pt x="210312" y="563880"/>
                  </a:moveTo>
                  <a:lnTo>
                    <a:pt x="208788" y="565404"/>
                  </a:lnTo>
                  <a:lnTo>
                    <a:pt x="208788" y="574548"/>
                  </a:lnTo>
                  <a:lnTo>
                    <a:pt x="210312" y="574548"/>
                  </a:lnTo>
                  <a:lnTo>
                    <a:pt x="210312" y="563880"/>
                  </a:lnTo>
                  <a:close/>
                </a:path>
                <a:path w="260985" h="993775">
                  <a:moveTo>
                    <a:pt x="210312" y="547116"/>
                  </a:moveTo>
                  <a:lnTo>
                    <a:pt x="208788" y="547116"/>
                  </a:lnTo>
                  <a:lnTo>
                    <a:pt x="208788" y="556260"/>
                  </a:lnTo>
                  <a:lnTo>
                    <a:pt x="210312" y="557784"/>
                  </a:lnTo>
                  <a:lnTo>
                    <a:pt x="210312" y="547116"/>
                  </a:lnTo>
                  <a:close/>
                </a:path>
                <a:path w="260985" h="993775">
                  <a:moveTo>
                    <a:pt x="210312" y="530352"/>
                  </a:moveTo>
                  <a:lnTo>
                    <a:pt x="208788" y="530352"/>
                  </a:lnTo>
                  <a:lnTo>
                    <a:pt x="208788" y="539496"/>
                  </a:lnTo>
                  <a:lnTo>
                    <a:pt x="210312" y="539496"/>
                  </a:lnTo>
                  <a:lnTo>
                    <a:pt x="210312" y="530352"/>
                  </a:lnTo>
                  <a:close/>
                </a:path>
                <a:path w="260985" h="993775">
                  <a:moveTo>
                    <a:pt x="210312" y="512064"/>
                  </a:moveTo>
                  <a:lnTo>
                    <a:pt x="208788" y="513588"/>
                  </a:lnTo>
                  <a:lnTo>
                    <a:pt x="208788" y="522732"/>
                  </a:lnTo>
                  <a:lnTo>
                    <a:pt x="210312" y="522732"/>
                  </a:lnTo>
                  <a:lnTo>
                    <a:pt x="210312" y="512064"/>
                  </a:lnTo>
                  <a:close/>
                </a:path>
                <a:path w="260985" h="993775">
                  <a:moveTo>
                    <a:pt x="210312" y="495300"/>
                  </a:moveTo>
                  <a:lnTo>
                    <a:pt x="208788" y="495300"/>
                  </a:lnTo>
                  <a:lnTo>
                    <a:pt x="208788" y="504444"/>
                  </a:lnTo>
                  <a:lnTo>
                    <a:pt x="210312" y="505968"/>
                  </a:lnTo>
                  <a:lnTo>
                    <a:pt x="210312" y="495300"/>
                  </a:lnTo>
                  <a:close/>
                </a:path>
                <a:path w="260985" h="993775">
                  <a:moveTo>
                    <a:pt x="210312" y="478536"/>
                  </a:moveTo>
                  <a:lnTo>
                    <a:pt x="208788" y="478536"/>
                  </a:lnTo>
                  <a:lnTo>
                    <a:pt x="208788" y="487680"/>
                  </a:lnTo>
                  <a:lnTo>
                    <a:pt x="210312" y="487680"/>
                  </a:lnTo>
                  <a:lnTo>
                    <a:pt x="210312" y="478536"/>
                  </a:lnTo>
                  <a:close/>
                </a:path>
                <a:path w="260985" h="993775">
                  <a:moveTo>
                    <a:pt x="210312" y="170688"/>
                  </a:moveTo>
                  <a:lnTo>
                    <a:pt x="208788" y="170688"/>
                  </a:lnTo>
                  <a:lnTo>
                    <a:pt x="208788" y="181356"/>
                  </a:lnTo>
                  <a:lnTo>
                    <a:pt x="210312" y="181356"/>
                  </a:lnTo>
                  <a:lnTo>
                    <a:pt x="210312" y="170688"/>
                  </a:lnTo>
                  <a:close/>
                </a:path>
                <a:path w="260985" h="993775">
                  <a:moveTo>
                    <a:pt x="210312" y="153924"/>
                  </a:moveTo>
                  <a:lnTo>
                    <a:pt x="208788" y="153924"/>
                  </a:lnTo>
                  <a:lnTo>
                    <a:pt x="208788" y="163068"/>
                  </a:lnTo>
                  <a:lnTo>
                    <a:pt x="210312" y="164592"/>
                  </a:lnTo>
                  <a:lnTo>
                    <a:pt x="210312" y="153924"/>
                  </a:lnTo>
                  <a:close/>
                </a:path>
                <a:path w="260985" h="993775">
                  <a:moveTo>
                    <a:pt x="210312" y="137160"/>
                  </a:moveTo>
                  <a:lnTo>
                    <a:pt x="208788" y="137160"/>
                  </a:lnTo>
                  <a:lnTo>
                    <a:pt x="208788" y="146304"/>
                  </a:lnTo>
                  <a:lnTo>
                    <a:pt x="210312" y="146304"/>
                  </a:lnTo>
                  <a:lnTo>
                    <a:pt x="210312" y="137160"/>
                  </a:lnTo>
                  <a:close/>
                </a:path>
                <a:path w="260985" h="993775">
                  <a:moveTo>
                    <a:pt x="236220" y="797052"/>
                  </a:moveTo>
                  <a:lnTo>
                    <a:pt x="185928" y="797052"/>
                  </a:lnTo>
                  <a:lnTo>
                    <a:pt x="185928" y="798576"/>
                  </a:lnTo>
                  <a:lnTo>
                    <a:pt x="236220" y="798576"/>
                  </a:lnTo>
                  <a:lnTo>
                    <a:pt x="236220" y="797052"/>
                  </a:lnTo>
                  <a:close/>
                </a:path>
                <a:path w="260985" h="993775">
                  <a:moveTo>
                    <a:pt x="236220" y="118872"/>
                  </a:moveTo>
                  <a:lnTo>
                    <a:pt x="185928" y="118872"/>
                  </a:lnTo>
                  <a:lnTo>
                    <a:pt x="185928" y="120396"/>
                  </a:lnTo>
                  <a:lnTo>
                    <a:pt x="236220" y="120396"/>
                  </a:lnTo>
                  <a:lnTo>
                    <a:pt x="236220" y="118872"/>
                  </a:lnTo>
                  <a:close/>
                </a:path>
                <a:path w="260985" h="993775">
                  <a:moveTo>
                    <a:pt x="260604" y="256032"/>
                  </a:moveTo>
                  <a:lnTo>
                    <a:pt x="161544" y="256032"/>
                  </a:lnTo>
                  <a:lnTo>
                    <a:pt x="161544" y="260604"/>
                  </a:lnTo>
                  <a:lnTo>
                    <a:pt x="260604" y="260604"/>
                  </a:lnTo>
                  <a:lnTo>
                    <a:pt x="260604" y="256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16889326" y="22409206"/>
            <a:ext cx="1241438" cy="420344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20320" indent="213360">
              <a:spcBef>
                <a:spcPts val="400"/>
              </a:spcBef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Docetaxel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40" dirty="0">
                <a:latin typeface="Arial" panose="020B0604020202020204"/>
                <a:cs typeface="Arial" panose="020B0604020202020204"/>
              </a:rPr>
              <a:t>G</a:t>
            </a:r>
            <a:r>
              <a:rPr sz="1200" b="1" dirty="0">
                <a:latin typeface="Arial" panose="020B0604020202020204"/>
                <a:cs typeface="Arial" panose="020B0604020202020204"/>
              </a:rPr>
              <a:t>EO</a:t>
            </a:r>
            <a:r>
              <a:rPr sz="12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: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40" dirty="0">
                <a:latin typeface="Arial" panose="020B0604020202020204"/>
                <a:cs typeface="Arial" panose="020B0604020202020204"/>
              </a:rPr>
              <a:t>G</a:t>
            </a:r>
            <a:r>
              <a:rPr sz="1200" b="1" dirty="0">
                <a:latin typeface="Arial" panose="020B0604020202020204"/>
                <a:cs typeface="Arial" panose="020B0604020202020204"/>
              </a:rPr>
              <a:t>SE6434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15674894" y="23445609"/>
            <a:ext cx="407419" cy="3891867"/>
          </a:xfrm>
          <a:prstGeom prst="rect">
            <a:avLst/>
          </a:prstGeom>
        </p:spPr>
        <p:txBody>
          <a:bodyPr vert="vert270" wrap="square" lIns="0" tIns="45695" rIns="0" bIns="0" rtlCol="0">
            <a:spAutoFit/>
          </a:bodyPr>
          <a:lstStyle/>
          <a:p>
            <a:pPr marL="761365">
              <a:spcBef>
                <a:spcPts val="360"/>
              </a:spcBef>
            </a:pPr>
            <a:r>
              <a:rPr sz="1800" baseline="9000" dirty="0">
                <a:latin typeface="Arial" panose="020B0604020202020204"/>
                <a:cs typeface="Arial" panose="020B0604020202020204"/>
              </a:rPr>
              <a:t>Sen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si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i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ty</a:t>
            </a:r>
            <a:r>
              <a:rPr sz="1800" spc="-175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to 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D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o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c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eta</a:t>
            </a:r>
            <a:r>
              <a:rPr sz="1800" spc="-119" baseline="9000" dirty="0">
                <a:latin typeface="Arial" panose="020B0604020202020204"/>
                <a:cs typeface="Arial" panose="020B0604020202020204"/>
              </a:rPr>
              <a:t>x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el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-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P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r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ed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ic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ted</a:t>
            </a:r>
            <a:r>
              <a:rPr sz="1800" spc="-147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L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N</a:t>
            </a:r>
            <a:r>
              <a:rPr sz="1800" spc="-88" baseline="9000" dirty="0">
                <a:latin typeface="Arial" panose="020B0604020202020204"/>
                <a:cs typeface="Arial" panose="020B0604020202020204"/>
              </a:rPr>
              <a:t>I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C</a:t>
            </a:r>
            <a:r>
              <a:rPr sz="800" spc="-40" dirty="0">
                <a:latin typeface="Arial" panose="020B0604020202020204"/>
                <a:cs typeface="Arial" panose="020B0604020202020204"/>
              </a:rPr>
              <a:t>5</a:t>
            </a:r>
            <a:r>
              <a:rPr sz="800" dirty="0">
                <a:latin typeface="Arial" panose="020B0604020202020204"/>
                <a:cs typeface="Arial" panose="020B0604020202020204"/>
              </a:rPr>
              <a:t>0</a:t>
            </a:r>
            <a:endParaRPr sz="800">
              <a:latin typeface="Arial" panose="020B0604020202020204"/>
              <a:cs typeface="Arial" panose="020B0604020202020204"/>
            </a:endParaRPr>
          </a:p>
          <a:p>
            <a:pPr marL="50800">
              <a:spcBef>
                <a:spcPts val="280"/>
              </a:spcBef>
              <a:tabLst>
                <a:tab pos="931545" algn="l"/>
                <a:tab pos="1814830" algn="l"/>
                <a:tab pos="2693670" algn="l"/>
                <a:tab pos="3576955" algn="l"/>
              </a:tabLst>
            </a:pPr>
            <a:r>
              <a:rPr sz="1200" spc="-20" dirty="0">
                <a:latin typeface="Arial" panose="020B0604020202020204"/>
                <a:cs typeface="Arial" panose="020B0604020202020204"/>
              </a:rPr>
              <a:t>-</a:t>
            </a:r>
            <a:r>
              <a:rPr sz="1200" dirty="0">
                <a:latin typeface="Arial" panose="020B0604020202020204"/>
                <a:cs typeface="Arial" panose="020B0604020202020204"/>
              </a:rPr>
              <a:t>3.0	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-</a:t>
            </a:r>
            <a:r>
              <a:rPr sz="1200" dirty="0">
                <a:latin typeface="Arial" panose="020B0604020202020204"/>
                <a:cs typeface="Arial" panose="020B0604020202020204"/>
              </a:rPr>
              <a:t>2.8	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-</a:t>
            </a:r>
            <a:r>
              <a:rPr sz="1200" dirty="0">
                <a:latin typeface="Arial" panose="020B0604020202020204"/>
                <a:cs typeface="Arial" panose="020B0604020202020204"/>
              </a:rPr>
              <a:t>2.6	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-</a:t>
            </a:r>
            <a:r>
              <a:rPr sz="1200" dirty="0">
                <a:latin typeface="Arial" panose="020B0604020202020204"/>
                <a:cs typeface="Arial" panose="020B0604020202020204"/>
              </a:rPr>
              <a:t>2.4	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-</a:t>
            </a:r>
            <a:r>
              <a:rPr sz="1200" dirty="0">
                <a:latin typeface="Arial" panose="020B0604020202020204"/>
                <a:cs typeface="Arial" panose="020B0604020202020204"/>
              </a:rPr>
              <a:t>2.2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16099278" y="23032737"/>
            <a:ext cx="2670741" cy="4881970"/>
            <a:chOff x="4018788" y="5754618"/>
            <a:chExt cx="668020" cy="1221105"/>
          </a:xfrm>
        </p:grpSpPr>
        <p:sp>
          <p:nvSpPr>
            <p:cNvPr id="132" name="object 132"/>
            <p:cNvSpPr/>
            <p:nvPr/>
          </p:nvSpPr>
          <p:spPr>
            <a:xfrm>
              <a:off x="4044696" y="5754618"/>
              <a:ext cx="268605" cy="1071880"/>
            </a:xfrm>
            <a:custGeom>
              <a:avLst/>
              <a:gdLst/>
              <a:ahLst/>
              <a:cxnLst/>
              <a:rect l="l" t="t" r="r" b="b"/>
              <a:pathLst>
                <a:path w="268604" h="1071879">
                  <a:moveTo>
                    <a:pt x="1524" y="0"/>
                  </a:moveTo>
                  <a:lnTo>
                    <a:pt x="0" y="1524"/>
                  </a:lnTo>
                  <a:lnTo>
                    <a:pt x="0" y="1071372"/>
                  </a:lnTo>
                  <a:lnTo>
                    <a:pt x="268224" y="1071372"/>
                  </a:lnTo>
                  <a:lnTo>
                    <a:pt x="268224" y="1069848"/>
                  </a:lnTo>
                  <a:lnTo>
                    <a:pt x="1524" y="1069848"/>
                  </a:lnTo>
                  <a:lnTo>
                    <a:pt x="1524" y="0"/>
                  </a:lnTo>
                  <a:close/>
                </a:path>
                <a:path w="268604" h="1071879">
                  <a:moveTo>
                    <a:pt x="266700" y="0"/>
                  </a:moveTo>
                  <a:lnTo>
                    <a:pt x="266700" y="1069848"/>
                  </a:lnTo>
                  <a:lnTo>
                    <a:pt x="268224" y="1069848"/>
                  </a:lnTo>
                  <a:lnTo>
                    <a:pt x="268224" y="1524"/>
                  </a:lnTo>
                  <a:lnTo>
                    <a:pt x="266700" y="0"/>
                  </a:lnTo>
                  <a:close/>
                </a:path>
                <a:path w="268604" h="1071879">
                  <a:moveTo>
                    <a:pt x="152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524" y="0"/>
                  </a:lnTo>
                  <a:close/>
                </a:path>
                <a:path w="268604" h="1071879">
                  <a:moveTo>
                    <a:pt x="266700" y="0"/>
                  </a:moveTo>
                  <a:lnTo>
                    <a:pt x="1524" y="0"/>
                  </a:lnTo>
                  <a:lnTo>
                    <a:pt x="1524" y="1524"/>
                  </a:lnTo>
                  <a:lnTo>
                    <a:pt x="266700" y="1524"/>
                  </a:lnTo>
                  <a:lnTo>
                    <a:pt x="266700" y="0"/>
                  </a:lnTo>
                  <a:close/>
                </a:path>
                <a:path w="268604" h="1071879">
                  <a:moveTo>
                    <a:pt x="268224" y="0"/>
                  </a:moveTo>
                  <a:lnTo>
                    <a:pt x="266700" y="0"/>
                  </a:lnTo>
                  <a:lnTo>
                    <a:pt x="268224" y="1524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133" name="object 1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18788" y="6824466"/>
              <a:ext cx="249936" cy="15087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4419600" y="6821423"/>
              <a:ext cx="266700" cy="17145"/>
            </a:xfrm>
            <a:custGeom>
              <a:avLst/>
              <a:gdLst/>
              <a:ahLst/>
              <a:cxnLst/>
              <a:rect l="l" t="t" r="r" b="b"/>
              <a:pathLst>
                <a:path w="266700" h="17145">
                  <a:moveTo>
                    <a:pt x="266700" y="0"/>
                  </a:moveTo>
                  <a:lnTo>
                    <a:pt x="266700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0" y="16764"/>
                  </a:lnTo>
                  <a:lnTo>
                    <a:pt x="1524" y="16764"/>
                  </a:lnTo>
                  <a:lnTo>
                    <a:pt x="1524" y="1524"/>
                  </a:lnTo>
                  <a:lnTo>
                    <a:pt x="51816" y="1524"/>
                  </a:lnTo>
                  <a:lnTo>
                    <a:pt x="51816" y="16764"/>
                  </a:lnTo>
                  <a:lnTo>
                    <a:pt x="53340" y="16764"/>
                  </a:lnTo>
                  <a:lnTo>
                    <a:pt x="53340" y="1524"/>
                  </a:lnTo>
                  <a:lnTo>
                    <a:pt x="105156" y="1524"/>
                  </a:lnTo>
                  <a:lnTo>
                    <a:pt x="105156" y="16764"/>
                  </a:lnTo>
                  <a:lnTo>
                    <a:pt x="106680" y="16764"/>
                  </a:lnTo>
                  <a:lnTo>
                    <a:pt x="106680" y="1524"/>
                  </a:lnTo>
                  <a:lnTo>
                    <a:pt x="158496" y="1524"/>
                  </a:lnTo>
                  <a:lnTo>
                    <a:pt x="158496" y="16764"/>
                  </a:lnTo>
                  <a:lnTo>
                    <a:pt x="160020" y="16764"/>
                  </a:lnTo>
                  <a:lnTo>
                    <a:pt x="160020" y="1524"/>
                  </a:lnTo>
                  <a:lnTo>
                    <a:pt x="211836" y="1524"/>
                  </a:lnTo>
                  <a:lnTo>
                    <a:pt x="211836" y="16764"/>
                  </a:lnTo>
                  <a:lnTo>
                    <a:pt x="213360" y="16764"/>
                  </a:lnTo>
                  <a:lnTo>
                    <a:pt x="213360" y="1524"/>
                  </a:lnTo>
                  <a:lnTo>
                    <a:pt x="263652" y="1524"/>
                  </a:lnTo>
                  <a:lnTo>
                    <a:pt x="263652" y="16764"/>
                  </a:lnTo>
                  <a:lnTo>
                    <a:pt x="266700" y="16764"/>
                  </a:lnTo>
                  <a:lnTo>
                    <a:pt x="266700" y="152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17547362" y="27362768"/>
            <a:ext cx="1162736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0.0     0.4    </a:t>
            </a:r>
            <a:r>
              <a:rPr sz="1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17640796" y="23020572"/>
            <a:ext cx="68545" cy="4285368"/>
          </a:xfrm>
          <a:custGeom>
            <a:avLst/>
            <a:gdLst/>
            <a:ahLst/>
            <a:cxnLst/>
            <a:rect l="l" t="t" r="r" b="b"/>
            <a:pathLst>
              <a:path w="17145" h="1071879">
                <a:moveTo>
                  <a:pt x="16764" y="0"/>
                </a:moveTo>
                <a:lnTo>
                  <a:pt x="15240" y="0"/>
                </a:lnTo>
                <a:lnTo>
                  <a:pt x="0" y="0"/>
                </a:lnTo>
                <a:lnTo>
                  <a:pt x="0" y="1524"/>
                </a:lnTo>
                <a:lnTo>
                  <a:pt x="15240" y="1524"/>
                </a:lnTo>
                <a:lnTo>
                  <a:pt x="15240" y="214884"/>
                </a:lnTo>
                <a:lnTo>
                  <a:pt x="0" y="214884"/>
                </a:lnTo>
                <a:lnTo>
                  <a:pt x="0" y="216408"/>
                </a:lnTo>
                <a:lnTo>
                  <a:pt x="15240" y="216408"/>
                </a:lnTo>
                <a:lnTo>
                  <a:pt x="15240" y="428244"/>
                </a:lnTo>
                <a:lnTo>
                  <a:pt x="0" y="428244"/>
                </a:lnTo>
                <a:lnTo>
                  <a:pt x="0" y="429768"/>
                </a:lnTo>
                <a:lnTo>
                  <a:pt x="15240" y="429768"/>
                </a:lnTo>
                <a:lnTo>
                  <a:pt x="15240" y="641604"/>
                </a:lnTo>
                <a:lnTo>
                  <a:pt x="0" y="641604"/>
                </a:lnTo>
                <a:lnTo>
                  <a:pt x="0" y="643128"/>
                </a:lnTo>
                <a:lnTo>
                  <a:pt x="15240" y="643128"/>
                </a:lnTo>
                <a:lnTo>
                  <a:pt x="15240" y="854964"/>
                </a:lnTo>
                <a:lnTo>
                  <a:pt x="0" y="854964"/>
                </a:lnTo>
                <a:lnTo>
                  <a:pt x="0" y="858012"/>
                </a:lnTo>
                <a:lnTo>
                  <a:pt x="15240" y="858012"/>
                </a:lnTo>
                <a:lnTo>
                  <a:pt x="15240" y="1069848"/>
                </a:lnTo>
                <a:lnTo>
                  <a:pt x="0" y="1069848"/>
                </a:lnTo>
                <a:lnTo>
                  <a:pt x="0" y="1071372"/>
                </a:lnTo>
                <a:lnTo>
                  <a:pt x="15240" y="1071372"/>
                </a:lnTo>
                <a:lnTo>
                  <a:pt x="16764" y="1071372"/>
                </a:lnTo>
                <a:lnTo>
                  <a:pt x="16764" y="1069848"/>
                </a:lnTo>
                <a:lnTo>
                  <a:pt x="16764" y="1524"/>
                </a:lnTo>
                <a:lnTo>
                  <a:pt x="16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137" name="object 137"/>
          <p:cNvSpPr txBox="1"/>
          <p:nvPr/>
        </p:nvSpPr>
        <p:spPr>
          <a:xfrm>
            <a:off x="17423575" y="25431910"/>
            <a:ext cx="184538" cy="2020821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901065" algn="l"/>
                <a:tab pos="1753870" algn="l"/>
              </a:tabLst>
            </a:pPr>
            <a:r>
              <a:rPr sz="1200" dirty="0">
                <a:latin typeface="Arial" panose="020B0604020202020204"/>
                <a:cs typeface="Arial" panose="020B0604020202020204"/>
              </a:rPr>
              <a:t>0.0	0.2	0.4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7423570" y="23719796"/>
            <a:ext cx="184538" cy="1167814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901065" algn="l"/>
              </a:tabLst>
            </a:pPr>
            <a:r>
              <a:rPr sz="1200" dirty="0">
                <a:latin typeface="Arial" panose="020B0604020202020204"/>
                <a:cs typeface="Arial" panose="020B0604020202020204"/>
              </a:rPr>
              <a:t>0.6	0.8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7423570" y="22860685"/>
            <a:ext cx="184538" cy="314802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1.0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17689537" y="23014465"/>
            <a:ext cx="1078958" cy="4303140"/>
            <a:chOff x="4416551" y="5750046"/>
            <a:chExt cx="269875" cy="1076325"/>
          </a:xfrm>
        </p:grpSpPr>
        <p:sp>
          <p:nvSpPr>
            <p:cNvPr id="141" name="object 141"/>
            <p:cNvSpPr/>
            <p:nvPr/>
          </p:nvSpPr>
          <p:spPr>
            <a:xfrm>
              <a:off x="4419599" y="5751570"/>
              <a:ext cx="266700" cy="1071880"/>
            </a:xfrm>
            <a:custGeom>
              <a:avLst/>
              <a:gdLst/>
              <a:ahLst/>
              <a:cxnLst/>
              <a:rect l="l" t="t" r="r" b="b"/>
              <a:pathLst>
                <a:path w="266700" h="1071879">
                  <a:moveTo>
                    <a:pt x="0" y="1069848"/>
                  </a:moveTo>
                  <a:lnTo>
                    <a:pt x="0" y="1071372"/>
                  </a:lnTo>
                  <a:lnTo>
                    <a:pt x="1524" y="1071372"/>
                  </a:lnTo>
                  <a:lnTo>
                    <a:pt x="0" y="1069848"/>
                  </a:lnTo>
                  <a:close/>
                </a:path>
                <a:path w="266700" h="1071879">
                  <a:moveTo>
                    <a:pt x="266700" y="0"/>
                  </a:moveTo>
                  <a:lnTo>
                    <a:pt x="0" y="0"/>
                  </a:lnTo>
                  <a:lnTo>
                    <a:pt x="0" y="1069848"/>
                  </a:lnTo>
                  <a:lnTo>
                    <a:pt x="1524" y="1071372"/>
                  </a:lnTo>
                  <a:lnTo>
                    <a:pt x="1524" y="1524"/>
                  </a:lnTo>
                  <a:lnTo>
                    <a:pt x="266700" y="1524"/>
                  </a:lnTo>
                  <a:lnTo>
                    <a:pt x="266700" y="0"/>
                  </a:lnTo>
                  <a:close/>
                </a:path>
                <a:path w="266700" h="1071879">
                  <a:moveTo>
                    <a:pt x="263652" y="1069848"/>
                  </a:moveTo>
                  <a:lnTo>
                    <a:pt x="1524" y="1069848"/>
                  </a:lnTo>
                  <a:lnTo>
                    <a:pt x="1524" y="1071372"/>
                  </a:lnTo>
                  <a:lnTo>
                    <a:pt x="263652" y="1071372"/>
                  </a:lnTo>
                  <a:lnTo>
                    <a:pt x="263652" y="1069848"/>
                  </a:lnTo>
                  <a:close/>
                </a:path>
                <a:path w="266700" h="1071879">
                  <a:moveTo>
                    <a:pt x="266700" y="1524"/>
                  </a:moveTo>
                  <a:lnTo>
                    <a:pt x="263652" y="1524"/>
                  </a:lnTo>
                  <a:lnTo>
                    <a:pt x="263652" y="1071372"/>
                  </a:lnTo>
                  <a:lnTo>
                    <a:pt x="265176" y="1069848"/>
                  </a:lnTo>
                  <a:lnTo>
                    <a:pt x="266700" y="1069848"/>
                  </a:lnTo>
                  <a:lnTo>
                    <a:pt x="266700" y="1524"/>
                  </a:lnTo>
                  <a:close/>
                </a:path>
                <a:path w="266700" h="1071879">
                  <a:moveTo>
                    <a:pt x="266700" y="1069848"/>
                  </a:moveTo>
                  <a:lnTo>
                    <a:pt x="265176" y="1069848"/>
                  </a:lnTo>
                  <a:lnTo>
                    <a:pt x="263652" y="1071372"/>
                  </a:lnTo>
                  <a:lnTo>
                    <a:pt x="266700" y="1071372"/>
                  </a:lnTo>
                  <a:lnTo>
                    <a:pt x="266700" y="1069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419600" y="5751575"/>
              <a:ext cx="266700" cy="1071880"/>
            </a:xfrm>
            <a:custGeom>
              <a:avLst/>
              <a:gdLst/>
              <a:ahLst/>
              <a:cxnLst/>
              <a:rect l="l" t="t" r="r" b="b"/>
              <a:pathLst>
                <a:path w="266700" h="1071879">
                  <a:moveTo>
                    <a:pt x="266700" y="0"/>
                  </a:moveTo>
                  <a:lnTo>
                    <a:pt x="263652" y="0"/>
                  </a:lnTo>
                  <a:lnTo>
                    <a:pt x="263652" y="1524"/>
                  </a:lnTo>
                  <a:lnTo>
                    <a:pt x="263652" y="108204"/>
                  </a:lnTo>
                  <a:lnTo>
                    <a:pt x="263652" y="1069848"/>
                  </a:lnTo>
                  <a:lnTo>
                    <a:pt x="240792" y="1069848"/>
                  </a:lnTo>
                  <a:lnTo>
                    <a:pt x="240792" y="964692"/>
                  </a:lnTo>
                  <a:lnTo>
                    <a:pt x="263652" y="964692"/>
                  </a:lnTo>
                  <a:lnTo>
                    <a:pt x="263652" y="963168"/>
                  </a:lnTo>
                  <a:lnTo>
                    <a:pt x="240792" y="963168"/>
                  </a:lnTo>
                  <a:lnTo>
                    <a:pt x="240792" y="857504"/>
                  </a:lnTo>
                  <a:lnTo>
                    <a:pt x="263652" y="857504"/>
                  </a:lnTo>
                  <a:lnTo>
                    <a:pt x="263652" y="854964"/>
                  </a:lnTo>
                  <a:lnTo>
                    <a:pt x="240792" y="854964"/>
                  </a:lnTo>
                  <a:lnTo>
                    <a:pt x="240792" y="751332"/>
                  </a:lnTo>
                  <a:lnTo>
                    <a:pt x="263652" y="751332"/>
                  </a:lnTo>
                  <a:lnTo>
                    <a:pt x="263652" y="749808"/>
                  </a:lnTo>
                  <a:lnTo>
                    <a:pt x="240792" y="749808"/>
                  </a:lnTo>
                  <a:lnTo>
                    <a:pt x="240792" y="643128"/>
                  </a:lnTo>
                  <a:lnTo>
                    <a:pt x="263652" y="643128"/>
                  </a:lnTo>
                  <a:lnTo>
                    <a:pt x="263652" y="641604"/>
                  </a:lnTo>
                  <a:lnTo>
                    <a:pt x="240792" y="641604"/>
                  </a:lnTo>
                  <a:lnTo>
                    <a:pt x="240792" y="537972"/>
                  </a:lnTo>
                  <a:lnTo>
                    <a:pt x="263652" y="537972"/>
                  </a:lnTo>
                  <a:lnTo>
                    <a:pt x="263652" y="536448"/>
                  </a:lnTo>
                  <a:lnTo>
                    <a:pt x="240792" y="536448"/>
                  </a:lnTo>
                  <a:lnTo>
                    <a:pt x="240792" y="429768"/>
                  </a:lnTo>
                  <a:lnTo>
                    <a:pt x="263652" y="429768"/>
                  </a:lnTo>
                  <a:lnTo>
                    <a:pt x="263652" y="428244"/>
                  </a:lnTo>
                  <a:lnTo>
                    <a:pt x="240792" y="428244"/>
                  </a:lnTo>
                  <a:lnTo>
                    <a:pt x="240792" y="323088"/>
                  </a:lnTo>
                  <a:lnTo>
                    <a:pt x="263652" y="323088"/>
                  </a:lnTo>
                  <a:lnTo>
                    <a:pt x="263652" y="321564"/>
                  </a:lnTo>
                  <a:lnTo>
                    <a:pt x="240792" y="321564"/>
                  </a:lnTo>
                  <a:lnTo>
                    <a:pt x="240792" y="216408"/>
                  </a:lnTo>
                  <a:lnTo>
                    <a:pt x="263652" y="216408"/>
                  </a:lnTo>
                  <a:lnTo>
                    <a:pt x="263652" y="214884"/>
                  </a:lnTo>
                  <a:lnTo>
                    <a:pt x="240792" y="214884"/>
                  </a:lnTo>
                  <a:lnTo>
                    <a:pt x="240792" y="109728"/>
                  </a:lnTo>
                  <a:lnTo>
                    <a:pt x="263652" y="109728"/>
                  </a:lnTo>
                  <a:lnTo>
                    <a:pt x="263652" y="108204"/>
                  </a:lnTo>
                  <a:lnTo>
                    <a:pt x="240792" y="108204"/>
                  </a:lnTo>
                  <a:lnTo>
                    <a:pt x="240792" y="1524"/>
                  </a:lnTo>
                  <a:lnTo>
                    <a:pt x="263652" y="1524"/>
                  </a:lnTo>
                  <a:lnTo>
                    <a:pt x="263652" y="0"/>
                  </a:lnTo>
                  <a:lnTo>
                    <a:pt x="240792" y="0"/>
                  </a:lnTo>
                  <a:lnTo>
                    <a:pt x="239268" y="0"/>
                  </a:lnTo>
                  <a:lnTo>
                    <a:pt x="239268" y="1524"/>
                  </a:lnTo>
                  <a:lnTo>
                    <a:pt x="239268" y="1069848"/>
                  </a:lnTo>
                  <a:lnTo>
                    <a:pt x="213360" y="1069848"/>
                  </a:lnTo>
                  <a:lnTo>
                    <a:pt x="213360" y="964692"/>
                  </a:lnTo>
                  <a:lnTo>
                    <a:pt x="239268" y="964692"/>
                  </a:lnTo>
                  <a:lnTo>
                    <a:pt x="239268" y="963168"/>
                  </a:lnTo>
                  <a:lnTo>
                    <a:pt x="213360" y="963168"/>
                  </a:lnTo>
                  <a:lnTo>
                    <a:pt x="213360" y="857504"/>
                  </a:lnTo>
                  <a:lnTo>
                    <a:pt x="239268" y="857504"/>
                  </a:lnTo>
                  <a:lnTo>
                    <a:pt x="239268" y="854964"/>
                  </a:lnTo>
                  <a:lnTo>
                    <a:pt x="213360" y="854964"/>
                  </a:lnTo>
                  <a:lnTo>
                    <a:pt x="213360" y="751332"/>
                  </a:lnTo>
                  <a:lnTo>
                    <a:pt x="239268" y="751332"/>
                  </a:lnTo>
                  <a:lnTo>
                    <a:pt x="239268" y="749808"/>
                  </a:lnTo>
                  <a:lnTo>
                    <a:pt x="213360" y="749808"/>
                  </a:lnTo>
                  <a:lnTo>
                    <a:pt x="213360" y="643128"/>
                  </a:lnTo>
                  <a:lnTo>
                    <a:pt x="239268" y="643128"/>
                  </a:lnTo>
                  <a:lnTo>
                    <a:pt x="239268" y="641604"/>
                  </a:lnTo>
                  <a:lnTo>
                    <a:pt x="213360" y="641604"/>
                  </a:lnTo>
                  <a:lnTo>
                    <a:pt x="213360" y="537972"/>
                  </a:lnTo>
                  <a:lnTo>
                    <a:pt x="239268" y="537972"/>
                  </a:lnTo>
                  <a:lnTo>
                    <a:pt x="239268" y="536448"/>
                  </a:lnTo>
                  <a:lnTo>
                    <a:pt x="213360" y="536448"/>
                  </a:lnTo>
                  <a:lnTo>
                    <a:pt x="213360" y="429768"/>
                  </a:lnTo>
                  <a:lnTo>
                    <a:pt x="239268" y="429768"/>
                  </a:lnTo>
                  <a:lnTo>
                    <a:pt x="239268" y="428244"/>
                  </a:lnTo>
                  <a:lnTo>
                    <a:pt x="213360" y="428244"/>
                  </a:lnTo>
                  <a:lnTo>
                    <a:pt x="213360" y="323088"/>
                  </a:lnTo>
                  <a:lnTo>
                    <a:pt x="239268" y="323088"/>
                  </a:lnTo>
                  <a:lnTo>
                    <a:pt x="239268" y="321564"/>
                  </a:lnTo>
                  <a:lnTo>
                    <a:pt x="213360" y="321564"/>
                  </a:lnTo>
                  <a:lnTo>
                    <a:pt x="213360" y="216408"/>
                  </a:lnTo>
                  <a:lnTo>
                    <a:pt x="239268" y="216408"/>
                  </a:lnTo>
                  <a:lnTo>
                    <a:pt x="239268" y="214884"/>
                  </a:lnTo>
                  <a:lnTo>
                    <a:pt x="213360" y="214884"/>
                  </a:lnTo>
                  <a:lnTo>
                    <a:pt x="213360" y="109728"/>
                  </a:lnTo>
                  <a:lnTo>
                    <a:pt x="239268" y="109728"/>
                  </a:lnTo>
                  <a:lnTo>
                    <a:pt x="239268" y="108204"/>
                  </a:lnTo>
                  <a:lnTo>
                    <a:pt x="213360" y="108204"/>
                  </a:lnTo>
                  <a:lnTo>
                    <a:pt x="213360" y="1524"/>
                  </a:lnTo>
                  <a:lnTo>
                    <a:pt x="239268" y="1524"/>
                  </a:lnTo>
                  <a:lnTo>
                    <a:pt x="239268" y="0"/>
                  </a:lnTo>
                  <a:lnTo>
                    <a:pt x="213360" y="0"/>
                  </a:lnTo>
                  <a:lnTo>
                    <a:pt x="211836" y="0"/>
                  </a:lnTo>
                  <a:lnTo>
                    <a:pt x="211836" y="1524"/>
                  </a:lnTo>
                  <a:lnTo>
                    <a:pt x="211836" y="1069848"/>
                  </a:lnTo>
                  <a:lnTo>
                    <a:pt x="187452" y="1069848"/>
                  </a:lnTo>
                  <a:lnTo>
                    <a:pt x="187452" y="964692"/>
                  </a:lnTo>
                  <a:lnTo>
                    <a:pt x="211836" y="964692"/>
                  </a:lnTo>
                  <a:lnTo>
                    <a:pt x="211836" y="963168"/>
                  </a:lnTo>
                  <a:lnTo>
                    <a:pt x="187452" y="963168"/>
                  </a:lnTo>
                  <a:lnTo>
                    <a:pt x="187452" y="857504"/>
                  </a:lnTo>
                  <a:lnTo>
                    <a:pt x="211836" y="857504"/>
                  </a:lnTo>
                  <a:lnTo>
                    <a:pt x="211836" y="854964"/>
                  </a:lnTo>
                  <a:lnTo>
                    <a:pt x="187452" y="854964"/>
                  </a:lnTo>
                  <a:lnTo>
                    <a:pt x="187452" y="751332"/>
                  </a:lnTo>
                  <a:lnTo>
                    <a:pt x="211836" y="751332"/>
                  </a:lnTo>
                  <a:lnTo>
                    <a:pt x="211836" y="749808"/>
                  </a:lnTo>
                  <a:lnTo>
                    <a:pt x="187452" y="749808"/>
                  </a:lnTo>
                  <a:lnTo>
                    <a:pt x="187452" y="643128"/>
                  </a:lnTo>
                  <a:lnTo>
                    <a:pt x="211836" y="643128"/>
                  </a:lnTo>
                  <a:lnTo>
                    <a:pt x="211836" y="641604"/>
                  </a:lnTo>
                  <a:lnTo>
                    <a:pt x="187452" y="641604"/>
                  </a:lnTo>
                  <a:lnTo>
                    <a:pt x="187452" y="537972"/>
                  </a:lnTo>
                  <a:lnTo>
                    <a:pt x="211836" y="537972"/>
                  </a:lnTo>
                  <a:lnTo>
                    <a:pt x="211836" y="536448"/>
                  </a:lnTo>
                  <a:lnTo>
                    <a:pt x="187452" y="536448"/>
                  </a:lnTo>
                  <a:lnTo>
                    <a:pt x="187452" y="429768"/>
                  </a:lnTo>
                  <a:lnTo>
                    <a:pt x="211836" y="429768"/>
                  </a:lnTo>
                  <a:lnTo>
                    <a:pt x="211836" y="428244"/>
                  </a:lnTo>
                  <a:lnTo>
                    <a:pt x="187452" y="428244"/>
                  </a:lnTo>
                  <a:lnTo>
                    <a:pt x="187452" y="323088"/>
                  </a:lnTo>
                  <a:lnTo>
                    <a:pt x="211836" y="323088"/>
                  </a:lnTo>
                  <a:lnTo>
                    <a:pt x="211836" y="321564"/>
                  </a:lnTo>
                  <a:lnTo>
                    <a:pt x="187452" y="321564"/>
                  </a:lnTo>
                  <a:lnTo>
                    <a:pt x="187452" y="216408"/>
                  </a:lnTo>
                  <a:lnTo>
                    <a:pt x="211836" y="216408"/>
                  </a:lnTo>
                  <a:lnTo>
                    <a:pt x="211836" y="214884"/>
                  </a:lnTo>
                  <a:lnTo>
                    <a:pt x="187452" y="214884"/>
                  </a:lnTo>
                  <a:lnTo>
                    <a:pt x="187452" y="109728"/>
                  </a:lnTo>
                  <a:lnTo>
                    <a:pt x="211836" y="109728"/>
                  </a:lnTo>
                  <a:lnTo>
                    <a:pt x="211836" y="108204"/>
                  </a:lnTo>
                  <a:lnTo>
                    <a:pt x="187452" y="108204"/>
                  </a:lnTo>
                  <a:lnTo>
                    <a:pt x="187452" y="1524"/>
                  </a:lnTo>
                  <a:lnTo>
                    <a:pt x="211836" y="1524"/>
                  </a:lnTo>
                  <a:lnTo>
                    <a:pt x="211836" y="0"/>
                  </a:lnTo>
                  <a:lnTo>
                    <a:pt x="187452" y="0"/>
                  </a:lnTo>
                  <a:lnTo>
                    <a:pt x="185928" y="0"/>
                  </a:lnTo>
                  <a:lnTo>
                    <a:pt x="185928" y="1524"/>
                  </a:lnTo>
                  <a:lnTo>
                    <a:pt x="185928" y="1069848"/>
                  </a:lnTo>
                  <a:lnTo>
                    <a:pt x="160020" y="1069848"/>
                  </a:lnTo>
                  <a:lnTo>
                    <a:pt x="160020" y="964692"/>
                  </a:lnTo>
                  <a:lnTo>
                    <a:pt x="185928" y="964692"/>
                  </a:lnTo>
                  <a:lnTo>
                    <a:pt x="185928" y="963168"/>
                  </a:lnTo>
                  <a:lnTo>
                    <a:pt x="160020" y="963168"/>
                  </a:lnTo>
                  <a:lnTo>
                    <a:pt x="160020" y="857504"/>
                  </a:lnTo>
                  <a:lnTo>
                    <a:pt x="185928" y="857504"/>
                  </a:lnTo>
                  <a:lnTo>
                    <a:pt x="185928" y="854964"/>
                  </a:lnTo>
                  <a:lnTo>
                    <a:pt x="160020" y="854964"/>
                  </a:lnTo>
                  <a:lnTo>
                    <a:pt x="160020" y="751332"/>
                  </a:lnTo>
                  <a:lnTo>
                    <a:pt x="185928" y="751332"/>
                  </a:lnTo>
                  <a:lnTo>
                    <a:pt x="185928" y="749808"/>
                  </a:lnTo>
                  <a:lnTo>
                    <a:pt x="160020" y="749808"/>
                  </a:lnTo>
                  <a:lnTo>
                    <a:pt x="160020" y="643128"/>
                  </a:lnTo>
                  <a:lnTo>
                    <a:pt x="185928" y="643128"/>
                  </a:lnTo>
                  <a:lnTo>
                    <a:pt x="185928" y="641604"/>
                  </a:lnTo>
                  <a:lnTo>
                    <a:pt x="160020" y="641604"/>
                  </a:lnTo>
                  <a:lnTo>
                    <a:pt x="160020" y="537972"/>
                  </a:lnTo>
                  <a:lnTo>
                    <a:pt x="185928" y="537972"/>
                  </a:lnTo>
                  <a:lnTo>
                    <a:pt x="185928" y="536448"/>
                  </a:lnTo>
                  <a:lnTo>
                    <a:pt x="160020" y="536448"/>
                  </a:lnTo>
                  <a:lnTo>
                    <a:pt x="160020" y="429768"/>
                  </a:lnTo>
                  <a:lnTo>
                    <a:pt x="185928" y="429768"/>
                  </a:lnTo>
                  <a:lnTo>
                    <a:pt x="185928" y="428244"/>
                  </a:lnTo>
                  <a:lnTo>
                    <a:pt x="160020" y="428244"/>
                  </a:lnTo>
                  <a:lnTo>
                    <a:pt x="160020" y="323088"/>
                  </a:lnTo>
                  <a:lnTo>
                    <a:pt x="185928" y="323088"/>
                  </a:lnTo>
                  <a:lnTo>
                    <a:pt x="185928" y="321564"/>
                  </a:lnTo>
                  <a:lnTo>
                    <a:pt x="160020" y="321564"/>
                  </a:lnTo>
                  <a:lnTo>
                    <a:pt x="160020" y="216408"/>
                  </a:lnTo>
                  <a:lnTo>
                    <a:pt x="185928" y="216408"/>
                  </a:lnTo>
                  <a:lnTo>
                    <a:pt x="185928" y="214884"/>
                  </a:lnTo>
                  <a:lnTo>
                    <a:pt x="160020" y="214884"/>
                  </a:lnTo>
                  <a:lnTo>
                    <a:pt x="160020" y="109728"/>
                  </a:lnTo>
                  <a:lnTo>
                    <a:pt x="185928" y="109728"/>
                  </a:lnTo>
                  <a:lnTo>
                    <a:pt x="185928" y="108204"/>
                  </a:lnTo>
                  <a:lnTo>
                    <a:pt x="160020" y="108204"/>
                  </a:lnTo>
                  <a:lnTo>
                    <a:pt x="160020" y="1524"/>
                  </a:lnTo>
                  <a:lnTo>
                    <a:pt x="185928" y="1524"/>
                  </a:lnTo>
                  <a:lnTo>
                    <a:pt x="185928" y="0"/>
                  </a:lnTo>
                  <a:lnTo>
                    <a:pt x="160020" y="0"/>
                  </a:lnTo>
                  <a:lnTo>
                    <a:pt x="158496" y="0"/>
                  </a:lnTo>
                  <a:lnTo>
                    <a:pt x="158496" y="1524"/>
                  </a:lnTo>
                  <a:lnTo>
                    <a:pt x="158496" y="1069848"/>
                  </a:lnTo>
                  <a:lnTo>
                    <a:pt x="134112" y="1069848"/>
                  </a:lnTo>
                  <a:lnTo>
                    <a:pt x="134112" y="964692"/>
                  </a:lnTo>
                  <a:lnTo>
                    <a:pt x="158496" y="964692"/>
                  </a:lnTo>
                  <a:lnTo>
                    <a:pt x="158496" y="963168"/>
                  </a:lnTo>
                  <a:lnTo>
                    <a:pt x="134112" y="963168"/>
                  </a:lnTo>
                  <a:lnTo>
                    <a:pt x="134112" y="857504"/>
                  </a:lnTo>
                  <a:lnTo>
                    <a:pt x="158496" y="857504"/>
                  </a:lnTo>
                  <a:lnTo>
                    <a:pt x="158496" y="854964"/>
                  </a:lnTo>
                  <a:lnTo>
                    <a:pt x="134112" y="854964"/>
                  </a:lnTo>
                  <a:lnTo>
                    <a:pt x="134112" y="751332"/>
                  </a:lnTo>
                  <a:lnTo>
                    <a:pt x="158496" y="751332"/>
                  </a:lnTo>
                  <a:lnTo>
                    <a:pt x="158496" y="749808"/>
                  </a:lnTo>
                  <a:lnTo>
                    <a:pt x="134112" y="749808"/>
                  </a:lnTo>
                  <a:lnTo>
                    <a:pt x="134112" y="643128"/>
                  </a:lnTo>
                  <a:lnTo>
                    <a:pt x="158496" y="643128"/>
                  </a:lnTo>
                  <a:lnTo>
                    <a:pt x="158496" y="641604"/>
                  </a:lnTo>
                  <a:lnTo>
                    <a:pt x="134112" y="641604"/>
                  </a:lnTo>
                  <a:lnTo>
                    <a:pt x="134112" y="537972"/>
                  </a:lnTo>
                  <a:lnTo>
                    <a:pt x="158496" y="537972"/>
                  </a:lnTo>
                  <a:lnTo>
                    <a:pt x="158496" y="536448"/>
                  </a:lnTo>
                  <a:lnTo>
                    <a:pt x="134112" y="536448"/>
                  </a:lnTo>
                  <a:lnTo>
                    <a:pt x="134112" y="429768"/>
                  </a:lnTo>
                  <a:lnTo>
                    <a:pt x="158496" y="429768"/>
                  </a:lnTo>
                  <a:lnTo>
                    <a:pt x="158496" y="428244"/>
                  </a:lnTo>
                  <a:lnTo>
                    <a:pt x="134112" y="428244"/>
                  </a:lnTo>
                  <a:lnTo>
                    <a:pt x="134112" y="323088"/>
                  </a:lnTo>
                  <a:lnTo>
                    <a:pt x="158496" y="323088"/>
                  </a:lnTo>
                  <a:lnTo>
                    <a:pt x="158496" y="321564"/>
                  </a:lnTo>
                  <a:lnTo>
                    <a:pt x="134112" y="321564"/>
                  </a:lnTo>
                  <a:lnTo>
                    <a:pt x="134112" y="216408"/>
                  </a:lnTo>
                  <a:lnTo>
                    <a:pt x="158496" y="216408"/>
                  </a:lnTo>
                  <a:lnTo>
                    <a:pt x="158496" y="214884"/>
                  </a:lnTo>
                  <a:lnTo>
                    <a:pt x="134112" y="214884"/>
                  </a:lnTo>
                  <a:lnTo>
                    <a:pt x="134112" y="109728"/>
                  </a:lnTo>
                  <a:lnTo>
                    <a:pt x="158496" y="109728"/>
                  </a:lnTo>
                  <a:lnTo>
                    <a:pt x="158496" y="108204"/>
                  </a:lnTo>
                  <a:lnTo>
                    <a:pt x="134112" y="108204"/>
                  </a:lnTo>
                  <a:lnTo>
                    <a:pt x="134112" y="1524"/>
                  </a:lnTo>
                  <a:lnTo>
                    <a:pt x="158496" y="1524"/>
                  </a:lnTo>
                  <a:lnTo>
                    <a:pt x="158496" y="0"/>
                  </a:lnTo>
                  <a:lnTo>
                    <a:pt x="134112" y="0"/>
                  </a:lnTo>
                  <a:lnTo>
                    <a:pt x="132588" y="0"/>
                  </a:lnTo>
                  <a:lnTo>
                    <a:pt x="132588" y="1524"/>
                  </a:lnTo>
                  <a:lnTo>
                    <a:pt x="132588" y="1069848"/>
                  </a:lnTo>
                  <a:lnTo>
                    <a:pt x="106680" y="1069848"/>
                  </a:lnTo>
                  <a:lnTo>
                    <a:pt x="106680" y="964692"/>
                  </a:lnTo>
                  <a:lnTo>
                    <a:pt x="132588" y="964692"/>
                  </a:lnTo>
                  <a:lnTo>
                    <a:pt x="132588" y="963168"/>
                  </a:lnTo>
                  <a:lnTo>
                    <a:pt x="106680" y="963168"/>
                  </a:lnTo>
                  <a:lnTo>
                    <a:pt x="106680" y="857504"/>
                  </a:lnTo>
                  <a:lnTo>
                    <a:pt x="132588" y="857504"/>
                  </a:lnTo>
                  <a:lnTo>
                    <a:pt x="132588" y="854964"/>
                  </a:lnTo>
                  <a:lnTo>
                    <a:pt x="106680" y="854964"/>
                  </a:lnTo>
                  <a:lnTo>
                    <a:pt x="106680" y="751332"/>
                  </a:lnTo>
                  <a:lnTo>
                    <a:pt x="132588" y="751332"/>
                  </a:lnTo>
                  <a:lnTo>
                    <a:pt x="132588" y="749808"/>
                  </a:lnTo>
                  <a:lnTo>
                    <a:pt x="106680" y="749808"/>
                  </a:lnTo>
                  <a:lnTo>
                    <a:pt x="106680" y="643128"/>
                  </a:lnTo>
                  <a:lnTo>
                    <a:pt x="132588" y="643128"/>
                  </a:lnTo>
                  <a:lnTo>
                    <a:pt x="132588" y="641604"/>
                  </a:lnTo>
                  <a:lnTo>
                    <a:pt x="106680" y="641604"/>
                  </a:lnTo>
                  <a:lnTo>
                    <a:pt x="106680" y="537972"/>
                  </a:lnTo>
                  <a:lnTo>
                    <a:pt x="132588" y="537972"/>
                  </a:lnTo>
                  <a:lnTo>
                    <a:pt x="132588" y="536448"/>
                  </a:lnTo>
                  <a:lnTo>
                    <a:pt x="106680" y="536448"/>
                  </a:lnTo>
                  <a:lnTo>
                    <a:pt x="106680" y="429768"/>
                  </a:lnTo>
                  <a:lnTo>
                    <a:pt x="132588" y="429768"/>
                  </a:lnTo>
                  <a:lnTo>
                    <a:pt x="132588" y="428244"/>
                  </a:lnTo>
                  <a:lnTo>
                    <a:pt x="106680" y="428244"/>
                  </a:lnTo>
                  <a:lnTo>
                    <a:pt x="106680" y="323088"/>
                  </a:lnTo>
                  <a:lnTo>
                    <a:pt x="132588" y="323088"/>
                  </a:lnTo>
                  <a:lnTo>
                    <a:pt x="132588" y="321564"/>
                  </a:lnTo>
                  <a:lnTo>
                    <a:pt x="106680" y="321564"/>
                  </a:lnTo>
                  <a:lnTo>
                    <a:pt x="106680" y="216408"/>
                  </a:lnTo>
                  <a:lnTo>
                    <a:pt x="132588" y="216408"/>
                  </a:lnTo>
                  <a:lnTo>
                    <a:pt x="132588" y="214884"/>
                  </a:lnTo>
                  <a:lnTo>
                    <a:pt x="106680" y="214884"/>
                  </a:lnTo>
                  <a:lnTo>
                    <a:pt x="106680" y="109728"/>
                  </a:lnTo>
                  <a:lnTo>
                    <a:pt x="132588" y="109728"/>
                  </a:lnTo>
                  <a:lnTo>
                    <a:pt x="132588" y="108204"/>
                  </a:lnTo>
                  <a:lnTo>
                    <a:pt x="106680" y="108204"/>
                  </a:lnTo>
                  <a:lnTo>
                    <a:pt x="106680" y="1524"/>
                  </a:lnTo>
                  <a:lnTo>
                    <a:pt x="132588" y="1524"/>
                  </a:lnTo>
                  <a:lnTo>
                    <a:pt x="132588" y="0"/>
                  </a:lnTo>
                  <a:lnTo>
                    <a:pt x="106680" y="0"/>
                  </a:lnTo>
                  <a:lnTo>
                    <a:pt x="105156" y="0"/>
                  </a:lnTo>
                  <a:lnTo>
                    <a:pt x="105156" y="1524"/>
                  </a:lnTo>
                  <a:lnTo>
                    <a:pt x="105156" y="1069848"/>
                  </a:lnTo>
                  <a:lnTo>
                    <a:pt x="80772" y="1069848"/>
                  </a:lnTo>
                  <a:lnTo>
                    <a:pt x="80772" y="964692"/>
                  </a:lnTo>
                  <a:lnTo>
                    <a:pt x="105156" y="964692"/>
                  </a:lnTo>
                  <a:lnTo>
                    <a:pt x="105156" y="963168"/>
                  </a:lnTo>
                  <a:lnTo>
                    <a:pt x="80772" y="963168"/>
                  </a:lnTo>
                  <a:lnTo>
                    <a:pt x="80772" y="857504"/>
                  </a:lnTo>
                  <a:lnTo>
                    <a:pt x="105156" y="857504"/>
                  </a:lnTo>
                  <a:lnTo>
                    <a:pt x="105156" y="854964"/>
                  </a:lnTo>
                  <a:lnTo>
                    <a:pt x="80772" y="854964"/>
                  </a:lnTo>
                  <a:lnTo>
                    <a:pt x="80772" y="751332"/>
                  </a:lnTo>
                  <a:lnTo>
                    <a:pt x="105156" y="751332"/>
                  </a:lnTo>
                  <a:lnTo>
                    <a:pt x="105156" y="749808"/>
                  </a:lnTo>
                  <a:lnTo>
                    <a:pt x="80772" y="749808"/>
                  </a:lnTo>
                  <a:lnTo>
                    <a:pt x="80772" y="643128"/>
                  </a:lnTo>
                  <a:lnTo>
                    <a:pt x="105156" y="643128"/>
                  </a:lnTo>
                  <a:lnTo>
                    <a:pt x="105156" y="641604"/>
                  </a:lnTo>
                  <a:lnTo>
                    <a:pt x="80772" y="641604"/>
                  </a:lnTo>
                  <a:lnTo>
                    <a:pt x="80772" y="537972"/>
                  </a:lnTo>
                  <a:lnTo>
                    <a:pt x="105156" y="537972"/>
                  </a:lnTo>
                  <a:lnTo>
                    <a:pt x="105156" y="536448"/>
                  </a:lnTo>
                  <a:lnTo>
                    <a:pt x="80772" y="536448"/>
                  </a:lnTo>
                  <a:lnTo>
                    <a:pt x="80772" y="429768"/>
                  </a:lnTo>
                  <a:lnTo>
                    <a:pt x="105156" y="429768"/>
                  </a:lnTo>
                  <a:lnTo>
                    <a:pt x="105156" y="428244"/>
                  </a:lnTo>
                  <a:lnTo>
                    <a:pt x="80772" y="428244"/>
                  </a:lnTo>
                  <a:lnTo>
                    <a:pt x="80772" y="323088"/>
                  </a:lnTo>
                  <a:lnTo>
                    <a:pt x="105156" y="323088"/>
                  </a:lnTo>
                  <a:lnTo>
                    <a:pt x="105156" y="321564"/>
                  </a:lnTo>
                  <a:lnTo>
                    <a:pt x="80772" y="321564"/>
                  </a:lnTo>
                  <a:lnTo>
                    <a:pt x="80772" y="216408"/>
                  </a:lnTo>
                  <a:lnTo>
                    <a:pt x="105156" y="216408"/>
                  </a:lnTo>
                  <a:lnTo>
                    <a:pt x="105156" y="214884"/>
                  </a:lnTo>
                  <a:lnTo>
                    <a:pt x="80772" y="214884"/>
                  </a:lnTo>
                  <a:lnTo>
                    <a:pt x="80772" y="109728"/>
                  </a:lnTo>
                  <a:lnTo>
                    <a:pt x="105156" y="109728"/>
                  </a:lnTo>
                  <a:lnTo>
                    <a:pt x="105156" y="108204"/>
                  </a:lnTo>
                  <a:lnTo>
                    <a:pt x="80772" y="108204"/>
                  </a:lnTo>
                  <a:lnTo>
                    <a:pt x="80772" y="1524"/>
                  </a:lnTo>
                  <a:lnTo>
                    <a:pt x="105156" y="1524"/>
                  </a:lnTo>
                  <a:lnTo>
                    <a:pt x="105156" y="0"/>
                  </a:lnTo>
                  <a:lnTo>
                    <a:pt x="80772" y="0"/>
                  </a:lnTo>
                  <a:lnTo>
                    <a:pt x="79248" y="0"/>
                  </a:lnTo>
                  <a:lnTo>
                    <a:pt x="79248" y="1524"/>
                  </a:lnTo>
                  <a:lnTo>
                    <a:pt x="79248" y="1069848"/>
                  </a:lnTo>
                  <a:lnTo>
                    <a:pt x="53340" y="1069848"/>
                  </a:lnTo>
                  <a:lnTo>
                    <a:pt x="53340" y="964692"/>
                  </a:lnTo>
                  <a:lnTo>
                    <a:pt x="79248" y="964692"/>
                  </a:lnTo>
                  <a:lnTo>
                    <a:pt x="79248" y="963168"/>
                  </a:lnTo>
                  <a:lnTo>
                    <a:pt x="53340" y="963168"/>
                  </a:lnTo>
                  <a:lnTo>
                    <a:pt x="53340" y="857504"/>
                  </a:lnTo>
                  <a:lnTo>
                    <a:pt x="79248" y="857504"/>
                  </a:lnTo>
                  <a:lnTo>
                    <a:pt x="79248" y="854964"/>
                  </a:lnTo>
                  <a:lnTo>
                    <a:pt x="53340" y="854964"/>
                  </a:lnTo>
                  <a:lnTo>
                    <a:pt x="53340" y="751332"/>
                  </a:lnTo>
                  <a:lnTo>
                    <a:pt x="79248" y="751332"/>
                  </a:lnTo>
                  <a:lnTo>
                    <a:pt x="79248" y="749808"/>
                  </a:lnTo>
                  <a:lnTo>
                    <a:pt x="53340" y="749808"/>
                  </a:lnTo>
                  <a:lnTo>
                    <a:pt x="53340" y="643128"/>
                  </a:lnTo>
                  <a:lnTo>
                    <a:pt x="79248" y="643128"/>
                  </a:lnTo>
                  <a:lnTo>
                    <a:pt x="79248" y="641604"/>
                  </a:lnTo>
                  <a:lnTo>
                    <a:pt x="53340" y="641604"/>
                  </a:lnTo>
                  <a:lnTo>
                    <a:pt x="53340" y="537972"/>
                  </a:lnTo>
                  <a:lnTo>
                    <a:pt x="79248" y="537972"/>
                  </a:lnTo>
                  <a:lnTo>
                    <a:pt x="79248" y="536448"/>
                  </a:lnTo>
                  <a:lnTo>
                    <a:pt x="53340" y="536448"/>
                  </a:lnTo>
                  <a:lnTo>
                    <a:pt x="53340" y="429768"/>
                  </a:lnTo>
                  <a:lnTo>
                    <a:pt x="79248" y="429768"/>
                  </a:lnTo>
                  <a:lnTo>
                    <a:pt x="79248" y="428244"/>
                  </a:lnTo>
                  <a:lnTo>
                    <a:pt x="53340" y="428244"/>
                  </a:lnTo>
                  <a:lnTo>
                    <a:pt x="53340" y="323088"/>
                  </a:lnTo>
                  <a:lnTo>
                    <a:pt x="79248" y="323088"/>
                  </a:lnTo>
                  <a:lnTo>
                    <a:pt x="79248" y="321564"/>
                  </a:lnTo>
                  <a:lnTo>
                    <a:pt x="53340" y="321564"/>
                  </a:lnTo>
                  <a:lnTo>
                    <a:pt x="53340" y="216408"/>
                  </a:lnTo>
                  <a:lnTo>
                    <a:pt x="79248" y="216408"/>
                  </a:lnTo>
                  <a:lnTo>
                    <a:pt x="79248" y="214884"/>
                  </a:lnTo>
                  <a:lnTo>
                    <a:pt x="53340" y="214884"/>
                  </a:lnTo>
                  <a:lnTo>
                    <a:pt x="53340" y="109728"/>
                  </a:lnTo>
                  <a:lnTo>
                    <a:pt x="79248" y="109728"/>
                  </a:lnTo>
                  <a:lnTo>
                    <a:pt x="79248" y="108204"/>
                  </a:lnTo>
                  <a:lnTo>
                    <a:pt x="53340" y="108204"/>
                  </a:lnTo>
                  <a:lnTo>
                    <a:pt x="53340" y="1524"/>
                  </a:lnTo>
                  <a:lnTo>
                    <a:pt x="79248" y="1524"/>
                  </a:lnTo>
                  <a:lnTo>
                    <a:pt x="79248" y="0"/>
                  </a:lnTo>
                  <a:lnTo>
                    <a:pt x="53340" y="0"/>
                  </a:lnTo>
                  <a:lnTo>
                    <a:pt x="51816" y="0"/>
                  </a:lnTo>
                  <a:lnTo>
                    <a:pt x="51816" y="1524"/>
                  </a:lnTo>
                  <a:lnTo>
                    <a:pt x="51816" y="1069848"/>
                  </a:lnTo>
                  <a:lnTo>
                    <a:pt x="28956" y="1069848"/>
                  </a:lnTo>
                  <a:lnTo>
                    <a:pt x="28956" y="964692"/>
                  </a:lnTo>
                  <a:lnTo>
                    <a:pt x="51816" y="964692"/>
                  </a:lnTo>
                  <a:lnTo>
                    <a:pt x="51816" y="963168"/>
                  </a:lnTo>
                  <a:lnTo>
                    <a:pt x="28956" y="963168"/>
                  </a:lnTo>
                  <a:lnTo>
                    <a:pt x="28956" y="857504"/>
                  </a:lnTo>
                  <a:lnTo>
                    <a:pt x="51816" y="857504"/>
                  </a:lnTo>
                  <a:lnTo>
                    <a:pt x="51816" y="854964"/>
                  </a:lnTo>
                  <a:lnTo>
                    <a:pt x="28956" y="854964"/>
                  </a:lnTo>
                  <a:lnTo>
                    <a:pt x="28956" y="751332"/>
                  </a:lnTo>
                  <a:lnTo>
                    <a:pt x="51816" y="751332"/>
                  </a:lnTo>
                  <a:lnTo>
                    <a:pt x="51816" y="749808"/>
                  </a:lnTo>
                  <a:lnTo>
                    <a:pt x="28956" y="749808"/>
                  </a:lnTo>
                  <a:lnTo>
                    <a:pt x="28956" y="643128"/>
                  </a:lnTo>
                  <a:lnTo>
                    <a:pt x="51816" y="643128"/>
                  </a:lnTo>
                  <a:lnTo>
                    <a:pt x="51816" y="641604"/>
                  </a:lnTo>
                  <a:lnTo>
                    <a:pt x="28956" y="641604"/>
                  </a:lnTo>
                  <a:lnTo>
                    <a:pt x="28956" y="537972"/>
                  </a:lnTo>
                  <a:lnTo>
                    <a:pt x="51816" y="537972"/>
                  </a:lnTo>
                  <a:lnTo>
                    <a:pt x="51816" y="536448"/>
                  </a:lnTo>
                  <a:lnTo>
                    <a:pt x="28956" y="536448"/>
                  </a:lnTo>
                  <a:lnTo>
                    <a:pt x="28956" y="429768"/>
                  </a:lnTo>
                  <a:lnTo>
                    <a:pt x="51816" y="429768"/>
                  </a:lnTo>
                  <a:lnTo>
                    <a:pt x="51816" y="428244"/>
                  </a:lnTo>
                  <a:lnTo>
                    <a:pt x="28956" y="428244"/>
                  </a:lnTo>
                  <a:lnTo>
                    <a:pt x="28956" y="323088"/>
                  </a:lnTo>
                  <a:lnTo>
                    <a:pt x="51816" y="323088"/>
                  </a:lnTo>
                  <a:lnTo>
                    <a:pt x="51816" y="321564"/>
                  </a:lnTo>
                  <a:lnTo>
                    <a:pt x="28956" y="321564"/>
                  </a:lnTo>
                  <a:lnTo>
                    <a:pt x="28956" y="216408"/>
                  </a:lnTo>
                  <a:lnTo>
                    <a:pt x="51816" y="216408"/>
                  </a:lnTo>
                  <a:lnTo>
                    <a:pt x="51816" y="214884"/>
                  </a:lnTo>
                  <a:lnTo>
                    <a:pt x="28956" y="214884"/>
                  </a:lnTo>
                  <a:lnTo>
                    <a:pt x="28956" y="109728"/>
                  </a:lnTo>
                  <a:lnTo>
                    <a:pt x="51816" y="109728"/>
                  </a:lnTo>
                  <a:lnTo>
                    <a:pt x="51816" y="108204"/>
                  </a:lnTo>
                  <a:lnTo>
                    <a:pt x="28956" y="108204"/>
                  </a:lnTo>
                  <a:lnTo>
                    <a:pt x="28956" y="1524"/>
                  </a:lnTo>
                  <a:lnTo>
                    <a:pt x="51816" y="1524"/>
                  </a:lnTo>
                  <a:lnTo>
                    <a:pt x="51816" y="0"/>
                  </a:lnTo>
                  <a:lnTo>
                    <a:pt x="28956" y="0"/>
                  </a:lnTo>
                  <a:lnTo>
                    <a:pt x="27432" y="0"/>
                  </a:lnTo>
                  <a:lnTo>
                    <a:pt x="27432" y="1524"/>
                  </a:lnTo>
                  <a:lnTo>
                    <a:pt x="27432" y="1069848"/>
                  </a:lnTo>
                  <a:lnTo>
                    <a:pt x="1524" y="1069848"/>
                  </a:lnTo>
                  <a:lnTo>
                    <a:pt x="1524" y="964692"/>
                  </a:lnTo>
                  <a:lnTo>
                    <a:pt x="27432" y="964692"/>
                  </a:lnTo>
                  <a:lnTo>
                    <a:pt x="27432" y="963168"/>
                  </a:lnTo>
                  <a:lnTo>
                    <a:pt x="1524" y="963168"/>
                  </a:lnTo>
                  <a:lnTo>
                    <a:pt x="1524" y="857504"/>
                  </a:lnTo>
                  <a:lnTo>
                    <a:pt x="27432" y="857504"/>
                  </a:lnTo>
                  <a:lnTo>
                    <a:pt x="27432" y="854964"/>
                  </a:lnTo>
                  <a:lnTo>
                    <a:pt x="1524" y="854964"/>
                  </a:lnTo>
                  <a:lnTo>
                    <a:pt x="1524" y="751332"/>
                  </a:lnTo>
                  <a:lnTo>
                    <a:pt x="27432" y="751332"/>
                  </a:lnTo>
                  <a:lnTo>
                    <a:pt x="27432" y="749808"/>
                  </a:lnTo>
                  <a:lnTo>
                    <a:pt x="1524" y="749808"/>
                  </a:lnTo>
                  <a:lnTo>
                    <a:pt x="1524" y="643128"/>
                  </a:lnTo>
                  <a:lnTo>
                    <a:pt x="27432" y="643128"/>
                  </a:lnTo>
                  <a:lnTo>
                    <a:pt x="27432" y="641604"/>
                  </a:lnTo>
                  <a:lnTo>
                    <a:pt x="1524" y="641604"/>
                  </a:lnTo>
                  <a:lnTo>
                    <a:pt x="1524" y="537972"/>
                  </a:lnTo>
                  <a:lnTo>
                    <a:pt x="27432" y="537972"/>
                  </a:lnTo>
                  <a:lnTo>
                    <a:pt x="27432" y="536448"/>
                  </a:lnTo>
                  <a:lnTo>
                    <a:pt x="1524" y="536448"/>
                  </a:lnTo>
                  <a:lnTo>
                    <a:pt x="1524" y="429768"/>
                  </a:lnTo>
                  <a:lnTo>
                    <a:pt x="27432" y="429768"/>
                  </a:lnTo>
                  <a:lnTo>
                    <a:pt x="27432" y="428244"/>
                  </a:lnTo>
                  <a:lnTo>
                    <a:pt x="1524" y="428244"/>
                  </a:lnTo>
                  <a:lnTo>
                    <a:pt x="1524" y="323088"/>
                  </a:lnTo>
                  <a:lnTo>
                    <a:pt x="27432" y="323088"/>
                  </a:lnTo>
                  <a:lnTo>
                    <a:pt x="27432" y="321564"/>
                  </a:lnTo>
                  <a:lnTo>
                    <a:pt x="1524" y="321564"/>
                  </a:lnTo>
                  <a:lnTo>
                    <a:pt x="1524" y="216408"/>
                  </a:lnTo>
                  <a:lnTo>
                    <a:pt x="27432" y="216408"/>
                  </a:lnTo>
                  <a:lnTo>
                    <a:pt x="27432" y="214884"/>
                  </a:lnTo>
                  <a:lnTo>
                    <a:pt x="1524" y="214884"/>
                  </a:lnTo>
                  <a:lnTo>
                    <a:pt x="1524" y="109728"/>
                  </a:lnTo>
                  <a:lnTo>
                    <a:pt x="27432" y="109728"/>
                  </a:lnTo>
                  <a:lnTo>
                    <a:pt x="27432" y="108204"/>
                  </a:lnTo>
                  <a:lnTo>
                    <a:pt x="1524" y="108204"/>
                  </a:lnTo>
                  <a:lnTo>
                    <a:pt x="1524" y="1524"/>
                  </a:lnTo>
                  <a:lnTo>
                    <a:pt x="27432" y="1524"/>
                  </a:lnTo>
                  <a:lnTo>
                    <a:pt x="27432" y="0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0" y="1071372"/>
                  </a:lnTo>
                  <a:lnTo>
                    <a:pt x="1524" y="1071372"/>
                  </a:lnTo>
                  <a:lnTo>
                    <a:pt x="266700" y="1071372"/>
                  </a:lnTo>
                  <a:lnTo>
                    <a:pt x="266700" y="1069848"/>
                  </a:lnTo>
                  <a:lnTo>
                    <a:pt x="266700" y="152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416552" y="5751829"/>
              <a:ext cx="269875" cy="1074420"/>
            </a:xfrm>
            <a:custGeom>
              <a:avLst/>
              <a:gdLst/>
              <a:ahLst/>
              <a:cxnLst/>
              <a:rect l="l" t="t" r="r" b="b"/>
              <a:pathLst>
                <a:path w="269875" h="1074420">
                  <a:moveTo>
                    <a:pt x="269748" y="0"/>
                  </a:moveTo>
                  <a:lnTo>
                    <a:pt x="161544" y="0"/>
                  </a:lnTo>
                  <a:lnTo>
                    <a:pt x="161544" y="1270"/>
                  </a:lnTo>
                  <a:lnTo>
                    <a:pt x="161544" y="153670"/>
                  </a:lnTo>
                  <a:lnTo>
                    <a:pt x="137160" y="153670"/>
                  </a:lnTo>
                  <a:lnTo>
                    <a:pt x="135636" y="153670"/>
                  </a:lnTo>
                  <a:lnTo>
                    <a:pt x="135636" y="306070"/>
                  </a:lnTo>
                  <a:lnTo>
                    <a:pt x="108204" y="306070"/>
                  </a:lnTo>
                  <a:lnTo>
                    <a:pt x="108204" y="307340"/>
                  </a:lnTo>
                  <a:lnTo>
                    <a:pt x="108204" y="534670"/>
                  </a:lnTo>
                  <a:lnTo>
                    <a:pt x="108204" y="536194"/>
                  </a:lnTo>
                  <a:lnTo>
                    <a:pt x="106680" y="536194"/>
                  </a:lnTo>
                  <a:lnTo>
                    <a:pt x="106680" y="537718"/>
                  </a:lnTo>
                  <a:lnTo>
                    <a:pt x="108204" y="537718"/>
                  </a:lnTo>
                  <a:lnTo>
                    <a:pt x="108204" y="540766"/>
                  </a:lnTo>
                  <a:lnTo>
                    <a:pt x="108204" y="609346"/>
                  </a:lnTo>
                  <a:lnTo>
                    <a:pt x="108204" y="610870"/>
                  </a:lnTo>
                  <a:lnTo>
                    <a:pt x="108204" y="612394"/>
                  </a:lnTo>
                  <a:lnTo>
                    <a:pt x="106680" y="612394"/>
                  </a:lnTo>
                  <a:lnTo>
                    <a:pt x="108204" y="610870"/>
                  </a:lnTo>
                  <a:lnTo>
                    <a:pt x="108204" y="609346"/>
                  </a:lnTo>
                  <a:lnTo>
                    <a:pt x="106680" y="609346"/>
                  </a:lnTo>
                  <a:lnTo>
                    <a:pt x="106680" y="610870"/>
                  </a:lnTo>
                  <a:lnTo>
                    <a:pt x="105156" y="612394"/>
                  </a:lnTo>
                  <a:lnTo>
                    <a:pt x="106680" y="613918"/>
                  </a:lnTo>
                  <a:lnTo>
                    <a:pt x="108204" y="615442"/>
                  </a:lnTo>
                  <a:lnTo>
                    <a:pt x="108204" y="616966"/>
                  </a:lnTo>
                  <a:lnTo>
                    <a:pt x="108204" y="685546"/>
                  </a:lnTo>
                  <a:lnTo>
                    <a:pt x="106680" y="685546"/>
                  </a:lnTo>
                  <a:lnTo>
                    <a:pt x="105156" y="687070"/>
                  </a:lnTo>
                  <a:lnTo>
                    <a:pt x="88392" y="687070"/>
                  </a:lnTo>
                  <a:lnTo>
                    <a:pt x="86868" y="687070"/>
                  </a:lnTo>
                  <a:lnTo>
                    <a:pt x="86868" y="685546"/>
                  </a:lnTo>
                  <a:lnTo>
                    <a:pt x="83820" y="685546"/>
                  </a:lnTo>
                  <a:lnTo>
                    <a:pt x="80772" y="685546"/>
                  </a:lnTo>
                  <a:lnTo>
                    <a:pt x="80772" y="687070"/>
                  </a:lnTo>
                  <a:lnTo>
                    <a:pt x="80772" y="690118"/>
                  </a:lnTo>
                  <a:lnTo>
                    <a:pt x="82296" y="690118"/>
                  </a:lnTo>
                  <a:lnTo>
                    <a:pt x="83820" y="691642"/>
                  </a:lnTo>
                  <a:lnTo>
                    <a:pt x="83820" y="761746"/>
                  </a:lnTo>
                  <a:lnTo>
                    <a:pt x="83820" y="763270"/>
                  </a:lnTo>
                  <a:lnTo>
                    <a:pt x="83820" y="766318"/>
                  </a:lnTo>
                  <a:lnTo>
                    <a:pt x="82296" y="766318"/>
                  </a:lnTo>
                  <a:lnTo>
                    <a:pt x="82296" y="764794"/>
                  </a:lnTo>
                  <a:lnTo>
                    <a:pt x="83820" y="763270"/>
                  </a:lnTo>
                  <a:lnTo>
                    <a:pt x="83820" y="761746"/>
                  </a:lnTo>
                  <a:lnTo>
                    <a:pt x="82296" y="763270"/>
                  </a:lnTo>
                  <a:lnTo>
                    <a:pt x="80772" y="763270"/>
                  </a:lnTo>
                  <a:lnTo>
                    <a:pt x="80772" y="766318"/>
                  </a:lnTo>
                  <a:lnTo>
                    <a:pt x="80772" y="767842"/>
                  </a:lnTo>
                  <a:lnTo>
                    <a:pt x="83820" y="767842"/>
                  </a:lnTo>
                  <a:lnTo>
                    <a:pt x="83820" y="769366"/>
                  </a:lnTo>
                  <a:lnTo>
                    <a:pt x="83820" y="837946"/>
                  </a:lnTo>
                  <a:lnTo>
                    <a:pt x="83820" y="839470"/>
                  </a:lnTo>
                  <a:lnTo>
                    <a:pt x="83820" y="840994"/>
                  </a:lnTo>
                  <a:lnTo>
                    <a:pt x="82296" y="840994"/>
                  </a:lnTo>
                  <a:lnTo>
                    <a:pt x="83820" y="839470"/>
                  </a:lnTo>
                  <a:lnTo>
                    <a:pt x="83820" y="837946"/>
                  </a:lnTo>
                  <a:lnTo>
                    <a:pt x="82296" y="839470"/>
                  </a:lnTo>
                  <a:lnTo>
                    <a:pt x="80772" y="839470"/>
                  </a:lnTo>
                  <a:lnTo>
                    <a:pt x="80772" y="840994"/>
                  </a:lnTo>
                  <a:lnTo>
                    <a:pt x="80772" y="842518"/>
                  </a:lnTo>
                  <a:lnTo>
                    <a:pt x="82296" y="844042"/>
                  </a:lnTo>
                  <a:lnTo>
                    <a:pt x="83820" y="844042"/>
                  </a:lnTo>
                  <a:lnTo>
                    <a:pt x="83820" y="845566"/>
                  </a:lnTo>
                  <a:lnTo>
                    <a:pt x="83820" y="914146"/>
                  </a:lnTo>
                  <a:lnTo>
                    <a:pt x="83820" y="915670"/>
                  </a:lnTo>
                  <a:lnTo>
                    <a:pt x="83820" y="917194"/>
                  </a:lnTo>
                  <a:lnTo>
                    <a:pt x="82296" y="917194"/>
                  </a:lnTo>
                  <a:lnTo>
                    <a:pt x="82296" y="915670"/>
                  </a:lnTo>
                  <a:lnTo>
                    <a:pt x="83820" y="915670"/>
                  </a:lnTo>
                  <a:lnTo>
                    <a:pt x="83820" y="914146"/>
                  </a:lnTo>
                  <a:lnTo>
                    <a:pt x="80772" y="914146"/>
                  </a:lnTo>
                  <a:lnTo>
                    <a:pt x="80772" y="917194"/>
                  </a:lnTo>
                  <a:lnTo>
                    <a:pt x="80772" y="918718"/>
                  </a:lnTo>
                  <a:lnTo>
                    <a:pt x="82296" y="918718"/>
                  </a:lnTo>
                  <a:lnTo>
                    <a:pt x="83820" y="920242"/>
                  </a:lnTo>
                  <a:lnTo>
                    <a:pt x="83820" y="921766"/>
                  </a:lnTo>
                  <a:lnTo>
                    <a:pt x="83820" y="991870"/>
                  </a:lnTo>
                  <a:lnTo>
                    <a:pt x="83820" y="994410"/>
                  </a:lnTo>
                  <a:lnTo>
                    <a:pt x="83820" y="994918"/>
                  </a:lnTo>
                  <a:lnTo>
                    <a:pt x="82296" y="994918"/>
                  </a:lnTo>
                  <a:lnTo>
                    <a:pt x="82296" y="994410"/>
                  </a:lnTo>
                  <a:lnTo>
                    <a:pt x="83820" y="994410"/>
                  </a:lnTo>
                  <a:lnTo>
                    <a:pt x="83820" y="991870"/>
                  </a:lnTo>
                  <a:lnTo>
                    <a:pt x="80772" y="991870"/>
                  </a:lnTo>
                  <a:lnTo>
                    <a:pt x="80772" y="993140"/>
                  </a:lnTo>
                  <a:lnTo>
                    <a:pt x="59436" y="993140"/>
                  </a:lnTo>
                  <a:lnTo>
                    <a:pt x="59436" y="991870"/>
                  </a:lnTo>
                  <a:lnTo>
                    <a:pt x="57912" y="991870"/>
                  </a:lnTo>
                  <a:lnTo>
                    <a:pt x="56388" y="991870"/>
                  </a:lnTo>
                  <a:lnTo>
                    <a:pt x="56388" y="994410"/>
                  </a:lnTo>
                  <a:lnTo>
                    <a:pt x="56388" y="994918"/>
                  </a:lnTo>
                  <a:lnTo>
                    <a:pt x="54864" y="994918"/>
                  </a:lnTo>
                  <a:lnTo>
                    <a:pt x="54864" y="994410"/>
                  </a:lnTo>
                  <a:lnTo>
                    <a:pt x="56388" y="994410"/>
                  </a:lnTo>
                  <a:lnTo>
                    <a:pt x="56388" y="991870"/>
                  </a:lnTo>
                  <a:lnTo>
                    <a:pt x="53340" y="991870"/>
                  </a:lnTo>
                  <a:lnTo>
                    <a:pt x="53340" y="993140"/>
                  </a:lnTo>
                  <a:lnTo>
                    <a:pt x="33528" y="993140"/>
                  </a:lnTo>
                  <a:lnTo>
                    <a:pt x="33528" y="991870"/>
                  </a:lnTo>
                  <a:lnTo>
                    <a:pt x="30480" y="991870"/>
                  </a:lnTo>
                  <a:lnTo>
                    <a:pt x="30480" y="993394"/>
                  </a:lnTo>
                  <a:lnTo>
                    <a:pt x="30480" y="994410"/>
                  </a:lnTo>
                  <a:lnTo>
                    <a:pt x="30480" y="994918"/>
                  </a:lnTo>
                  <a:lnTo>
                    <a:pt x="28956" y="994918"/>
                  </a:lnTo>
                  <a:lnTo>
                    <a:pt x="30480" y="993394"/>
                  </a:lnTo>
                  <a:lnTo>
                    <a:pt x="30480" y="991870"/>
                  </a:lnTo>
                  <a:lnTo>
                    <a:pt x="28956" y="991870"/>
                  </a:lnTo>
                  <a:lnTo>
                    <a:pt x="28956" y="993394"/>
                  </a:lnTo>
                  <a:lnTo>
                    <a:pt x="27432" y="994918"/>
                  </a:lnTo>
                  <a:lnTo>
                    <a:pt x="28956" y="996442"/>
                  </a:lnTo>
                  <a:lnTo>
                    <a:pt x="30480" y="997966"/>
                  </a:lnTo>
                  <a:lnTo>
                    <a:pt x="30480" y="999490"/>
                  </a:lnTo>
                  <a:lnTo>
                    <a:pt x="30480" y="1066546"/>
                  </a:lnTo>
                  <a:lnTo>
                    <a:pt x="30480" y="1068832"/>
                  </a:lnTo>
                  <a:lnTo>
                    <a:pt x="30480" y="1069594"/>
                  </a:lnTo>
                  <a:lnTo>
                    <a:pt x="28956" y="1069594"/>
                  </a:lnTo>
                  <a:lnTo>
                    <a:pt x="30480" y="1068832"/>
                  </a:lnTo>
                  <a:lnTo>
                    <a:pt x="30480" y="1066546"/>
                  </a:lnTo>
                  <a:lnTo>
                    <a:pt x="27432" y="1069594"/>
                  </a:lnTo>
                  <a:lnTo>
                    <a:pt x="6096" y="1069594"/>
                  </a:lnTo>
                  <a:lnTo>
                    <a:pt x="6096" y="1068070"/>
                  </a:lnTo>
                  <a:lnTo>
                    <a:pt x="4572" y="1068070"/>
                  </a:lnTo>
                  <a:lnTo>
                    <a:pt x="3048" y="1066546"/>
                  </a:lnTo>
                  <a:lnTo>
                    <a:pt x="3048" y="1068070"/>
                  </a:lnTo>
                  <a:lnTo>
                    <a:pt x="3048" y="1069594"/>
                  </a:lnTo>
                  <a:lnTo>
                    <a:pt x="3048" y="1071118"/>
                  </a:lnTo>
                  <a:lnTo>
                    <a:pt x="1524" y="1071118"/>
                  </a:lnTo>
                  <a:lnTo>
                    <a:pt x="1524" y="1069594"/>
                  </a:lnTo>
                  <a:lnTo>
                    <a:pt x="3048" y="1068070"/>
                  </a:lnTo>
                  <a:lnTo>
                    <a:pt x="3048" y="1066546"/>
                  </a:lnTo>
                  <a:lnTo>
                    <a:pt x="1524" y="1068070"/>
                  </a:lnTo>
                  <a:lnTo>
                    <a:pt x="0" y="1068070"/>
                  </a:lnTo>
                  <a:lnTo>
                    <a:pt x="0" y="1071118"/>
                  </a:lnTo>
                  <a:lnTo>
                    <a:pt x="0" y="1072642"/>
                  </a:lnTo>
                  <a:lnTo>
                    <a:pt x="3048" y="1072642"/>
                  </a:lnTo>
                  <a:lnTo>
                    <a:pt x="3048" y="1074166"/>
                  </a:lnTo>
                  <a:lnTo>
                    <a:pt x="6096" y="1074166"/>
                  </a:lnTo>
                  <a:lnTo>
                    <a:pt x="6096" y="1072642"/>
                  </a:lnTo>
                  <a:lnTo>
                    <a:pt x="7620" y="1072642"/>
                  </a:lnTo>
                  <a:lnTo>
                    <a:pt x="7620" y="1071118"/>
                  </a:lnTo>
                  <a:lnTo>
                    <a:pt x="27432" y="1071118"/>
                  </a:lnTo>
                  <a:lnTo>
                    <a:pt x="28956" y="1072642"/>
                  </a:lnTo>
                  <a:lnTo>
                    <a:pt x="30480" y="1072642"/>
                  </a:lnTo>
                  <a:lnTo>
                    <a:pt x="30480" y="1074166"/>
                  </a:lnTo>
                  <a:lnTo>
                    <a:pt x="33528" y="1074166"/>
                  </a:lnTo>
                  <a:lnTo>
                    <a:pt x="33528" y="1072642"/>
                  </a:lnTo>
                  <a:lnTo>
                    <a:pt x="36576" y="1072642"/>
                  </a:lnTo>
                  <a:lnTo>
                    <a:pt x="36576" y="1071118"/>
                  </a:lnTo>
                  <a:lnTo>
                    <a:pt x="35052" y="1071118"/>
                  </a:lnTo>
                  <a:lnTo>
                    <a:pt x="35052" y="1069594"/>
                  </a:lnTo>
                  <a:lnTo>
                    <a:pt x="33528" y="1068070"/>
                  </a:lnTo>
                  <a:lnTo>
                    <a:pt x="32004" y="1066546"/>
                  </a:lnTo>
                  <a:lnTo>
                    <a:pt x="32004" y="999490"/>
                  </a:lnTo>
                  <a:lnTo>
                    <a:pt x="33528" y="999490"/>
                  </a:lnTo>
                  <a:lnTo>
                    <a:pt x="33528" y="996442"/>
                  </a:lnTo>
                  <a:lnTo>
                    <a:pt x="36576" y="996442"/>
                  </a:lnTo>
                  <a:lnTo>
                    <a:pt x="36576" y="994918"/>
                  </a:lnTo>
                  <a:lnTo>
                    <a:pt x="35052" y="994918"/>
                  </a:lnTo>
                  <a:lnTo>
                    <a:pt x="34544" y="994410"/>
                  </a:lnTo>
                  <a:lnTo>
                    <a:pt x="53340" y="994410"/>
                  </a:lnTo>
                  <a:lnTo>
                    <a:pt x="53340" y="994918"/>
                  </a:lnTo>
                  <a:lnTo>
                    <a:pt x="53340" y="996442"/>
                  </a:lnTo>
                  <a:lnTo>
                    <a:pt x="56388" y="997966"/>
                  </a:lnTo>
                  <a:lnTo>
                    <a:pt x="56388" y="999490"/>
                  </a:lnTo>
                  <a:lnTo>
                    <a:pt x="59436" y="999490"/>
                  </a:lnTo>
                  <a:lnTo>
                    <a:pt x="59436" y="996442"/>
                  </a:lnTo>
                  <a:lnTo>
                    <a:pt x="60960" y="996442"/>
                  </a:lnTo>
                  <a:lnTo>
                    <a:pt x="60960" y="994918"/>
                  </a:lnTo>
                  <a:lnTo>
                    <a:pt x="59436" y="994918"/>
                  </a:lnTo>
                  <a:lnTo>
                    <a:pt x="59436" y="994410"/>
                  </a:lnTo>
                  <a:lnTo>
                    <a:pt x="80772" y="994410"/>
                  </a:lnTo>
                  <a:lnTo>
                    <a:pt x="80772" y="994918"/>
                  </a:lnTo>
                  <a:lnTo>
                    <a:pt x="80772" y="996442"/>
                  </a:lnTo>
                  <a:lnTo>
                    <a:pt x="82296" y="996442"/>
                  </a:lnTo>
                  <a:lnTo>
                    <a:pt x="83820" y="996442"/>
                  </a:lnTo>
                  <a:lnTo>
                    <a:pt x="83820" y="997966"/>
                  </a:lnTo>
                  <a:lnTo>
                    <a:pt x="83820" y="999490"/>
                  </a:lnTo>
                  <a:lnTo>
                    <a:pt x="86868" y="999490"/>
                  </a:lnTo>
                  <a:lnTo>
                    <a:pt x="86868" y="996442"/>
                  </a:lnTo>
                  <a:lnTo>
                    <a:pt x="88392" y="996442"/>
                  </a:lnTo>
                  <a:lnTo>
                    <a:pt x="88392" y="994918"/>
                  </a:lnTo>
                  <a:lnTo>
                    <a:pt x="86868" y="994918"/>
                  </a:lnTo>
                  <a:lnTo>
                    <a:pt x="86868" y="993394"/>
                  </a:lnTo>
                  <a:lnTo>
                    <a:pt x="86868" y="991870"/>
                  </a:lnTo>
                  <a:lnTo>
                    <a:pt x="85344" y="991870"/>
                  </a:lnTo>
                  <a:lnTo>
                    <a:pt x="85344" y="921766"/>
                  </a:lnTo>
                  <a:lnTo>
                    <a:pt x="86868" y="921766"/>
                  </a:lnTo>
                  <a:lnTo>
                    <a:pt x="86868" y="918718"/>
                  </a:lnTo>
                  <a:lnTo>
                    <a:pt x="88392" y="918718"/>
                  </a:lnTo>
                  <a:lnTo>
                    <a:pt x="88392" y="917194"/>
                  </a:lnTo>
                  <a:lnTo>
                    <a:pt x="86868" y="917194"/>
                  </a:lnTo>
                  <a:lnTo>
                    <a:pt x="86868" y="915670"/>
                  </a:lnTo>
                  <a:lnTo>
                    <a:pt x="86868" y="914146"/>
                  </a:lnTo>
                  <a:lnTo>
                    <a:pt x="85344" y="914146"/>
                  </a:lnTo>
                  <a:lnTo>
                    <a:pt x="85344" y="845566"/>
                  </a:lnTo>
                  <a:lnTo>
                    <a:pt x="86868" y="845566"/>
                  </a:lnTo>
                  <a:lnTo>
                    <a:pt x="86868" y="842518"/>
                  </a:lnTo>
                  <a:lnTo>
                    <a:pt x="88392" y="842518"/>
                  </a:lnTo>
                  <a:lnTo>
                    <a:pt x="88392" y="840994"/>
                  </a:lnTo>
                  <a:lnTo>
                    <a:pt x="86868" y="840994"/>
                  </a:lnTo>
                  <a:lnTo>
                    <a:pt x="86868" y="839470"/>
                  </a:lnTo>
                  <a:lnTo>
                    <a:pt x="85344" y="839470"/>
                  </a:lnTo>
                  <a:lnTo>
                    <a:pt x="85344" y="769366"/>
                  </a:lnTo>
                  <a:lnTo>
                    <a:pt x="86868" y="769366"/>
                  </a:lnTo>
                  <a:lnTo>
                    <a:pt x="86868" y="767842"/>
                  </a:lnTo>
                  <a:lnTo>
                    <a:pt x="88392" y="767842"/>
                  </a:lnTo>
                  <a:lnTo>
                    <a:pt x="88392" y="766318"/>
                  </a:lnTo>
                  <a:lnTo>
                    <a:pt x="86868" y="766318"/>
                  </a:lnTo>
                  <a:lnTo>
                    <a:pt x="86868" y="763270"/>
                  </a:lnTo>
                  <a:lnTo>
                    <a:pt x="85344" y="763270"/>
                  </a:lnTo>
                  <a:lnTo>
                    <a:pt x="85344" y="691642"/>
                  </a:lnTo>
                  <a:lnTo>
                    <a:pt x="86868" y="691642"/>
                  </a:lnTo>
                  <a:lnTo>
                    <a:pt x="86868" y="690118"/>
                  </a:lnTo>
                  <a:lnTo>
                    <a:pt x="88392" y="690118"/>
                  </a:lnTo>
                  <a:lnTo>
                    <a:pt x="88392" y="688340"/>
                  </a:lnTo>
                  <a:lnTo>
                    <a:pt x="105156" y="688340"/>
                  </a:lnTo>
                  <a:lnTo>
                    <a:pt x="105156" y="688594"/>
                  </a:lnTo>
                  <a:lnTo>
                    <a:pt x="106680" y="690118"/>
                  </a:lnTo>
                  <a:lnTo>
                    <a:pt x="108204" y="691642"/>
                  </a:lnTo>
                  <a:lnTo>
                    <a:pt x="109728" y="691642"/>
                  </a:lnTo>
                  <a:lnTo>
                    <a:pt x="111252" y="691642"/>
                  </a:lnTo>
                  <a:lnTo>
                    <a:pt x="111252" y="690118"/>
                  </a:lnTo>
                  <a:lnTo>
                    <a:pt x="114300" y="690118"/>
                  </a:lnTo>
                  <a:lnTo>
                    <a:pt x="114300" y="687070"/>
                  </a:lnTo>
                  <a:lnTo>
                    <a:pt x="112776" y="687070"/>
                  </a:lnTo>
                  <a:lnTo>
                    <a:pt x="111252" y="685546"/>
                  </a:lnTo>
                  <a:lnTo>
                    <a:pt x="109728" y="685546"/>
                  </a:lnTo>
                  <a:lnTo>
                    <a:pt x="109728" y="684022"/>
                  </a:lnTo>
                  <a:lnTo>
                    <a:pt x="109728" y="616966"/>
                  </a:lnTo>
                  <a:lnTo>
                    <a:pt x="111252" y="616966"/>
                  </a:lnTo>
                  <a:lnTo>
                    <a:pt x="111252" y="613918"/>
                  </a:lnTo>
                  <a:lnTo>
                    <a:pt x="114300" y="613918"/>
                  </a:lnTo>
                  <a:lnTo>
                    <a:pt x="114300" y="612394"/>
                  </a:lnTo>
                  <a:lnTo>
                    <a:pt x="112776" y="612394"/>
                  </a:lnTo>
                  <a:lnTo>
                    <a:pt x="111252" y="610870"/>
                  </a:lnTo>
                  <a:lnTo>
                    <a:pt x="111252" y="609346"/>
                  </a:lnTo>
                  <a:lnTo>
                    <a:pt x="109728" y="609346"/>
                  </a:lnTo>
                  <a:lnTo>
                    <a:pt x="109728" y="540766"/>
                  </a:lnTo>
                  <a:lnTo>
                    <a:pt x="111252" y="540766"/>
                  </a:lnTo>
                  <a:lnTo>
                    <a:pt x="111252" y="537718"/>
                  </a:lnTo>
                  <a:lnTo>
                    <a:pt x="114300" y="537718"/>
                  </a:lnTo>
                  <a:lnTo>
                    <a:pt x="114300" y="536194"/>
                  </a:lnTo>
                  <a:lnTo>
                    <a:pt x="111252" y="536194"/>
                  </a:lnTo>
                  <a:lnTo>
                    <a:pt x="111252" y="534670"/>
                  </a:lnTo>
                  <a:lnTo>
                    <a:pt x="109728" y="534670"/>
                  </a:lnTo>
                  <a:lnTo>
                    <a:pt x="109728" y="307340"/>
                  </a:lnTo>
                  <a:lnTo>
                    <a:pt x="135636" y="307340"/>
                  </a:lnTo>
                  <a:lnTo>
                    <a:pt x="135636" y="307594"/>
                  </a:lnTo>
                  <a:lnTo>
                    <a:pt x="137160" y="307594"/>
                  </a:lnTo>
                  <a:lnTo>
                    <a:pt x="137160" y="306070"/>
                  </a:lnTo>
                  <a:lnTo>
                    <a:pt x="137160" y="154940"/>
                  </a:lnTo>
                  <a:lnTo>
                    <a:pt x="163068" y="154940"/>
                  </a:lnTo>
                  <a:lnTo>
                    <a:pt x="163068" y="153670"/>
                  </a:lnTo>
                  <a:lnTo>
                    <a:pt x="163068" y="1270"/>
                  </a:lnTo>
                  <a:lnTo>
                    <a:pt x="269748" y="1270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521708" y="5750051"/>
              <a:ext cx="86995" cy="541020"/>
            </a:xfrm>
            <a:custGeom>
              <a:avLst/>
              <a:gdLst/>
              <a:ahLst/>
              <a:cxnLst/>
              <a:rect l="l" t="t" r="r" b="b"/>
              <a:pathLst>
                <a:path w="86995" h="541020">
                  <a:moveTo>
                    <a:pt x="9144" y="537972"/>
                  </a:moveTo>
                  <a:lnTo>
                    <a:pt x="7620" y="537972"/>
                  </a:lnTo>
                  <a:lnTo>
                    <a:pt x="6096" y="536448"/>
                  </a:lnTo>
                  <a:lnTo>
                    <a:pt x="6096" y="537972"/>
                  </a:lnTo>
                  <a:lnTo>
                    <a:pt x="3048" y="537972"/>
                  </a:lnTo>
                  <a:lnTo>
                    <a:pt x="1524" y="537972"/>
                  </a:lnTo>
                  <a:lnTo>
                    <a:pt x="3048" y="536448"/>
                  </a:lnTo>
                  <a:lnTo>
                    <a:pt x="3048" y="537972"/>
                  </a:lnTo>
                  <a:lnTo>
                    <a:pt x="4572" y="536448"/>
                  </a:lnTo>
                  <a:lnTo>
                    <a:pt x="6096" y="537972"/>
                  </a:lnTo>
                  <a:lnTo>
                    <a:pt x="6096" y="536448"/>
                  </a:lnTo>
                  <a:lnTo>
                    <a:pt x="4572" y="534924"/>
                  </a:lnTo>
                  <a:lnTo>
                    <a:pt x="1524" y="536448"/>
                  </a:lnTo>
                  <a:lnTo>
                    <a:pt x="0" y="537972"/>
                  </a:lnTo>
                  <a:lnTo>
                    <a:pt x="1524" y="539496"/>
                  </a:lnTo>
                  <a:lnTo>
                    <a:pt x="1524" y="541020"/>
                  </a:lnTo>
                  <a:lnTo>
                    <a:pt x="6096" y="541020"/>
                  </a:lnTo>
                  <a:lnTo>
                    <a:pt x="6096" y="539496"/>
                  </a:lnTo>
                  <a:lnTo>
                    <a:pt x="9144" y="539496"/>
                  </a:lnTo>
                  <a:lnTo>
                    <a:pt x="9144" y="537972"/>
                  </a:lnTo>
                  <a:close/>
                </a:path>
                <a:path w="86995" h="541020">
                  <a:moveTo>
                    <a:pt x="9144" y="460248"/>
                  </a:moveTo>
                  <a:lnTo>
                    <a:pt x="7620" y="460248"/>
                  </a:lnTo>
                  <a:lnTo>
                    <a:pt x="6096" y="458724"/>
                  </a:lnTo>
                  <a:lnTo>
                    <a:pt x="4572" y="457200"/>
                  </a:lnTo>
                  <a:lnTo>
                    <a:pt x="3048" y="457200"/>
                  </a:lnTo>
                  <a:lnTo>
                    <a:pt x="3048" y="458724"/>
                  </a:lnTo>
                  <a:lnTo>
                    <a:pt x="3048" y="460248"/>
                  </a:lnTo>
                  <a:lnTo>
                    <a:pt x="1524" y="460248"/>
                  </a:lnTo>
                  <a:lnTo>
                    <a:pt x="3048" y="458724"/>
                  </a:lnTo>
                  <a:lnTo>
                    <a:pt x="3048" y="457200"/>
                  </a:lnTo>
                  <a:lnTo>
                    <a:pt x="0" y="460248"/>
                  </a:lnTo>
                  <a:lnTo>
                    <a:pt x="1524" y="461772"/>
                  </a:lnTo>
                  <a:lnTo>
                    <a:pt x="1524" y="463296"/>
                  </a:lnTo>
                  <a:lnTo>
                    <a:pt x="3048" y="463296"/>
                  </a:lnTo>
                  <a:lnTo>
                    <a:pt x="3048" y="464820"/>
                  </a:lnTo>
                  <a:lnTo>
                    <a:pt x="6096" y="464820"/>
                  </a:lnTo>
                  <a:lnTo>
                    <a:pt x="6096" y="463296"/>
                  </a:lnTo>
                  <a:lnTo>
                    <a:pt x="9144" y="463296"/>
                  </a:lnTo>
                  <a:lnTo>
                    <a:pt x="9144" y="460248"/>
                  </a:lnTo>
                  <a:close/>
                </a:path>
                <a:path w="86995" h="541020">
                  <a:moveTo>
                    <a:pt x="9144" y="385572"/>
                  </a:moveTo>
                  <a:lnTo>
                    <a:pt x="7620" y="385572"/>
                  </a:lnTo>
                  <a:lnTo>
                    <a:pt x="7620" y="384048"/>
                  </a:lnTo>
                  <a:lnTo>
                    <a:pt x="6096" y="382524"/>
                  </a:lnTo>
                  <a:lnTo>
                    <a:pt x="3048" y="382524"/>
                  </a:lnTo>
                  <a:lnTo>
                    <a:pt x="3048" y="384048"/>
                  </a:lnTo>
                  <a:lnTo>
                    <a:pt x="3048" y="385572"/>
                  </a:lnTo>
                  <a:lnTo>
                    <a:pt x="2286" y="384810"/>
                  </a:lnTo>
                  <a:lnTo>
                    <a:pt x="3048" y="384048"/>
                  </a:lnTo>
                  <a:lnTo>
                    <a:pt x="3048" y="382524"/>
                  </a:lnTo>
                  <a:lnTo>
                    <a:pt x="1524" y="382524"/>
                  </a:lnTo>
                  <a:lnTo>
                    <a:pt x="0" y="384048"/>
                  </a:lnTo>
                  <a:lnTo>
                    <a:pt x="0" y="385572"/>
                  </a:lnTo>
                  <a:lnTo>
                    <a:pt x="1524" y="387096"/>
                  </a:lnTo>
                  <a:lnTo>
                    <a:pt x="3048" y="388620"/>
                  </a:lnTo>
                  <a:lnTo>
                    <a:pt x="4572" y="388620"/>
                  </a:lnTo>
                  <a:lnTo>
                    <a:pt x="6096" y="388620"/>
                  </a:lnTo>
                  <a:lnTo>
                    <a:pt x="6096" y="387096"/>
                  </a:lnTo>
                  <a:lnTo>
                    <a:pt x="9144" y="387096"/>
                  </a:lnTo>
                  <a:lnTo>
                    <a:pt x="9144" y="385572"/>
                  </a:lnTo>
                  <a:close/>
                </a:path>
                <a:path w="86995" h="541020">
                  <a:moveTo>
                    <a:pt x="9144" y="309372"/>
                  </a:moveTo>
                  <a:lnTo>
                    <a:pt x="7620" y="309372"/>
                  </a:lnTo>
                  <a:lnTo>
                    <a:pt x="6096" y="307848"/>
                  </a:lnTo>
                  <a:lnTo>
                    <a:pt x="6096" y="306324"/>
                  </a:lnTo>
                  <a:lnTo>
                    <a:pt x="3048" y="306324"/>
                  </a:lnTo>
                  <a:lnTo>
                    <a:pt x="3048" y="307848"/>
                  </a:lnTo>
                  <a:lnTo>
                    <a:pt x="3048" y="309372"/>
                  </a:lnTo>
                  <a:lnTo>
                    <a:pt x="1524" y="309372"/>
                  </a:lnTo>
                  <a:lnTo>
                    <a:pt x="3048" y="307848"/>
                  </a:lnTo>
                  <a:lnTo>
                    <a:pt x="3048" y="306324"/>
                  </a:lnTo>
                  <a:lnTo>
                    <a:pt x="1524" y="306324"/>
                  </a:lnTo>
                  <a:lnTo>
                    <a:pt x="1524" y="307848"/>
                  </a:lnTo>
                  <a:lnTo>
                    <a:pt x="0" y="309372"/>
                  </a:lnTo>
                  <a:lnTo>
                    <a:pt x="1524" y="310896"/>
                  </a:lnTo>
                  <a:lnTo>
                    <a:pt x="1524" y="312420"/>
                  </a:lnTo>
                  <a:lnTo>
                    <a:pt x="3048" y="312420"/>
                  </a:lnTo>
                  <a:lnTo>
                    <a:pt x="3048" y="313944"/>
                  </a:lnTo>
                  <a:lnTo>
                    <a:pt x="6096" y="313944"/>
                  </a:lnTo>
                  <a:lnTo>
                    <a:pt x="6096" y="312420"/>
                  </a:lnTo>
                  <a:lnTo>
                    <a:pt x="6096" y="310896"/>
                  </a:lnTo>
                  <a:lnTo>
                    <a:pt x="9144" y="310896"/>
                  </a:lnTo>
                  <a:lnTo>
                    <a:pt x="9144" y="309372"/>
                  </a:lnTo>
                  <a:close/>
                </a:path>
                <a:path w="86995" h="541020">
                  <a:moveTo>
                    <a:pt x="36576" y="309372"/>
                  </a:moveTo>
                  <a:lnTo>
                    <a:pt x="35052" y="309372"/>
                  </a:lnTo>
                  <a:lnTo>
                    <a:pt x="33528" y="307848"/>
                  </a:lnTo>
                  <a:lnTo>
                    <a:pt x="33528" y="306324"/>
                  </a:lnTo>
                  <a:lnTo>
                    <a:pt x="32004" y="306324"/>
                  </a:lnTo>
                  <a:lnTo>
                    <a:pt x="32004" y="307848"/>
                  </a:lnTo>
                  <a:lnTo>
                    <a:pt x="32004" y="309372"/>
                  </a:lnTo>
                  <a:lnTo>
                    <a:pt x="30480" y="309372"/>
                  </a:lnTo>
                  <a:lnTo>
                    <a:pt x="30480" y="307848"/>
                  </a:lnTo>
                  <a:lnTo>
                    <a:pt x="32004" y="307848"/>
                  </a:lnTo>
                  <a:lnTo>
                    <a:pt x="32004" y="306324"/>
                  </a:lnTo>
                  <a:lnTo>
                    <a:pt x="28956" y="306324"/>
                  </a:lnTo>
                  <a:lnTo>
                    <a:pt x="28956" y="309372"/>
                  </a:lnTo>
                  <a:lnTo>
                    <a:pt x="28956" y="310896"/>
                  </a:lnTo>
                  <a:lnTo>
                    <a:pt x="30480" y="312420"/>
                  </a:lnTo>
                  <a:lnTo>
                    <a:pt x="32004" y="312420"/>
                  </a:lnTo>
                  <a:lnTo>
                    <a:pt x="32004" y="313944"/>
                  </a:lnTo>
                  <a:lnTo>
                    <a:pt x="33528" y="313944"/>
                  </a:lnTo>
                  <a:lnTo>
                    <a:pt x="33528" y="312420"/>
                  </a:lnTo>
                  <a:lnTo>
                    <a:pt x="33528" y="310896"/>
                  </a:lnTo>
                  <a:lnTo>
                    <a:pt x="36576" y="310896"/>
                  </a:lnTo>
                  <a:lnTo>
                    <a:pt x="36576" y="309372"/>
                  </a:lnTo>
                  <a:close/>
                </a:path>
                <a:path w="86995" h="541020">
                  <a:moveTo>
                    <a:pt x="36576" y="231648"/>
                  </a:moveTo>
                  <a:lnTo>
                    <a:pt x="35052" y="231648"/>
                  </a:lnTo>
                  <a:lnTo>
                    <a:pt x="33528" y="230124"/>
                  </a:lnTo>
                  <a:lnTo>
                    <a:pt x="33528" y="228600"/>
                  </a:lnTo>
                  <a:lnTo>
                    <a:pt x="32004" y="228600"/>
                  </a:lnTo>
                  <a:lnTo>
                    <a:pt x="32004" y="230124"/>
                  </a:lnTo>
                  <a:lnTo>
                    <a:pt x="32004" y="231648"/>
                  </a:lnTo>
                  <a:lnTo>
                    <a:pt x="30480" y="231648"/>
                  </a:lnTo>
                  <a:lnTo>
                    <a:pt x="30480" y="230124"/>
                  </a:lnTo>
                  <a:lnTo>
                    <a:pt x="32004" y="230124"/>
                  </a:lnTo>
                  <a:lnTo>
                    <a:pt x="32004" y="228600"/>
                  </a:lnTo>
                  <a:lnTo>
                    <a:pt x="30480" y="228600"/>
                  </a:lnTo>
                  <a:lnTo>
                    <a:pt x="28956" y="230124"/>
                  </a:lnTo>
                  <a:lnTo>
                    <a:pt x="28956" y="231648"/>
                  </a:lnTo>
                  <a:lnTo>
                    <a:pt x="28956" y="233172"/>
                  </a:lnTo>
                  <a:lnTo>
                    <a:pt x="30480" y="233172"/>
                  </a:lnTo>
                  <a:lnTo>
                    <a:pt x="32004" y="234696"/>
                  </a:lnTo>
                  <a:lnTo>
                    <a:pt x="32004" y="236220"/>
                  </a:lnTo>
                  <a:lnTo>
                    <a:pt x="33528" y="236220"/>
                  </a:lnTo>
                  <a:lnTo>
                    <a:pt x="33528" y="233172"/>
                  </a:lnTo>
                  <a:lnTo>
                    <a:pt x="36576" y="233172"/>
                  </a:lnTo>
                  <a:lnTo>
                    <a:pt x="36576" y="231648"/>
                  </a:lnTo>
                  <a:close/>
                </a:path>
                <a:path w="86995" h="541020">
                  <a:moveTo>
                    <a:pt x="36576" y="155448"/>
                  </a:moveTo>
                  <a:lnTo>
                    <a:pt x="35052" y="155448"/>
                  </a:lnTo>
                  <a:lnTo>
                    <a:pt x="33528" y="153924"/>
                  </a:lnTo>
                  <a:lnTo>
                    <a:pt x="32004" y="153924"/>
                  </a:lnTo>
                  <a:lnTo>
                    <a:pt x="32004" y="155448"/>
                  </a:lnTo>
                  <a:lnTo>
                    <a:pt x="30480" y="155448"/>
                  </a:lnTo>
                  <a:lnTo>
                    <a:pt x="32004" y="153924"/>
                  </a:lnTo>
                  <a:lnTo>
                    <a:pt x="28956" y="153924"/>
                  </a:lnTo>
                  <a:lnTo>
                    <a:pt x="28956" y="155448"/>
                  </a:lnTo>
                  <a:lnTo>
                    <a:pt x="28956" y="158496"/>
                  </a:lnTo>
                  <a:lnTo>
                    <a:pt x="32004" y="158496"/>
                  </a:lnTo>
                  <a:lnTo>
                    <a:pt x="32004" y="160020"/>
                  </a:lnTo>
                  <a:lnTo>
                    <a:pt x="33528" y="160020"/>
                  </a:lnTo>
                  <a:lnTo>
                    <a:pt x="33528" y="158496"/>
                  </a:lnTo>
                  <a:lnTo>
                    <a:pt x="36576" y="158496"/>
                  </a:lnTo>
                  <a:lnTo>
                    <a:pt x="36576" y="155448"/>
                  </a:lnTo>
                  <a:close/>
                </a:path>
                <a:path w="86995" h="541020">
                  <a:moveTo>
                    <a:pt x="62484" y="155448"/>
                  </a:moveTo>
                  <a:lnTo>
                    <a:pt x="60960" y="155448"/>
                  </a:lnTo>
                  <a:lnTo>
                    <a:pt x="59436" y="153924"/>
                  </a:lnTo>
                  <a:lnTo>
                    <a:pt x="57912" y="153924"/>
                  </a:lnTo>
                  <a:lnTo>
                    <a:pt x="57912" y="152400"/>
                  </a:lnTo>
                  <a:lnTo>
                    <a:pt x="56388" y="152400"/>
                  </a:lnTo>
                  <a:lnTo>
                    <a:pt x="56388" y="153924"/>
                  </a:lnTo>
                  <a:lnTo>
                    <a:pt x="54864" y="153924"/>
                  </a:lnTo>
                  <a:lnTo>
                    <a:pt x="53340" y="155448"/>
                  </a:lnTo>
                  <a:lnTo>
                    <a:pt x="53340" y="156972"/>
                  </a:lnTo>
                  <a:lnTo>
                    <a:pt x="54864" y="156972"/>
                  </a:lnTo>
                  <a:lnTo>
                    <a:pt x="54864" y="158496"/>
                  </a:lnTo>
                  <a:lnTo>
                    <a:pt x="56388" y="158496"/>
                  </a:lnTo>
                  <a:lnTo>
                    <a:pt x="56388" y="160020"/>
                  </a:lnTo>
                  <a:lnTo>
                    <a:pt x="59436" y="160020"/>
                  </a:lnTo>
                  <a:lnTo>
                    <a:pt x="59436" y="158496"/>
                  </a:lnTo>
                  <a:lnTo>
                    <a:pt x="62484" y="158496"/>
                  </a:lnTo>
                  <a:lnTo>
                    <a:pt x="62484" y="155448"/>
                  </a:lnTo>
                  <a:close/>
                </a:path>
                <a:path w="86995" h="541020">
                  <a:moveTo>
                    <a:pt x="62484" y="77724"/>
                  </a:moveTo>
                  <a:lnTo>
                    <a:pt x="60960" y="77724"/>
                  </a:lnTo>
                  <a:lnTo>
                    <a:pt x="59436" y="76200"/>
                  </a:lnTo>
                  <a:lnTo>
                    <a:pt x="57912" y="74676"/>
                  </a:lnTo>
                  <a:lnTo>
                    <a:pt x="56388" y="74676"/>
                  </a:lnTo>
                  <a:lnTo>
                    <a:pt x="56388" y="76962"/>
                  </a:lnTo>
                  <a:lnTo>
                    <a:pt x="56388" y="77724"/>
                  </a:lnTo>
                  <a:lnTo>
                    <a:pt x="55626" y="77724"/>
                  </a:lnTo>
                  <a:lnTo>
                    <a:pt x="55880" y="77216"/>
                  </a:lnTo>
                  <a:lnTo>
                    <a:pt x="56388" y="76962"/>
                  </a:lnTo>
                  <a:lnTo>
                    <a:pt x="56388" y="74676"/>
                  </a:lnTo>
                  <a:lnTo>
                    <a:pt x="53340" y="77724"/>
                  </a:lnTo>
                  <a:lnTo>
                    <a:pt x="53340" y="79248"/>
                  </a:lnTo>
                  <a:lnTo>
                    <a:pt x="54864" y="80772"/>
                  </a:lnTo>
                  <a:lnTo>
                    <a:pt x="56388" y="80772"/>
                  </a:lnTo>
                  <a:lnTo>
                    <a:pt x="56388" y="82296"/>
                  </a:lnTo>
                  <a:lnTo>
                    <a:pt x="59436" y="82296"/>
                  </a:lnTo>
                  <a:lnTo>
                    <a:pt x="59436" y="80772"/>
                  </a:lnTo>
                  <a:lnTo>
                    <a:pt x="62484" y="80772"/>
                  </a:lnTo>
                  <a:lnTo>
                    <a:pt x="62484" y="77724"/>
                  </a:lnTo>
                  <a:close/>
                </a:path>
                <a:path w="86995" h="541020">
                  <a:moveTo>
                    <a:pt x="62484" y="3048"/>
                  </a:moveTo>
                  <a:lnTo>
                    <a:pt x="60960" y="3048"/>
                  </a:lnTo>
                  <a:lnTo>
                    <a:pt x="60960" y="1524"/>
                  </a:lnTo>
                  <a:lnTo>
                    <a:pt x="59436" y="0"/>
                  </a:lnTo>
                  <a:lnTo>
                    <a:pt x="56388" y="0"/>
                  </a:lnTo>
                  <a:lnTo>
                    <a:pt x="56388" y="1524"/>
                  </a:lnTo>
                  <a:lnTo>
                    <a:pt x="56388" y="3048"/>
                  </a:lnTo>
                  <a:lnTo>
                    <a:pt x="55626" y="3048"/>
                  </a:lnTo>
                  <a:lnTo>
                    <a:pt x="55372" y="2540"/>
                  </a:lnTo>
                  <a:lnTo>
                    <a:pt x="56388" y="1524"/>
                  </a:lnTo>
                  <a:lnTo>
                    <a:pt x="56388" y="0"/>
                  </a:lnTo>
                  <a:lnTo>
                    <a:pt x="54864" y="0"/>
                  </a:lnTo>
                  <a:lnTo>
                    <a:pt x="53340" y="1524"/>
                  </a:lnTo>
                  <a:lnTo>
                    <a:pt x="53340" y="3048"/>
                  </a:lnTo>
                  <a:lnTo>
                    <a:pt x="54864" y="4572"/>
                  </a:lnTo>
                  <a:lnTo>
                    <a:pt x="56388" y="6096"/>
                  </a:lnTo>
                  <a:lnTo>
                    <a:pt x="57912" y="6096"/>
                  </a:lnTo>
                  <a:lnTo>
                    <a:pt x="59436" y="6096"/>
                  </a:lnTo>
                  <a:lnTo>
                    <a:pt x="59436" y="4572"/>
                  </a:lnTo>
                  <a:lnTo>
                    <a:pt x="62484" y="4572"/>
                  </a:lnTo>
                  <a:lnTo>
                    <a:pt x="62484" y="3048"/>
                  </a:lnTo>
                  <a:close/>
                </a:path>
                <a:path w="86995" h="541020">
                  <a:moveTo>
                    <a:pt x="86868" y="0"/>
                  </a:moveTo>
                  <a:lnTo>
                    <a:pt x="85344" y="0"/>
                  </a:lnTo>
                  <a:lnTo>
                    <a:pt x="85344" y="3048"/>
                  </a:lnTo>
                  <a:lnTo>
                    <a:pt x="86868" y="3048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17510802" y="27703975"/>
            <a:ext cx="1332833" cy="604882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469900" marR="20320" indent="-42164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p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obability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of fal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s</a:t>
            </a:r>
            <a:r>
              <a:rPr sz="1200" dirty="0">
                <a:latin typeface="Arial" panose="020B0604020202020204"/>
                <a:cs typeface="Arial" panose="020B0604020202020204"/>
              </a:rPr>
              <a:t>e  alarm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139700"/>
            <a:r>
              <a:rPr sz="1200" spc="-20" dirty="0">
                <a:latin typeface="Arial" panose="020B0604020202020204"/>
                <a:cs typeface="Arial" panose="020B0604020202020204"/>
              </a:rPr>
              <a:t>(1</a:t>
            </a:r>
            <a:r>
              <a:rPr sz="1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–</a:t>
            </a:r>
            <a:r>
              <a:rPr sz="1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Specificity)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8818852" y="24396107"/>
            <a:ext cx="369075" cy="1632399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421640" marR="20320" indent="-37338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p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obab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ili</a:t>
            </a:r>
            <a:r>
              <a:rPr sz="1200" dirty="0">
                <a:latin typeface="Arial" panose="020B0604020202020204"/>
                <a:cs typeface="Arial" panose="020B0604020202020204"/>
              </a:rPr>
              <a:t>ty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of dete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c</a:t>
            </a:r>
            <a:r>
              <a:rPr sz="1200" dirty="0">
                <a:latin typeface="Arial" panose="020B0604020202020204"/>
                <a:cs typeface="Arial" panose="020B0604020202020204"/>
              </a:rPr>
              <a:t>t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1200" dirty="0">
                <a:latin typeface="Arial" panose="020B0604020202020204"/>
                <a:cs typeface="Arial" panose="020B0604020202020204"/>
              </a:rPr>
              <a:t>on  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(Sensitivity)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7717959" y="24949965"/>
            <a:ext cx="919018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b="1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1200" b="1" dirty="0">
                <a:latin typeface="Arial" panose="020B0604020202020204"/>
                <a:cs typeface="Arial" panose="020B0604020202020204"/>
              </a:rPr>
              <a:t>C 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Cu</a:t>
            </a:r>
            <a:r>
              <a:rPr sz="1200" b="1" dirty="0">
                <a:latin typeface="Arial" panose="020B0604020202020204"/>
                <a:cs typeface="Arial" panose="020B0604020202020204"/>
              </a:rPr>
              <a:t>r</a:t>
            </a:r>
            <a:r>
              <a:rPr sz="1200" b="1" spc="40" dirty="0">
                <a:latin typeface="Arial" panose="020B0604020202020204"/>
                <a:cs typeface="Arial" panose="020B0604020202020204"/>
              </a:rPr>
              <a:t>v</a:t>
            </a:r>
            <a:r>
              <a:rPr sz="1200" b="1" dirty="0"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7766711" y="25132745"/>
            <a:ext cx="820003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b="1" spc="-59" dirty="0">
                <a:latin typeface="Arial" panose="020B0604020202020204"/>
                <a:cs typeface="Arial" panose="020B0604020202020204"/>
              </a:rPr>
              <a:t>A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U</a:t>
            </a:r>
            <a:r>
              <a:rPr sz="1200" b="1" dirty="0">
                <a:latin typeface="Arial" panose="020B0604020202020204"/>
                <a:cs typeface="Arial" panose="020B0604020202020204"/>
              </a:rPr>
              <a:t>C</a:t>
            </a:r>
            <a:r>
              <a:rPr sz="1200" b="1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: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061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126885" y="26783943"/>
            <a:ext cx="12752022" cy="1035513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61340" marR="20320" indent="-513080">
              <a:spcBef>
                <a:spcPts val="400"/>
              </a:spcBef>
            </a:pPr>
            <a:r>
              <a:rPr sz="3200" b="1" spc="-20" dirty="0">
                <a:latin typeface="Arial" panose="020B0604020202020204"/>
                <a:cs typeface="Arial" panose="020B0604020202020204"/>
              </a:rPr>
              <a:t>3.</a:t>
            </a:r>
            <a:r>
              <a:rPr sz="3200" b="1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Correlation</a:t>
            </a:r>
            <a:r>
              <a:rPr sz="3200" b="1" spc="441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between</a:t>
            </a:r>
            <a:r>
              <a:rPr sz="3200" b="1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the</a:t>
            </a:r>
            <a:r>
              <a:rPr sz="3200" b="1" spc="359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8</a:t>
            </a:r>
            <a:r>
              <a:rPr sz="3200" b="1" spc="441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clusters</a:t>
            </a:r>
            <a:r>
              <a:rPr sz="3200" b="1" spc="441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drawn</a:t>
            </a:r>
            <a:r>
              <a:rPr sz="3200" b="1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from</a:t>
            </a:r>
            <a:r>
              <a:rPr sz="3200" b="1" spc="399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PCA/K-means </a:t>
            </a:r>
            <a:r>
              <a:rPr sz="3200" b="1" spc="-814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and</a:t>
            </a:r>
            <a:r>
              <a:rPr sz="3200" b="1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observed</a:t>
            </a:r>
            <a:r>
              <a:rPr sz="3200" b="1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drugs</a:t>
            </a:r>
            <a:r>
              <a:rPr sz="3200" b="1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sensitivity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913633" y="31347549"/>
            <a:ext cx="6009165" cy="543391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3200" b="1" spc="-20" dirty="0">
                <a:latin typeface="Arial" panose="020B0604020202020204"/>
                <a:cs typeface="Arial" panose="020B0604020202020204"/>
              </a:rPr>
              <a:t>4.</a:t>
            </a:r>
            <a:r>
              <a:rPr sz="3200" b="1" spc="418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Modeling</a:t>
            </a:r>
            <a:r>
              <a:rPr sz="3200" b="1" spc="-201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of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drug</a:t>
            </a:r>
            <a:r>
              <a:rPr sz="3200" b="1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latin typeface="Arial" panose="020B0604020202020204"/>
                <a:cs typeface="Arial" panose="020B0604020202020204"/>
              </a:rPr>
              <a:t>sensitivity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029397" y="36142689"/>
            <a:ext cx="13201374" cy="790189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20320">
              <a:spcBef>
                <a:spcPts val="400"/>
              </a:spcBef>
            </a:pPr>
            <a:r>
              <a:rPr sz="2400" spc="-20" dirty="0">
                <a:latin typeface="Arial" panose="020B0604020202020204"/>
                <a:cs typeface="Arial" panose="020B0604020202020204"/>
              </a:rPr>
              <a:t>Models</a:t>
            </a:r>
            <a:r>
              <a:rPr sz="24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were</a:t>
            </a:r>
            <a:r>
              <a:rPr sz="24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built</a:t>
            </a:r>
            <a:r>
              <a:rPr sz="24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for</a:t>
            </a:r>
            <a:r>
              <a:rPr sz="24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each</a:t>
            </a:r>
            <a:r>
              <a:rPr sz="24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drug</a:t>
            </a:r>
            <a:r>
              <a:rPr sz="24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independently.</a:t>
            </a:r>
            <a:r>
              <a:rPr sz="24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10-fold</a:t>
            </a:r>
            <a:r>
              <a:rPr sz="24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cross</a:t>
            </a:r>
            <a:r>
              <a:rPr sz="24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validation</a:t>
            </a:r>
            <a:r>
              <a:rPr sz="24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was</a:t>
            </a:r>
            <a:r>
              <a:rPr sz="24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used</a:t>
            </a:r>
            <a:r>
              <a:rPr sz="24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to</a:t>
            </a:r>
            <a:r>
              <a:rPr sz="24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estimate</a:t>
            </a:r>
            <a:r>
              <a:rPr sz="24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the 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optimal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lambda</a:t>
            </a:r>
            <a:r>
              <a:rPr sz="2400" dirty="0">
                <a:latin typeface="Arial" panose="020B0604020202020204"/>
                <a:cs typeface="Arial" panose="020B0604020202020204"/>
              </a:rPr>
              <a:t> (alpha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was</a:t>
            </a:r>
            <a:r>
              <a:rPr sz="2400" dirty="0">
                <a:latin typeface="Arial" panose="020B0604020202020204"/>
                <a:cs typeface="Arial" panose="020B0604020202020204"/>
              </a:rPr>
              <a:t> set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to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0.90).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Glmnet</a:t>
            </a:r>
            <a:r>
              <a:rPr sz="2400" dirty="0">
                <a:latin typeface="Arial" panose="020B0604020202020204"/>
                <a:cs typeface="Arial" panose="020B0604020202020204"/>
              </a:rPr>
              <a:t> failed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to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build</a:t>
            </a:r>
            <a:r>
              <a:rPr sz="24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model</a:t>
            </a:r>
            <a:r>
              <a:rPr sz="24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for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15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drugs.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1159357" y="32257454"/>
            <a:ext cx="4229516" cy="1469925"/>
            <a:chOff x="281933" y="8061955"/>
            <a:chExt cx="1057910" cy="367665"/>
          </a:xfrm>
        </p:grpSpPr>
        <p:sp>
          <p:nvSpPr>
            <p:cNvPr id="153" name="object 153"/>
            <p:cNvSpPr/>
            <p:nvPr/>
          </p:nvSpPr>
          <p:spPr>
            <a:xfrm>
              <a:off x="283457" y="8063479"/>
              <a:ext cx="1056640" cy="364490"/>
            </a:xfrm>
            <a:custGeom>
              <a:avLst/>
              <a:gdLst/>
              <a:ahLst/>
              <a:cxnLst/>
              <a:rect l="l" t="t" r="r" b="b"/>
              <a:pathLst>
                <a:path w="1056640" h="364490">
                  <a:moveTo>
                    <a:pt x="1056131" y="0"/>
                  </a:moveTo>
                  <a:lnTo>
                    <a:pt x="0" y="0"/>
                  </a:lnTo>
                  <a:lnTo>
                    <a:pt x="0" y="364235"/>
                  </a:lnTo>
                  <a:lnTo>
                    <a:pt x="1056131" y="364235"/>
                  </a:lnTo>
                  <a:lnTo>
                    <a:pt x="1056131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81933" y="8061955"/>
              <a:ext cx="1057910" cy="367665"/>
            </a:xfrm>
            <a:custGeom>
              <a:avLst/>
              <a:gdLst/>
              <a:ahLst/>
              <a:cxnLst/>
              <a:rect l="l" t="t" r="r" b="b"/>
              <a:pathLst>
                <a:path w="1057910" h="367665">
                  <a:moveTo>
                    <a:pt x="1057656" y="0"/>
                  </a:moveTo>
                  <a:lnTo>
                    <a:pt x="0" y="0"/>
                  </a:lnTo>
                  <a:lnTo>
                    <a:pt x="0" y="367284"/>
                  </a:lnTo>
                  <a:lnTo>
                    <a:pt x="1057656" y="367284"/>
                  </a:lnTo>
                  <a:lnTo>
                    <a:pt x="1057656" y="365760"/>
                  </a:lnTo>
                  <a:lnTo>
                    <a:pt x="3048" y="365760"/>
                  </a:lnTo>
                  <a:lnTo>
                    <a:pt x="1524" y="364236"/>
                  </a:lnTo>
                  <a:lnTo>
                    <a:pt x="3048" y="364236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057656" y="1524"/>
                  </a:lnTo>
                  <a:lnTo>
                    <a:pt x="1057656" y="0"/>
                  </a:lnTo>
                  <a:close/>
                </a:path>
                <a:path w="1057910" h="367665">
                  <a:moveTo>
                    <a:pt x="3048" y="364236"/>
                  </a:moveTo>
                  <a:lnTo>
                    <a:pt x="1524" y="364236"/>
                  </a:lnTo>
                  <a:lnTo>
                    <a:pt x="3048" y="365760"/>
                  </a:lnTo>
                  <a:lnTo>
                    <a:pt x="3048" y="364236"/>
                  </a:lnTo>
                  <a:close/>
                </a:path>
                <a:path w="1057910" h="367665">
                  <a:moveTo>
                    <a:pt x="1056132" y="364236"/>
                  </a:moveTo>
                  <a:lnTo>
                    <a:pt x="3048" y="364236"/>
                  </a:lnTo>
                  <a:lnTo>
                    <a:pt x="3048" y="365760"/>
                  </a:lnTo>
                  <a:lnTo>
                    <a:pt x="1056132" y="365760"/>
                  </a:lnTo>
                  <a:lnTo>
                    <a:pt x="1056132" y="364236"/>
                  </a:lnTo>
                  <a:close/>
                </a:path>
                <a:path w="1057910" h="367665">
                  <a:moveTo>
                    <a:pt x="1056132" y="1524"/>
                  </a:moveTo>
                  <a:lnTo>
                    <a:pt x="1056132" y="365760"/>
                  </a:lnTo>
                  <a:lnTo>
                    <a:pt x="1057656" y="364236"/>
                  </a:lnTo>
                  <a:lnTo>
                    <a:pt x="1057656" y="3048"/>
                  </a:lnTo>
                  <a:lnTo>
                    <a:pt x="1056132" y="1524"/>
                  </a:lnTo>
                  <a:close/>
                </a:path>
                <a:path w="1057910" h="367665">
                  <a:moveTo>
                    <a:pt x="1057656" y="364236"/>
                  </a:moveTo>
                  <a:lnTo>
                    <a:pt x="1056132" y="365760"/>
                  </a:lnTo>
                  <a:lnTo>
                    <a:pt x="1057656" y="365760"/>
                  </a:lnTo>
                  <a:lnTo>
                    <a:pt x="1057656" y="364236"/>
                  </a:lnTo>
                  <a:close/>
                </a:path>
                <a:path w="1057910" h="367665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1057910" h="367665">
                  <a:moveTo>
                    <a:pt x="1056132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1056132" y="3048"/>
                  </a:lnTo>
                  <a:lnTo>
                    <a:pt x="1056132" y="1524"/>
                  </a:lnTo>
                  <a:close/>
                </a:path>
                <a:path w="1057910" h="367665">
                  <a:moveTo>
                    <a:pt x="1057656" y="1524"/>
                  </a:moveTo>
                  <a:lnTo>
                    <a:pt x="1056132" y="1524"/>
                  </a:lnTo>
                  <a:lnTo>
                    <a:pt x="1057656" y="3048"/>
                  </a:lnTo>
                  <a:lnTo>
                    <a:pt x="1057656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1165450" y="32263550"/>
            <a:ext cx="4224438" cy="1159408"/>
          </a:xfrm>
          <a:prstGeom prst="rect">
            <a:avLst/>
          </a:prstGeom>
        </p:spPr>
        <p:txBody>
          <a:bodyPr vert="horz" wrap="square" lIns="0" tIns="20308" rIns="0" bIns="0" rtlCol="0">
            <a:spAutoFit/>
          </a:bodyPr>
          <a:lstStyle/>
          <a:p>
            <a:pPr>
              <a:spcBef>
                <a:spcPts val="160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41020">
              <a:spcBef>
                <a:spcPts val="20"/>
              </a:spcBef>
            </a:pPr>
            <a:r>
              <a:rPr sz="2400" b="1" spc="-20" dirty="0">
                <a:latin typeface="Arial" panose="020B0604020202020204"/>
                <a:cs typeface="Arial" panose="020B0604020202020204"/>
              </a:rPr>
              <a:t>Gene</a:t>
            </a:r>
            <a:r>
              <a:rPr sz="240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Expression</a:t>
            </a:r>
            <a:r>
              <a:rPr sz="2400" b="1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: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41020"/>
            <a:r>
              <a:rPr sz="2400" spc="-139" dirty="0">
                <a:latin typeface="Arial" panose="020B0604020202020204"/>
                <a:cs typeface="Arial" panose="020B0604020202020204"/>
              </a:rPr>
              <a:t>111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 genes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x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 966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cell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lines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1153266" y="34243755"/>
            <a:ext cx="4229516" cy="1474998"/>
            <a:chOff x="280409" y="8558779"/>
            <a:chExt cx="1057910" cy="368935"/>
          </a:xfrm>
        </p:grpSpPr>
        <p:sp>
          <p:nvSpPr>
            <p:cNvPr id="157" name="object 157"/>
            <p:cNvSpPr/>
            <p:nvPr/>
          </p:nvSpPr>
          <p:spPr>
            <a:xfrm>
              <a:off x="280409" y="8560303"/>
              <a:ext cx="1056640" cy="365760"/>
            </a:xfrm>
            <a:custGeom>
              <a:avLst/>
              <a:gdLst/>
              <a:ahLst/>
              <a:cxnLst/>
              <a:rect l="l" t="t" r="r" b="b"/>
              <a:pathLst>
                <a:path w="1056640" h="365759">
                  <a:moveTo>
                    <a:pt x="1056131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1056131" y="365759"/>
                  </a:lnTo>
                  <a:lnTo>
                    <a:pt x="1056131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80409" y="855877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4">
                  <a:moveTo>
                    <a:pt x="1524" y="1524"/>
                  </a:moveTo>
                  <a:lnTo>
                    <a:pt x="0" y="3048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367284"/>
                  </a:lnTo>
                  <a:lnTo>
                    <a:pt x="1524" y="367284"/>
                  </a:lnTo>
                  <a:lnTo>
                    <a:pt x="1524" y="1524"/>
                  </a:lnTo>
                  <a:close/>
                </a:path>
                <a:path w="1057910" h="368934">
                  <a:moveTo>
                    <a:pt x="1054608" y="1524"/>
                  </a:moveTo>
                  <a:lnTo>
                    <a:pt x="1054608" y="367284"/>
                  </a:lnTo>
                  <a:lnTo>
                    <a:pt x="1057656" y="367284"/>
                  </a:lnTo>
                  <a:lnTo>
                    <a:pt x="1057656" y="3048"/>
                  </a:lnTo>
                  <a:lnTo>
                    <a:pt x="1056132" y="3048"/>
                  </a:lnTo>
                  <a:lnTo>
                    <a:pt x="1054608" y="1524"/>
                  </a:lnTo>
                  <a:close/>
                </a:path>
                <a:path w="1057910" h="368934">
                  <a:moveTo>
                    <a:pt x="105765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057656" y="1524"/>
                  </a:lnTo>
                  <a:lnTo>
                    <a:pt x="1057656" y="0"/>
                  </a:lnTo>
                  <a:close/>
                </a:path>
                <a:path w="1057910" h="368934">
                  <a:moveTo>
                    <a:pt x="1054608" y="1524"/>
                  </a:moveTo>
                  <a:lnTo>
                    <a:pt x="1524" y="1524"/>
                  </a:lnTo>
                  <a:lnTo>
                    <a:pt x="1524" y="3048"/>
                  </a:lnTo>
                  <a:lnTo>
                    <a:pt x="1054608" y="3048"/>
                  </a:lnTo>
                  <a:lnTo>
                    <a:pt x="1054608" y="1524"/>
                  </a:lnTo>
                  <a:close/>
                </a:path>
                <a:path w="1057910" h="368934">
                  <a:moveTo>
                    <a:pt x="1057656" y="1524"/>
                  </a:moveTo>
                  <a:lnTo>
                    <a:pt x="1054608" y="1524"/>
                  </a:lnTo>
                  <a:lnTo>
                    <a:pt x="1056132" y="3048"/>
                  </a:lnTo>
                  <a:lnTo>
                    <a:pt x="1057656" y="3048"/>
                  </a:lnTo>
                  <a:lnTo>
                    <a:pt x="1057656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59" name="object 159"/>
          <p:cNvSpPr txBox="1"/>
          <p:nvPr/>
        </p:nvSpPr>
        <p:spPr>
          <a:xfrm>
            <a:off x="1153266" y="34249851"/>
            <a:ext cx="4224438" cy="1030978"/>
          </a:xfrm>
          <a:prstGeom prst="rect">
            <a:avLst/>
          </a:prstGeom>
        </p:spPr>
        <p:txBody>
          <a:bodyPr vert="horz" wrap="square" lIns="0" tIns="15230" rIns="0" bIns="0" rtlCol="0">
            <a:spAutoFit/>
          </a:bodyPr>
          <a:lstStyle/>
          <a:p>
            <a:pPr>
              <a:spcBef>
                <a:spcPts val="120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546100">
              <a:spcBef>
                <a:spcPts val="20"/>
              </a:spcBef>
            </a:pPr>
            <a:r>
              <a:rPr sz="2400" b="1" spc="-20" dirty="0">
                <a:latin typeface="Arial" panose="020B0604020202020204"/>
                <a:cs typeface="Arial" panose="020B0604020202020204"/>
              </a:rPr>
              <a:t>Chemo-sensitivity</a:t>
            </a:r>
            <a:r>
              <a:rPr sz="2400" b="1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: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46100"/>
            <a:r>
              <a:rPr sz="2400" spc="-20" dirty="0">
                <a:latin typeface="Arial" panose="020B0604020202020204"/>
                <a:cs typeface="Arial" panose="020B0604020202020204"/>
              </a:rPr>
              <a:t>265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drugs</a:t>
            </a:r>
            <a:r>
              <a:rPr sz="24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(LNIC</a:t>
            </a:r>
            <a:r>
              <a:rPr sz="2400" spc="-28" baseline="-21000" dirty="0">
                <a:latin typeface="Arial" panose="020B0604020202020204"/>
                <a:cs typeface="Arial" panose="020B0604020202020204"/>
              </a:rPr>
              <a:t>50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6320107" y="33402925"/>
            <a:ext cx="2889072" cy="903789"/>
            <a:chOff x="1572768" y="8348467"/>
            <a:chExt cx="722630" cy="226060"/>
          </a:xfrm>
        </p:grpSpPr>
        <p:sp>
          <p:nvSpPr>
            <p:cNvPr id="161" name="object 161"/>
            <p:cNvSpPr/>
            <p:nvPr/>
          </p:nvSpPr>
          <p:spPr>
            <a:xfrm>
              <a:off x="1574291" y="8349991"/>
              <a:ext cx="719455" cy="222885"/>
            </a:xfrm>
            <a:custGeom>
              <a:avLst/>
              <a:gdLst/>
              <a:ahLst/>
              <a:cxnLst/>
              <a:rect l="l" t="t" r="r" b="b"/>
              <a:pathLst>
                <a:path w="719455" h="222884">
                  <a:moveTo>
                    <a:pt x="719327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719327" y="222503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572768" y="8348467"/>
              <a:ext cx="722630" cy="226060"/>
            </a:xfrm>
            <a:custGeom>
              <a:avLst/>
              <a:gdLst/>
              <a:ahLst/>
              <a:cxnLst/>
              <a:rect l="l" t="t" r="r" b="b"/>
              <a:pathLst>
                <a:path w="722630" h="226059">
                  <a:moveTo>
                    <a:pt x="722376" y="0"/>
                  </a:moveTo>
                  <a:lnTo>
                    <a:pt x="0" y="0"/>
                  </a:lnTo>
                  <a:lnTo>
                    <a:pt x="0" y="225552"/>
                  </a:lnTo>
                  <a:lnTo>
                    <a:pt x="722376" y="225552"/>
                  </a:lnTo>
                  <a:lnTo>
                    <a:pt x="722376" y="224028"/>
                  </a:lnTo>
                  <a:lnTo>
                    <a:pt x="3048" y="224028"/>
                  </a:lnTo>
                  <a:lnTo>
                    <a:pt x="1524" y="222504"/>
                  </a:lnTo>
                  <a:lnTo>
                    <a:pt x="3048" y="222504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722376" y="1524"/>
                  </a:lnTo>
                  <a:lnTo>
                    <a:pt x="722376" y="0"/>
                  </a:lnTo>
                  <a:close/>
                </a:path>
                <a:path w="722630" h="226059">
                  <a:moveTo>
                    <a:pt x="3048" y="222504"/>
                  </a:moveTo>
                  <a:lnTo>
                    <a:pt x="1524" y="222504"/>
                  </a:lnTo>
                  <a:lnTo>
                    <a:pt x="3048" y="224028"/>
                  </a:lnTo>
                  <a:lnTo>
                    <a:pt x="3048" y="222504"/>
                  </a:lnTo>
                  <a:close/>
                </a:path>
                <a:path w="722630" h="226059">
                  <a:moveTo>
                    <a:pt x="719328" y="222504"/>
                  </a:moveTo>
                  <a:lnTo>
                    <a:pt x="3048" y="222504"/>
                  </a:lnTo>
                  <a:lnTo>
                    <a:pt x="3048" y="224028"/>
                  </a:lnTo>
                  <a:lnTo>
                    <a:pt x="719328" y="224028"/>
                  </a:lnTo>
                  <a:lnTo>
                    <a:pt x="719328" y="222504"/>
                  </a:lnTo>
                  <a:close/>
                </a:path>
                <a:path w="722630" h="226059">
                  <a:moveTo>
                    <a:pt x="719328" y="1524"/>
                  </a:moveTo>
                  <a:lnTo>
                    <a:pt x="719328" y="224028"/>
                  </a:lnTo>
                  <a:lnTo>
                    <a:pt x="720852" y="222504"/>
                  </a:lnTo>
                  <a:lnTo>
                    <a:pt x="722376" y="222504"/>
                  </a:lnTo>
                  <a:lnTo>
                    <a:pt x="722376" y="3048"/>
                  </a:lnTo>
                  <a:lnTo>
                    <a:pt x="720852" y="3048"/>
                  </a:lnTo>
                  <a:lnTo>
                    <a:pt x="719328" y="1524"/>
                  </a:lnTo>
                  <a:close/>
                </a:path>
                <a:path w="722630" h="226059">
                  <a:moveTo>
                    <a:pt x="722376" y="222504"/>
                  </a:moveTo>
                  <a:lnTo>
                    <a:pt x="720852" y="222504"/>
                  </a:lnTo>
                  <a:lnTo>
                    <a:pt x="719328" y="224028"/>
                  </a:lnTo>
                  <a:lnTo>
                    <a:pt x="722376" y="224028"/>
                  </a:lnTo>
                  <a:lnTo>
                    <a:pt x="722376" y="222504"/>
                  </a:lnTo>
                  <a:close/>
                </a:path>
                <a:path w="722630" h="226059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722630" h="226059">
                  <a:moveTo>
                    <a:pt x="719328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719328" y="3048"/>
                  </a:lnTo>
                  <a:lnTo>
                    <a:pt x="719328" y="1524"/>
                  </a:lnTo>
                  <a:close/>
                </a:path>
                <a:path w="722630" h="226059">
                  <a:moveTo>
                    <a:pt x="722376" y="1524"/>
                  </a:moveTo>
                  <a:lnTo>
                    <a:pt x="719328" y="1524"/>
                  </a:lnTo>
                  <a:lnTo>
                    <a:pt x="720852" y="3048"/>
                  </a:lnTo>
                  <a:lnTo>
                    <a:pt x="722376" y="3048"/>
                  </a:lnTo>
                  <a:lnTo>
                    <a:pt x="722376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6326195" y="33409023"/>
            <a:ext cx="2876376" cy="656345"/>
          </a:xfrm>
          <a:prstGeom prst="rect">
            <a:avLst/>
          </a:prstGeom>
        </p:spPr>
        <p:txBody>
          <a:bodyPr vert="horz" wrap="square" lIns="0" tIns="223404" rIns="0" bIns="0" rtlCol="0">
            <a:spAutoFit/>
          </a:bodyPr>
          <a:lstStyle/>
          <a:p>
            <a:pPr marL="485140">
              <a:spcBef>
                <a:spcPts val="1755"/>
              </a:spcBef>
            </a:pPr>
            <a:r>
              <a:rPr sz="2800" b="1" spc="-40" dirty="0">
                <a:latin typeface="Arial" panose="020B0604020202020204"/>
                <a:cs typeface="Arial" panose="020B0604020202020204"/>
              </a:rPr>
              <a:t>Elastic</a:t>
            </a:r>
            <a:r>
              <a:rPr sz="2800" b="1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net</a:t>
            </a:r>
            <a:r>
              <a:rPr sz="2700" b="1" spc="-28" baseline="25000" dirty="0">
                <a:latin typeface="Arial" panose="020B0604020202020204"/>
                <a:cs typeface="Arial" panose="020B0604020202020204"/>
              </a:rPr>
              <a:t>2</a:t>
            </a:r>
            <a:endParaRPr sz="2700" baseline="25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1049687" y="12455394"/>
            <a:ext cx="13417165" cy="22533727"/>
            <a:chOff x="254501" y="3108954"/>
            <a:chExt cx="3355975" cy="5636260"/>
          </a:xfrm>
        </p:grpSpPr>
        <p:sp>
          <p:nvSpPr>
            <p:cNvPr id="165" name="object 165"/>
            <p:cNvSpPr/>
            <p:nvPr/>
          </p:nvSpPr>
          <p:spPr>
            <a:xfrm>
              <a:off x="1336535" y="8243315"/>
              <a:ext cx="607060" cy="501650"/>
            </a:xfrm>
            <a:custGeom>
              <a:avLst/>
              <a:gdLst/>
              <a:ahLst/>
              <a:cxnLst/>
              <a:rect l="l" t="t" r="r" b="b"/>
              <a:pathLst>
                <a:path w="607060" h="501650">
                  <a:moveTo>
                    <a:pt x="606564" y="348996"/>
                  </a:moveTo>
                  <a:lnTo>
                    <a:pt x="605155" y="345948"/>
                  </a:lnTo>
                  <a:lnTo>
                    <a:pt x="597420" y="329184"/>
                  </a:lnTo>
                  <a:lnTo>
                    <a:pt x="588276" y="348996"/>
                  </a:lnTo>
                  <a:lnTo>
                    <a:pt x="595896" y="348996"/>
                  </a:lnTo>
                  <a:lnTo>
                    <a:pt x="595896" y="498348"/>
                  </a:lnTo>
                  <a:lnTo>
                    <a:pt x="0" y="498348"/>
                  </a:lnTo>
                  <a:lnTo>
                    <a:pt x="0" y="501396"/>
                  </a:lnTo>
                  <a:lnTo>
                    <a:pt x="598944" y="501396"/>
                  </a:lnTo>
                  <a:lnTo>
                    <a:pt x="598944" y="499872"/>
                  </a:lnTo>
                  <a:lnTo>
                    <a:pt x="598944" y="498348"/>
                  </a:lnTo>
                  <a:lnTo>
                    <a:pt x="598944" y="348996"/>
                  </a:lnTo>
                  <a:lnTo>
                    <a:pt x="606564" y="348996"/>
                  </a:lnTo>
                  <a:close/>
                </a:path>
                <a:path w="607060" h="501650">
                  <a:moveTo>
                    <a:pt x="606564" y="86868"/>
                  </a:moveTo>
                  <a:lnTo>
                    <a:pt x="598944" y="86868"/>
                  </a:lnTo>
                  <a:lnTo>
                    <a:pt x="598944" y="3048"/>
                  </a:lnTo>
                  <a:lnTo>
                    <a:pt x="598944" y="1524"/>
                  </a:lnTo>
                  <a:lnTo>
                    <a:pt x="598944" y="0"/>
                  </a:lnTo>
                  <a:lnTo>
                    <a:pt x="3048" y="0"/>
                  </a:lnTo>
                  <a:lnTo>
                    <a:pt x="3048" y="3048"/>
                  </a:lnTo>
                  <a:lnTo>
                    <a:pt x="595896" y="3048"/>
                  </a:lnTo>
                  <a:lnTo>
                    <a:pt x="595896" y="86868"/>
                  </a:lnTo>
                  <a:lnTo>
                    <a:pt x="588276" y="86868"/>
                  </a:lnTo>
                  <a:lnTo>
                    <a:pt x="597420" y="106680"/>
                  </a:lnTo>
                  <a:lnTo>
                    <a:pt x="605155" y="89916"/>
                  </a:lnTo>
                  <a:lnTo>
                    <a:pt x="606564" y="86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609088" y="7883646"/>
              <a:ext cx="1000125" cy="709930"/>
            </a:xfrm>
            <a:custGeom>
              <a:avLst/>
              <a:gdLst/>
              <a:ahLst/>
              <a:cxnLst/>
              <a:rect l="l" t="t" r="r" b="b"/>
              <a:pathLst>
                <a:path w="1000125" h="709929">
                  <a:moveTo>
                    <a:pt x="861060" y="120396"/>
                  </a:moveTo>
                  <a:lnTo>
                    <a:pt x="0" y="120396"/>
                  </a:lnTo>
                  <a:lnTo>
                    <a:pt x="0" y="684276"/>
                  </a:lnTo>
                  <a:lnTo>
                    <a:pt x="58772" y="695522"/>
                  </a:lnTo>
                  <a:lnTo>
                    <a:pt x="112234" y="703332"/>
                  </a:lnTo>
                  <a:lnTo>
                    <a:pt x="160944" y="708002"/>
                  </a:lnTo>
                  <a:lnTo>
                    <a:pt x="205459" y="709829"/>
                  </a:lnTo>
                  <a:lnTo>
                    <a:pt x="246338" y="709108"/>
                  </a:lnTo>
                  <a:lnTo>
                    <a:pt x="319419" y="701209"/>
                  </a:lnTo>
                  <a:lnTo>
                    <a:pt x="384647" y="686675"/>
                  </a:lnTo>
                  <a:lnTo>
                    <a:pt x="446487" y="667875"/>
                  </a:lnTo>
                  <a:lnTo>
                    <a:pt x="509402" y="647180"/>
                  </a:lnTo>
                  <a:lnTo>
                    <a:pt x="542656" y="636862"/>
                  </a:lnTo>
                  <a:lnTo>
                    <a:pt x="615550" y="617767"/>
                  </a:lnTo>
                  <a:lnTo>
                    <a:pt x="656305" y="609581"/>
                  </a:lnTo>
                  <a:lnTo>
                    <a:pt x="700675" y="602699"/>
                  </a:lnTo>
                  <a:lnTo>
                    <a:pt x="749219" y="597417"/>
                  </a:lnTo>
                  <a:lnTo>
                    <a:pt x="802495" y="594030"/>
                  </a:lnTo>
                  <a:lnTo>
                    <a:pt x="861060" y="592836"/>
                  </a:lnTo>
                  <a:lnTo>
                    <a:pt x="861060" y="120396"/>
                  </a:lnTo>
                  <a:close/>
                </a:path>
                <a:path w="1000125" h="709929">
                  <a:moveTo>
                    <a:pt x="926592" y="59436"/>
                  </a:moveTo>
                  <a:lnTo>
                    <a:pt x="71628" y="59436"/>
                  </a:lnTo>
                  <a:lnTo>
                    <a:pt x="71628" y="120396"/>
                  </a:lnTo>
                  <a:lnTo>
                    <a:pt x="861060" y="120396"/>
                  </a:lnTo>
                  <a:lnTo>
                    <a:pt x="861060" y="537972"/>
                  </a:lnTo>
                  <a:lnTo>
                    <a:pt x="866584" y="537495"/>
                  </a:lnTo>
                  <a:lnTo>
                    <a:pt x="881253" y="536448"/>
                  </a:lnTo>
                  <a:lnTo>
                    <a:pt x="902208" y="535400"/>
                  </a:lnTo>
                  <a:lnTo>
                    <a:pt x="926592" y="534924"/>
                  </a:lnTo>
                  <a:lnTo>
                    <a:pt x="926592" y="59436"/>
                  </a:lnTo>
                  <a:close/>
                </a:path>
                <a:path w="1000125" h="709929">
                  <a:moveTo>
                    <a:pt x="999744" y="0"/>
                  </a:moveTo>
                  <a:lnTo>
                    <a:pt x="138684" y="0"/>
                  </a:lnTo>
                  <a:lnTo>
                    <a:pt x="138684" y="59436"/>
                  </a:lnTo>
                  <a:lnTo>
                    <a:pt x="926592" y="59436"/>
                  </a:lnTo>
                  <a:lnTo>
                    <a:pt x="926592" y="475488"/>
                  </a:lnTo>
                  <a:lnTo>
                    <a:pt x="949452" y="474726"/>
                  </a:lnTo>
                  <a:lnTo>
                    <a:pt x="972883" y="474202"/>
                  </a:lnTo>
                  <a:lnTo>
                    <a:pt x="999744" y="473964"/>
                  </a:lnTo>
                  <a:lnTo>
                    <a:pt x="999744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607564" y="7882122"/>
              <a:ext cx="1003300" cy="711835"/>
            </a:xfrm>
            <a:custGeom>
              <a:avLst/>
              <a:gdLst/>
              <a:ahLst/>
              <a:cxnLst/>
              <a:rect l="l" t="t" r="r" b="b"/>
              <a:pathLst>
                <a:path w="1003300" h="711834">
                  <a:moveTo>
                    <a:pt x="3048" y="684627"/>
                  </a:moveTo>
                  <a:lnTo>
                    <a:pt x="3048" y="685800"/>
                  </a:lnTo>
                  <a:lnTo>
                    <a:pt x="1524" y="685800"/>
                  </a:lnTo>
                  <a:lnTo>
                    <a:pt x="1524" y="687324"/>
                  </a:lnTo>
                  <a:lnTo>
                    <a:pt x="21336" y="690372"/>
                  </a:lnTo>
                  <a:lnTo>
                    <a:pt x="41148" y="694944"/>
                  </a:lnTo>
                  <a:lnTo>
                    <a:pt x="77724" y="701040"/>
                  </a:lnTo>
                  <a:lnTo>
                    <a:pt x="111252" y="705612"/>
                  </a:lnTo>
                  <a:lnTo>
                    <a:pt x="175260" y="711708"/>
                  </a:lnTo>
                  <a:lnTo>
                    <a:pt x="257556" y="711708"/>
                  </a:lnTo>
                  <a:lnTo>
                    <a:pt x="269748" y="710184"/>
                  </a:lnTo>
                  <a:lnTo>
                    <a:pt x="204216" y="710184"/>
                  </a:lnTo>
                  <a:lnTo>
                    <a:pt x="144780" y="707136"/>
                  </a:lnTo>
                  <a:lnTo>
                    <a:pt x="112776" y="702564"/>
                  </a:lnTo>
                  <a:lnTo>
                    <a:pt x="77724" y="697992"/>
                  </a:lnTo>
                  <a:lnTo>
                    <a:pt x="41148" y="691896"/>
                  </a:lnTo>
                  <a:lnTo>
                    <a:pt x="21336" y="688848"/>
                  </a:lnTo>
                  <a:lnTo>
                    <a:pt x="3048" y="684627"/>
                  </a:lnTo>
                  <a:close/>
                </a:path>
                <a:path w="1003300" h="711834">
                  <a:moveTo>
                    <a:pt x="861060" y="121920"/>
                  </a:moveTo>
                  <a:lnTo>
                    <a:pt x="861060" y="594360"/>
                  </a:lnTo>
                  <a:lnTo>
                    <a:pt x="804672" y="594360"/>
                  </a:lnTo>
                  <a:lnTo>
                    <a:pt x="786384" y="595884"/>
                  </a:lnTo>
                  <a:lnTo>
                    <a:pt x="752856" y="597408"/>
                  </a:lnTo>
                  <a:lnTo>
                    <a:pt x="719328" y="601980"/>
                  </a:lnTo>
                  <a:lnTo>
                    <a:pt x="688848" y="605028"/>
                  </a:lnTo>
                  <a:lnTo>
                    <a:pt x="659892" y="609600"/>
                  </a:lnTo>
                  <a:lnTo>
                    <a:pt x="632460" y="615696"/>
                  </a:lnTo>
                  <a:lnTo>
                    <a:pt x="606552" y="620268"/>
                  </a:lnTo>
                  <a:lnTo>
                    <a:pt x="582168" y="626364"/>
                  </a:lnTo>
                  <a:lnTo>
                    <a:pt x="559308" y="632460"/>
                  </a:lnTo>
                  <a:lnTo>
                    <a:pt x="536448" y="640080"/>
                  </a:lnTo>
                  <a:lnTo>
                    <a:pt x="513588" y="646176"/>
                  </a:lnTo>
                  <a:lnTo>
                    <a:pt x="493776" y="653796"/>
                  </a:lnTo>
                  <a:lnTo>
                    <a:pt x="472440" y="659892"/>
                  </a:lnTo>
                  <a:lnTo>
                    <a:pt x="431292" y="673608"/>
                  </a:lnTo>
                  <a:lnTo>
                    <a:pt x="391668" y="685800"/>
                  </a:lnTo>
                  <a:lnTo>
                    <a:pt x="370332" y="690372"/>
                  </a:lnTo>
                  <a:lnTo>
                    <a:pt x="348996" y="696468"/>
                  </a:lnTo>
                  <a:lnTo>
                    <a:pt x="327660" y="699516"/>
                  </a:lnTo>
                  <a:lnTo>
                    <a:pt x="304800" y="704088"/>
                  </a:lnTo>
                  <a:lnTo>
                    <a:pt x="281940" y="707136"/>
                  </a:lnTo>
                  <a:lnTo>
                    <a:pt x="231648" y="710184"/>
                  </a:lnTo>
                  <a:lnTo>
                    <a:pt x="269748" y="710184"/>
                  </a:lnTo>
                  <a:lnTo>
                    <a:pt x="327660" y="702564"/>
                  </a:lnTo>
                  <a:lnTo>
                    <a:pt x="371856" y="693420"/>
                  </a:lnTo>
                  <a:lnTo>
                    <a:pt x="391668" y="687324"/>
                  </a:lnTo>
                  <a:lnTo>
                    <a:pt x="432816" y="675132"/>
                  </a:lnTo>
                  <a:lnTo>
                    <a:pt x="472440" y="662940"/>
                  </a:lnTo>
                  <a:lnTo>
                    <a:pt x="493776" y="655320"/>
                  </a:lnTo>
                  <a:lnTo>
                    <a:pt x="515112" y="649224"/>
                  </a:lnTo>
                  <a:lnTo>
                    <a:pt x="536448" y="641604"/>
                  </a:lnTo>
                  <a:lnTo>
                    <a:pt x="582168" y="629412"/>
                  </a:lnTo>
                  <a:lnTo>
                    <a:pt x="608076" y="623316"/>
                  </a:lnTo>
                  <a:lnTo>
                    <a:pt x="632460" y="617220"/>
                  </a:lnTo>
                  <a:lnTo>
                    <a:pt x="688848" y="608076"/>
                  </a:lnTo>
                  <a:lnTo>
                    <a:pt x="719328" y="603504"/>
                  </a:lnTo>
                  <a:lnTo>
                    <a:pt x="786384" y="597408"/>
                  </a:lnTo>
                  <a:lnTo>
                    <a:pt x="804672" y="597408"/>
                  </a:lnTo>
                  <a:lnTo>
                    <a:pt x="822960" y="595884"/>
                  </a:lnTo>
                  <a:lnTo>
                    <a:pt x="864108" y="595884"/>
                  </a:lnTo>
                  <a:lnTo>
                    <a:pt x="864108" y="541020"/>
                  </a:lnTo>
                  <a:lnTo>
                    <a:pt x="862584" y="541020"/>
                  </a:lnTo>
                  <a:lnTo>
                    <a:pt x="862584" y="537972"/>
                  </a:lnTo>
                  <a:lnTo>
                    <a:pt x="864108" y="537972"/>
                  </a:lnTo>
                  <a:lnTo>
                    <a:pt x="864108" y="123444"/>
                  </a:lnTo>
                  <a:lnTo>
                    <a:pt x="862584" y="123444"/>
                  </a:lnTo>
                  <a:lnTo>
                    <a:pt x="861060" y="121920"/>
                  </a:lnTo>
                  <a:close/>
                </a:path>
                <a:path w="1003300" h="711834">
                  <a:moveTo>
                    <a:pt x="71628" y="120396"/>
                  </a:moveTo>
                  <a:lnTo>
                    <a:pt x="1524" y="120396"/>
                  </a:lnTo>
                  <a:lnTo>
                    <a:pt x="0" y="121920"/>
                  </a:lnTo>
                  <a:lnTo>
                    <a:pt x="0" y="685800"/>
                  </a:lnTo>
                  <a:lnTo>
                    <a:pt x="3048" y="685800"/>
                  </a:lnTo>
                  <a:lnTo>
                    <a:pt x="1524" y="684276"/>
                  </a:lnTo>
                  <a:lnTo>
                    <a:pt x="3048" y="684276"/>
                  </a:lnTo>
                  <a:lnTo>
                    <a:pt x="3048" y="123444"/>
                  </a:lnTo>
                  <a:lnTo>
                    <a:pt x="1524" y="123444"/>
                  </a:lnTo>
                  <a:lnTo>
                    <a:pt x="3048" y="121920"/>
                  </a:lnTo>
                  <a:lnTo>
                    <a:pt x="71628" y="121920"/>
                  </a:lnTo>
                  <a:lnTo>
                    <a:pt x="71628" y="120396"/>
                  </a:lnTo>
                  <a:close/>
                </a:path>
                <a:path w="1003300" h="711834">
                  <a:moveTo>
                    <a:pt x="1524" y="684276"/>
                  </a:moveTo>
                  <a:lnTo>
                    <a:pt x="3048" y="685800"/>
                  </a:lnTo>
                  <a:lnTo>
                    <a:pt x="3048" y="684627"/>
                  </a:lnTo>
                  <a:lnTo>
                    <a:pt x="1524" y="684276"/>
                  </a:lnTo>
                  <a:close/>
                </a:path>
                <a:path w="1003300" h="711834">
                  <a:moveTo>
                    <a:pt x="3048" y="684276"/>
                  </a:moveTo>
                  <a:lnTo>
                    <a:pt x="1524" y="684276"/>
                  </a:lnTo>
                  <a:lnTo>
                    <a:pt x="3048" y="684627"/>
                  </a:lnTo>
                  <a:lnTo>
                    <a:pt x="3048" y="684276"/>
                  </a:lnTo>
                  <a:close/>
                </a:path>
                <a:path w="1003300" h="711834">
                  <a:moveTo>
                    <a:pt x="864108" y="537972"/>
                  </a:moveTo>
                  <a:lnTo>
                    <a:pt x="862584" y="537972"/>
                  </a:lnTo>
                  <a:lnTo>
                    <a:pt x="862584" y="541020"/>
                  </a:lnTo>
                  <a:lnTo>
                    <a:pt x="864108" y="541020"/>
                  </a:lnTo>
                  <a:lnTo>
                    <a:pt x="864108" y="537972"/>
                  </a:lnTo>
                  <a:close/>
                </a:path>
                <a:path w="1003300" h="711834">
                  <a:moveTo>
                    <a:pt x="903732" y="537972"/>
                  </a:moveTo>
                  <a:lnTo>
                    <a:pt x="864108" y="537972"/>
                  </a:lnTo>
                  <a:lnTo>
                    <a:pt x="864108" y="541020"/>
                  </a:lnTo>
                  <a:lnTo>
                    <a:pt x="868680" y="541020"/>
                  </a:lnTo>
                  <a:lnTo>
                    <a:pt x="874776" y="539496"/>
                  </a:lnTo>
                  <a:lnTo>
                    <a:pt x="893064" y="539496"/>
                  </a:lnTo>
                  <a:lnTo>
                    <a:pt x="903732" y="537972"/>
                  </a:lnTo>
                  <a:close/>
                </a:path>
                <a:path w="1003300" h="711834">
                  <a:moveTo>
                    <a:pt x="928116" y="534924"/>
                  </a:moveTo>
                  <a:lnTo>
                    <a:pt x="926592" y="536448"/>
                  </a:lnTo>
                  <a:lnTo>
                    <a:pt x="882396" y="536448"/>
                  </a:lnTo>
                  <a:lnTo>
                    <a:pt x="874776" y="537972"/>
                  </a:lnTo>
                  <a:lnTo>
                    <a:pt x="928116" y="537972"/>
                  </a:lnTo>
                  <a:lnTo>
                    <a:pt x="928116" y="534924"/>
                  </a:lnTo>
                  <a:close/>
                </a:path>
                <a:path w="1003300" h="711834">
                  <a:moveTo>
                    <a:pt x="926592" y="534924"/>
                  </a:moveTo>
                  <a:lnTo>
                    <a:pt x="915924" y="534924"/>
                  </a:lnTo>
                  <a:lnTo>
                    <a:pt x="903732" y="536448"/>
                  </a:lnTo>
                  <a:lnTo>
                    <a:pt x="926592" y="536448"/>
                  </a:lnTo>
                  <a:lnTo>
                    <a:pt x="926592" y="534924"/>
                  </a:lnTo>
                  <a:close/>
                </a:path>
                <a:path w="1003300" h="711834">
                  <a:moveTo>
                    <a:pt x="926592" y="60960"/>
                  </a:moveTo>
                  <a:lnTo>
                    <a:pt x="926592" y="536448"/>
                  </a:lnTo>
                  <a:lnTo>
                    <a:pt x="928116" y="534924"/>
                  </a:lnTo>
                  <a:lnTo>
                    <a:pt x="928116" y="62484"/>
                  </a:lnTo>
                  <a:lnTo>
                    <a:pt x="926592" y="60960"/>
                  </a:lnTo>
                  <a:close/>
                </a:path>
                <a:path w="1003300" h="711834">
                  <a:moveTo>
                    <a:pt x="950976" y="477012"/>
                  </a:moveTo>
                  <a:lnTo>
                    <a:pt x="928116" y="477012"/>
                  </a:lnTo>
                  <a:lnTo>
                    <a:pt x="928116" y="478536"/>
                  </a:lnTo>
                  <a:lnTo>
                    <a:pt x="941832" y="478536"/>
                  </a:lnTo>
                  <a:lnTo>
                    <a:pt x="950976" y="477012"/>
                  </a:lnTo>
                  <a:close/>
                </a:path>
                <a:path w="1003300" h="711834">
                  <a:moveTo>
                    <a:pt x="1002792" y="473964"/>
                  </a:moveTo>
                  <a:lnTo>
                    <a:pt x="1001268" y="473964"/>
                  </a:lnTo>
                  <a:lnTo>
                    <a:pt x="999744" y="475488"/>
                  </a:lnTo>
                  <a:lnTo>
                    <a:pt x="934212" y="475488"/>
                  </a:lnTo>
                  <a:lnTo>
                    <a:pt x="931164" y="477012"/>
                  </a:lnTo>
                  <a:lnTo>
                    <a:pt x="1002792" y="477012"/>
                  </a:lnTo>
                  <a:lnTo>
                    <a:pt x="1002792" y="473964"/>
                  </a:lnTo>
                  <a:close/>
                </a:path>
                <a:path w="1003300" h="711834">
                  <a:moveTo>
                    <a:pt x="999744" y="473964"/>
                  </a:moveTo>
                  <a:lnTo>
                    <a:pt x="973836" y="473964"/>
                  </a:lnTo>
                  <a:lnTo>
                    <a:pt x="961644" y="475488"/>
                  </a:lnTo>
                  <a:lnTo>
                    <a:pt x="999744" y="475488"/>
                  </a:lnTo>
                  <a:lnTo>
                    <a:pt x="999744" y="473964"/>
                  </a:lnTo>
                  <a:close/>
                </a:path>
                <a:path w="1003300" h="711834">
                  <a:moveTo>
                    <a:pt x="1002792" y="1524"/>
                  </a:moveTo>
                  <a:lnTo>
                    <a:pt x="999744" y="1524"/>
                  </a:lnTo>
                  <a:lnTo>
                    <a:pt x="999744" y="475488"/>
                  </a:lnTo>
                  <a:lnTo>
                    <a:pt x="1001268" y="473964"/>
                  </a:lnTo>
                  <a:lnTo>
                    <a:pt x="1002792" y="473964"/>
                  </a:lnTo>
                  <a:lnTo>
                    <a:pt x="1002792" y="1524"/>
                  </a:lnTo>
                  <a:close/>
                </a:path>
                <a:path w="1003300" h="711834">
                  <a:moveTo>
                    <a:pt x="3048" y="121920"/>
                  </a:moveTo>
                  <a:lnTo>
                    <a:pt x="1524" y="123444"/>
                  </a:lnTo>
                  <a:lnTo>
                    <a:pt x="3048" y="123444"/>
                  </a:lnTo>
                  <a:lnTo>
                    <a:pt x="3048" y="121920"/>
                  </a:lnTo>
                  <a:close/>
                </a:path>
                <a:path w="1003300" h="711834">
                  <a:moveTo>
                    <a:pt x="861060" y="121920"/>
                  </a:moveTo>
                  <a:lnTo>
                    <a:pt x="3048" y="121920"/>
                  </a:lnTo>
                  <a:lnTo>
                    <a:pt x="3048" y="123444"/>
                  </a:lnTo>
                  <a:lnTo>
                    <a:pt x="861060" y="123444"/>
                  </a:lnTo>
                  <a:lnTo>
                    <a:pt x="861060" y="121920"/>
                  </a:lnTo>
                  <a:close/>
                </a:path>
                <a:path w="1003300" h="711834">
                  <a:moveTo>
                    <a:pt x="862584" y="120396"/>
                  </a:moveTo>
                  <a:lnTo>
                    <a:pt x="74676" y="120396"/>
                  </a:lnTo>
                  <a:lnTo>
                    <a:pt x="74676" y="121920"/>
                  </a:lnTo>
                  <a:lnTo>
                    <a:pt x="861060" y="121920"/>
                  </a:lnTo>
                  <a:lnTo>
                    <a:pt x="862584" y="123444"/>
                  </a:lnTo>
                  <a:lnTo>
                    <a:pt x="864108" y="123444"/>
                  </a:lnTo>
                  <a:lnTo>
                    <a:pt x="864108" y="121920"/>
                  </a:lnTo>
                  <a:lnTo>
                    <a:pt x="862584" y="120396"/>
                  </a:lnTo>
                  <a:close/>
                </a:path>
                <a:path w="1003300" h="711834">
                  <a:moveTo>
                    <a:pt x="138684" y="59436"/>
                  </a:moveTo>
                  <a:lnTo>
                    <a:pt x="71628" y="59436"/>
                  </a:lnTo>
                  <a:lnTo>
                    <a:pt x="71628" y="121920"/>
                  </a:lnTo>
                  <a:lnTo>
                    <a:pt x="74676" y="121920"/>
                  </a:lnTo>
                  <a:lnTo>
                    <a:pt x="74676" y="62484"/>
                  </a:lnTo>
                  <a:lnTo>
                    <a:pt x="73152" y="62484"/>
                  </a:lnTo>
                  <a:lnTo>
                    <a:pt x="74676" y="60960"/>
                  </a:lnTo>
                  <a:lnTo>
                    <a:pt x="138684" y="60960"/>
                  </a:lnTo>
                  <a:lnTo>
                    <a:pt x="138684" y="59436"/>
                  </a:lnTo>
                  <a:close/>
                </a:path>
                <a:path w="1003300" h="711834">
                  <a:moveTo>
                    <a:pt x="74676" y="60960"/>
                  </a:moveTo>
                  <a:lnTo>
                    <a:pt x="73152" y="62484"/>
                  </a:lnTo>
                  <a:lnTo>
                    <a:pt x="74676" y="62484"/>
                  </a:lnTo>
                  <a:lnTo>
                    <a:pt x="74676" y="60960"/>
                  </a:lnTo>
                  <a:close/>
                </a:path>
                <a:path w="1003300" h="711834">
                  <a:moveTo>
                    <a:pt x="926592" y="60960"/>
                  </a:moveTo>
                  <a:lnTo>
                    <a:pt x="74676" y="60960"/>
                  </a:lnTo>
                  <a:lnTo>
                    <a:pt x="74676" y="62484"/>
                  </a:lnTo>
                  <a:lnTo>
                    <a:pt x="926592" y="62484"/>
                  </a:lnTo>
                  <a:lnTo>
                    <a:pt x="926592" y="60960"/>
                  </a:lnTo>
                  <a:close/>
                </a:path>
                <a:path w="1003300" h="711834">
                  <a:moveTo>
                    <a:pt x="928116" y="59436"/>
                  </a:moveTo>
                  <a:lnTo>
                    <a:pt x="140208" y="59436"/>
                  </a:lnTo>
                  <a:lnTo>
                    <a:pt x="140208" y="60960"/>
                  </a:lnTo>
                  <a:lnTo>
                    <a:pt x="926592" y="60960"/>
                  </a:lnTo>
                  <a:lnTo>
                    <a:pt x="928116" y="62484"/>
                  </a:lnTo>
                  <a:lnTo>
                    <a:pt x="928116" y="59436"/>
                  </a:lnTo>
                  <a:close/>
                </a:path>
                <a:path w="1003300" h="711834">
                  <a:moveTo>
                    <a:pt x="1002792" y="0"/>
                  </a:moveTo>
                  <a:lnTo>
                    <a:pt x="138684" y="0"/>
                  </a:lnTo>
                  <a:lnTo>
                    <a:pt x="138684" y="60960"/>
                  </a:lnTo>
                  <a:lnTo>
                    <a:pt x="140208" y="60960"/>
                  </a:lnTo>
                  <a:lnTo>
                    <a:pt x="140208" y="1524"/>
                  </a:lnTo>
                  <a:lnTo>
                    <a:pt x="1002792" y="1524"/>
                  </a:lnTo>
                  <a:lnTo>
                    <a:pt x="1002792" y="0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312157" y="3314694"/>
              <a:ext cx="1249680" cy="27940"/>
            </a:xfrm>
            <a:custGeom>
              <a:avLst/>
              <a:gdLst/>
              <a:ahLst/>
              <a:cxnLst/>
              <a:rect l="l" t="t" r="r" b="b"/>
              <a:pathLst>
                <a:path w="1249680" h="27939">
                  <a:moveTo>
                    <a:pt x="76200" y="4572"/>
                  </a:moveTo>
                  <a:lnTo>
                    <a:pt x="0" y="4572"/>
                  </a:lnTo>
                  <a:lnTo>
                    <a:pt x="0" y="13716"/>
                  </a:lnTo>
                  <a:lnTo>
                    <a:pt x="76200" y="13716"/>
                  </a:lnTo>
                  <a:lnTo>
                    <a:pt x="76200" y="4572"/>
                  </a:lnTo>
                  <a:close/>
                </a:path>
                <a:path w="1249680" h="27939">
                  <a:moveTo>
                    <a:pt x="179832" y="4572"/>
                  </a:moveTo>
                  <a:lnTo>
                    <a:pt x="103632" y="4572"/>
                  </a:lnTo>
                  <a:lnTo>
                    <a:pt x="103632" y="13716"/>
                  </a:lnTo>
                  <a:lnTo>
                    <a:pt x="179832" y="13716"/>
                  </a:lnTo>
                  <a:lnTo>
                    <a:pt x="179832" y="4572"/>
                  </a:lnTo>
                  <a:close/>
                </a:path>
                <a:path w="1249680" h="27939">
                  <a:moveTo>
                    <a:pt x="284994" y="4572"/>
                  </a:moveTo>
                  <a:lnTo>
                    <a:pt x="208788" y="4572"/>
                  </a:lnTo>
                  <a:lnTo>
                    <a:pt x="208788" y="15240"/>
                  </a:lnTo>
                  <a:lnTo>
                    <a:pt x="284994" y="15240"/>
                  </a:lnTo>
                  <a:lnTo>
                    <a:pt x="284994" y="4572"/>
                  </a:lnTo>
                  <a:close/>
                </a:path>
                <a:path w="1249680" h="27939">
                  <a:moveTo>
                    <a:pt x="390150" y="6096"/>
                  </a:moveTo>
                  <a:lnTo>
                    <a:pt x="313950" y="6096"/>
                  </a:lnTo>
                  <a:lnTo>
                    <a:pt x="313950" y="15240"/>
                  </a:lnTo>
                  <a:lnTo>
                    <a:pt x="390150" y="15240"/>
                  </a:lnTo>
                  <a:lnTo>
                    <a:pt x="390150" y="6096"/>
                  </a:lnTo>
                  <a:close/>
                </a:path>
                <a:path w="1249680" h="27939">
                  <a:moveTo>
                    <a:pt x="495306" y="6096"/>
                  </a:moveTo>
                  <a:lnTo>
                    <a:pt x="419106" y="6096"/>
                  </a:lnTo>
                  <a:lnTo>
                    <a:pt x="419106" y="15240"/>
                  </a:lnTo>
                  <a:lnTo>
                    <a:pt x="493782" y="15240"/>
                  </a:lnTo>
                  <a:lnTo>
                    <a:pt x="495306" y="6096"/>
                  </a:lnTo>
                  <a:close/>
                </a:path>
                <a:path w="1249680" h="27939">
                  <a:moveTo>
                    <a:pt x="598938" y="6096"/>
                  </a:moveTo>
                  <a:lnTo>
                    <a:pt x="522738" y="6096"/>
                  </a:lnTo>
                  <a:lnTo>
                    <a:pt x="522738" y="15240"/>
                  </a:lnTo>
                  <a:lnTo>
                    <a:pt x="598938" y="16764"/>
                  </a:lnTo>
                  <a:lnTo>
                    <a:pt x="598938" y="6096"/>
                  </a:lnTo>
                  <a:close/>
                </a:path>
                <a:path w="1249680" h="27939">
                  <a:moveTo>
                    <a:pt x="627894" y="6096"/>
                  </a:moveTo>
                  <a:lnTo>
                    <a:pt x="627894" y="16764"/>
                  </a:lnTo>
                  <a:lnTo>
                    <a:pt x="704094" y="16764"/>
                  </a:lnTo>
                  <a:lnTo>
                    <a:pt x="704094" y="7620"/>
                  </a:lnTo>
                  <a:lnTo>
                    <a:pt x="627894" y="6096"/>
                  </a:lnTo>
                  <a:close/>
                </a:path>
                <a:path w="1249680" h="27939">
                  <a:moveTo>
                    <a:pt x="809250" y="7620"/>
                  </a:moveTo>
                  <a:lnTo>
                    <a:pt x="733050" y="7620"/>
                  </a:lnTo>
                  <a:lnTo>
                    <a:pt x="733050" y="16764"/>
                  </a:lnTo>
                  <a:lnTo>
                    <a:pt x="809250" y="16764"/>
                  </a:lnTo>
                  <a:lnTo>
                    <a:pt x="809250" y="7620"/>
                  </a:lnTo>
                  <a:close/>
                </a:path>
                <a:path w="1249680" h="27939">
                  <a:moveTo>
                    <a:pt x="912882" y="7620"/>
                  </a:moveTo>
                  <a:lnTo>
                    <a:pt x="836682" y="7620"/>
                  </a:lnTo>
                  <a:lnTo>
                    <a:pt x="836682" y="16764"/>
                  </a:lnTo>
                  <a:lnTo>
                    <a:pt x="912882" y="16764"/>
                  </a:lnTo>
                  <a:lnTo>
                    <a:pt x="912882" y="7620"/>
                  </a:lnTo>
                  <a:close/>
                </a:path>
                <a:path w="1249680" h="27939">
                  <a:moveTo>
                    <a:pt x="1018038" y="7620"/>
                  </a:moveTo>
                  <a:lnTo>
                    <a:pt x="941838" y="7620"/>
                  </a:lnTo>
                  <a:lnTo>
                    <a:pt x="941838" y="16764"/>
                  </a:lnTo>
                  <a:lnTo>
                    <a:pt x="1018038" y="18288"/>
                  </a:lnTo>
                  <a:lnTo>
                    <a:pt x="1018038" y="7620"/>
                  </a:lnTo>
                  <a:close/>
                </a:path>
                <a:path w="1249680" h="27939">
                  <a:moveTo>
                    <a:pt x="1123194" y="9144"/>
                  </a:moveTo>
                  <a:lnTo>
                    <a:pt x="1046994" y="9144"/>
                  </a:lnTo>
                  <a:lnTo>
                    <a:pt x="1046994" y="18288"/>
                  </a:lnTo>
                  <a:lnTo>
                    <a:pt x="1123194" y="18288"/>
                  </a:lnTo>
                  <a:lnTo>
                    <a:pt x="1123194" y="9144"/>
                  </a:lnTo>
                  <a:close/>
                </a:path>
                <a:path w="1249680" h="27939">
                  <a:moveTo>
                    <a:pt x="1220730" y="0"/>
                  </a:moveTo>
                  <a:lnTo>
                    <a:pt x="1220730" y="27432"/>
                  </a:lnTo>
                  <a:lnTo>
                    <a:pt x="1240034" y="18288"/>
                  </a:lnTo>
                  <a:lnTo>
                    <a:pt x="1225302" y="18288"/>
                  </a:lnTo>
                  <a:lnTo>
                    <a:pt x="1226826" y="9144"/>
                  </a:lnTo>
                  <a:lnTo>
                    <a:pt x="1240034" y="9144"/>
                  </a:lnTo>
                  <a:lnTo>
                    <a:pt x="1220730" y="0"/>
                  </a:lnTo>
                  <a:close/>
                </a:path>
                <a:path w="1249680" h="27939">
                  <a:moveTo>
                    <a:pt x="1220730" y="9144"/>
                  </a:moveTo>
                  <a:lnTo>
                    <a:pt x="1152150" y="9144"/>
                  </a:lnTo>
                  <a:lnTo>
                    <a:pt x="1150626" y="18288"/>
                  </a:lnTo>
                  <a:lnTo>
                    <a:pt x="1220730" y="18288"/>
                  </a:lnTo>
                  <a:lnTo>
                    <a:pt x="1220730" y="9144"/>
                  </a:lnTo>
                  <a:close/>
                </a:path>
                <a:path w="1249680" h="27939">
                  <a:moveTo>
                    <a:pt x="1240034" y="9144"/>
                  </a:moveTo>
                  <a:lnTo>
                    <a:pt x="1226826" y="9144"/>
                  </a:lnTo>
                  <a:lnTo>
                    <a:pt x="1225302" y="18288"/>
                  </a:lnTo>
                  <a:lnTo>
                    <a:pt x="1240034" y="18288"/>
                  </a:lnTo>
                  <a:lnTo>
                    <a:pt x="1249686" y="13716"/>
                  </a:lnTo>
                  <a:lnTo>
                    <a:pt x="124003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56025" y="3110479"/>
              <a:ext cx="1056640" cy="426720"/>
            </a:xfrm>
            <a:custGeom>
              <a:avLst/>
              <a:gdLst/>
              <a:ahLst/>
              <a:cxnLst/>
              <a:rect l="l" t="t" r="r" b="b"/>
              <a:pathLst>
                <a:path w="1056640" h="426720">
                  <a:moveTo>
                    <a:pt x="1056131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1056131" y="426719"/>
                  </a:lnTo>
                  <a:lnTo>
                    <a:pt x="1056131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54501" y="3108954"/>
              <a:ext cx="1057910" cy="428625"/>
            </a:xfrm>
            <a:custGeom>
              <a:avLst/>
              <a:gdLst/>
              <a:ahLst/>
              <a:cxnLst/>
              <a:rect l="l" t="t" r="r" b="b"/>
              <a:pathLst>
                <a:path w="1057910" h="428625">
                  <a:moveTo>
                    <a:pt x="1057656" y="0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0" y="428244"/>
                  </a:lnTo>
                  <a:lnTo>
                    <a:pt x="3048" y="428244"/>
                  </a:lnTo>
                  <a:lnTo>
                    <a:pt x="1524" y="426720"/>
                  </a:lnTo>
                  <a:lnTo>
                    <a:pt x="3048" y="426720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057656" y="1524"/>
                  </a:lnTo>
                  <a:lnTo>
                    <a:pt x="1057656" y="0"/>
                  </a:lnTo>
                  <a:close/>
                </a:path>
                <a:path w="1057910" h="428625">
                  <a:moveTo>
                    <a:pt x="3048" y="426720"/>
                  </a:moveTo>
                  <a:lnTo>
                    <a:pt x="1524" y="426720"/>
                  </a:lnTo>
                  <a:lnTo>
                    <a:pt x="3048" y="428244"/>
                  </a:lnTo>
                  <a:lnTo>
                    <a:pt x="3048" y="426720"/>
                  </a:lnTo>
                  <a:close/>
                </a:path>
                <a:path w="1057910" h="428625">
                  <a:moveTo>
                    <a:pt x="1056132" y="426720"/>
                  </a:moveTo>
                  <a:lnTo>
                    <a:pt x="3048" y="426720"/>
                  </a:lnTo>
                  <a:lnTo>
                    <a:pt x="3048" y="428244"/>
                  </a:lnTo>
                  <a:lnTo>
                    <a:pt x="1056132" y="428244"/>
                  </a:lnTo>
                  <a:lnTo>
                    <a:pt x="1056132" y="426720"/>
                  </a:lnTo>
                  <a:close/>
                </a:path>
                <a:path w="1057910" h="428625">
                  <a:moveTo>
                    <a:pt x="1056132" y="1524"/>
                  </a:moveTo>
                  <a:lnTo>
                    <a:pt x="1056132" y="428244"/>
                  </a:lnTo>
                  <a:lnTo>
                    <a:pt x="1057656" y="426720"/>
                  </a:lnTo>
                  <a:lnTo>
                    <a:pt x="1057656" y="3048"/>
                  </a:lnTo>
                  <a:lnTo>
                    <a:pt x="1056132" y="1524"/>
                  </a:lnTo>
                  <a:close/>
                </a:path>
                <a:path w="1057910" h="428625">
                  <a:moveTo>
                    <a:pt x="1057656" y="426720"/>
                  </a:moveTo>
                  <a:lnTo>
                    <a:pt x="1056132" y="428244"/>
                  </a:lnTo>
                  <a:lnTo>
                    <a:pt x="1057656" y="428244"/>
                  </a:lnTo>
                  <a:lnTo>
                    <a:pt x="1057656" y="426720"/>
                  </a:lnTo>
                  <a:close/>
                </a:path>
                <a:path w="1057910" h="428625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1057910" h="428625">
                  <a:moveTo>
                    <a:pt x="1056132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1056132" y="3048"/>
                  </a:lnTo>
                  <a:lnTo>
                    <a:pt x="1056132" y="1524"/>
                  </a:lnTo>
                  <a:close/>
                </a:path>
                <a:path w="1057910" h="428625">
                  <a:moveTo>
                    <a:pt x="1057656" y="1524"/>
                  </a:moveTo>
                  <a:lnTo>
                    <a:pt x="1056132" y="1524"/>
                  </a:lnTo>
                  <a:lnTo>
                    <a:pt x="1057656" y="3048"/>
                  </a:lnTo>
                  <a:lnTo>
                    <a:pt x="1057656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1553369" y="13178400"/>
            <a:ext cx="3348581" cy="790189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20320">
              <a:spcBef>
                <a:spcPts val="400"/>
              </a:spcBef>
            </a:pPr>
            <a:r>
              <a:rPr sz="2400" b="1" spc="-20" dirty="0">
                <a:latin typeface="Arial" panose="020B0604020202020204"/>
                <a:cs typeface="Arial" panose="020B0604020202020204"/>
              </a:rPr>
              <a:t>1018</a:t>
            </a:r>
            <a:r>
              <a:rPr sz="2400" b="1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cell</a:t>
            </a:r>
            <a:r>
              <a:rPr sz="24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lines</a:t>
            </a:r>
            <a:r>
              <a:rPr sz="24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analyzed </a:t>
            </a:r>
            <a:r>
              <a:rPr sz="2400" spc="-5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on</a:t>
            </a:r>
            <a:r>
              <a:rPr sz="24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f</a:t>
            </a:r>
            <a:r>
              <a:rPr sz="2400" dirty="0">
                <a:latin typeface="Arial" panose="020B0604020202020204"/>
                <a:cs typeface="Arial" panose="020B0604020202020204"/>
              </a:rPr>
              <a:t>fy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m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400" dirty="0">
                <a:latin typeface="Arial" panose="020B0604020202020204"/>
                <a:cs typeface="Arial" panose="020B0604020202020204"/>
              </a:rPr>
              <a:t>tr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2400" dirty="0">
                <a:latin typeface="Arial" panose="020B0604020202020204"/>
                <a:cs typeface="Arial" panose="020B0604020202020204"/>
              </a:rPr>
              <a:t>x 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H</a:t>
            </a:r>
            <a:r>
              <a:rPr sz="2400" dirty="0">
                <a:latin typeface="Arial" panose="020B0604020202020204"/>
                <a:cs typeface="Arial" panose="020B0604020202020204"/>
              </a:rPr>
              <a:t>G-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U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219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1281216" y="11791260"/>
            <a:ext cx="3907100" cy="1043415"/>
            <a:chOff x="312413" y="2942838"/>
            <a:chExt cx="977265" cy="260985"/>
          </a:xfrm>
        </p:grpSpPr>
        <p:sp>
          <p:nvSpPr>
            <p:cNvPr id="173" name="object 173"/>
            <p:cNvSpPr/>
            <p:nvPr/>
          </p:nvSpPr>
          <p:spPr>
            <a:xfrm>
              <a:off x="312413" y="2942839"/>
              <a:ext cx="977265" cy="260985"/>
            </a:xfrm>
            <a:custGeom>
              <a:avLst/>
              <a:gdLst/>
              <a:ahLst/>
              <a:cxnLst/>
              <a:rect l="l" t="t" r="r" b="b"/>
              <a:pathLst>
                <a:path w="977265" h="260985">
                  <a:moveTo>
                    <a:pt x="976883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976883" y="260603"/>
                  </a:lnTo>
                  <a:lnTo>
                    <a:pt x="976883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12407" y="2942843"/>
              <a:ext cx="1905" cy="260985"/>
            </a:xfrm>
            <a:custGeom>
              <a:avLst/>
              <a:gdLst/>
              <a:ahLst/>
              <a:cxnLst/>
              <a:rect l="l" t="t" r="r" b="b"/>
              <a:pathLst>
                <a:path w="1904" h="260985">
                  <a:moveTo>
                    <a:pt x="1524" y="259080"/>
                  </a:moveTo>
                  <a:lnTo>
                    <a:pt x="0" y="259080"/>
                  </a:lnTo>
                  <a:lnTo>
                    <a:pt x="1524" y="260604"/>
                  </a:lnTo>
                  <a:lnTo>
                    <a:pt x="1524" y="259080"/>
                  </a:lnTo>
                  <a:close/>
                </a:path>
                <a:path w="1904" h="260985">
                  <a:moveTo>
                    <a:pt x="1524" y="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281216" y="11794304"/>
            <a:ext cx="3909639" cy="961530"/>
          </a:xfrm>
          <a:prstGeom prst="rect">
            <a:avLst/>
          </a:prstGeom>
          <a:ln w="3175">
            <a:solidFill>
              <a:srgbClr val="6F264B"/>
            </a:solidFill>
          </a:ln>
        </p:spPr>
        <p:txBody>
          <a:bodyPr vert="horz" wrap="square" lIns="0" tIns="30465" rIns="0" bIns="0" rtlCol="0">
            <a:spAutoFit/>
          </a:bodyPr>
          <a:lstStyle/>
          <a:p>
            <a:pPr marL="83820">
              <a:spcBef>
                <a:spcPts val="240"/>
              </a:spcBef>
            </a:pPr>
            <a:r>
              <a:rPr sz="2800" b="1" spc="-20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GDSC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83820">
              <a:spcBef>
                <a:spcPts val="1480"/>
              </a:spcBef>
            </a:pPr>
            <a:r>
              <a:rPr sz="2000" b="1" spc="-20" dirty="0">
                <a:solidFill>
                  <a:srgbClr val="993265"/>
                </a:solidFill>
                <a:latin typeface="Arial" panose="020B0604020202020204"/>
                <a:cs typeface="Arial" panose="020B0604020202020204"/>
                <a:hlinkClick r:id="rId1"/>
              </a:rPr>
              <a:t>http://www.cancerrxgene.org/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4644517" y="11797355"/>
            <a:ext cx="629606" cy="4912432"/>
            <a:chOff x="1153661" y="2944362"/>
            <a:chExt cx="157480" cy="1228725"/>
          </a:xfrm>
        </p:grpSpPr>
        <p:pic>
          <p:nvPicPr>
            <p:cNvPr id="177" name="object 1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6709" y="2947410"/>
              <a:ext cx="134112" cy="134111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661" y="2944362"/>
              <a:ext cx="140208" cy="138684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1307585" y="417118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0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3048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1046644" y="14367077"/>
            <a:ext cx="4219360" cy="2141922"/>
          </a:xfrm>
          <a:prstGeom prst="rect">
            <a:avLst/>
          </a:prstGeom>
          <a:solidFill>
            <a:srgbClr val="DBCAC3"/>
          </a:solidFill>
          <a:ln w="3175">
            <a:solidFill>
              <a:srgbClr val="6F264B"/>
            </a:solidFill>
          </a:ln>
        </p:spPr>
        <p:txBody>
          <a:bodyPr vert="horz" wrap="square" lIns="0" tIns="17769" rIns="0" bIns="0" rtlCol="0">
            <a:spAutoFit/>
          </a:bodyPr>
          <a:lstStyle/>
          <a:p>
            <a:pPr>
              <a:spcBef>
                <a:spcPts val="140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543560" marR="254000"/>
            <a:r>
              <a:rPr sz="2400" b="1" spc="-20" dirty="0">
                <a:latin typeface="Arial" panose="020B0604020202020204"/>
                <a:cs typeface="Arial" panose="020B0604020202020204"/>
              </a:rPr>
              <a:t>265</a:t>
            </a:r>
            <a:r>
              <a:rPr sz="2400" b="1" spc="619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drugs</a:t>
            </a:r>
            <a:r>
              <a:rPr sz="2400" b="1" spc="61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(LNIC</a:t>
            </a:r>
            <a:r>
              <a:rPr sz="2400" spc="-28" baseline="-21000" dirty="0">
                <a:latin typeface="Arial" panose="020B0604020202020204"/>
                <a:cs typeface="Arial" panose="020B0604020202020204"/>
              </a:rPr>
              <a:t>50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) 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Each drug 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was </a:t>
            </a:r>
            <a:r>
              <a:rPr sz="2400" dirty="0">
                <a:latin typeface="Arial" panose="020B0604020202020204"/>
                <a:cs typeface="Arial" panose="020B0604020202020204"/>
              </a:rPr>
              <a:t>tested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on </a:t>
            </a:r>
            <a:r>
              <a:rPr sz="2400" spc="-61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average on 783 </a:t>
            </a:r>
            <a:r>
              <a:rPr sz="2400" dirty="0">
                <a:latin typeface="Arial" panose="020B0604020202020204"/>
                <a:cs typeface="Arial" panose="020B0604020202020204"/>
              </a:rPr>
              <a:t>cell lines </a:t>
            </a:r>
            <a:r>
              <a:rPr sz="2400" spc="-61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(min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=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354,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max</a:t>
            </a:r>
            <a:r>
              <a:rPr sz="24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=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919,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43560"/>
            <a:r>
              <a:rPr sz="2400" spc="-20" dirty="0">
                <a:latin typeface="Arial" panose="020B0604020202020204"/>
                <a:cs typeface="Arial" panose="020B0604020202020204"/>
              </a:rPr>
              <a:t>median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=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858)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1" name="object 181"/>
          <p:cNvGrpSpPr/>
          <p:nvPr/>
        </p:nvGrpSpPr>
        <p:grpSpPr>
          <a:xfrm>
            <a:off x="5789992" y="11797357"/>
            <a:ext cx="3681151" cy="2371169"/>
            <a:chOff x="1440173" y="2944362"/>
            <a:chExt cx="920750" cy="593090"/>
          </a:xfrm>
        </p:grpSpPr>
        <p:sp>
          <p:nvSpPr>
            <p:cNvPr id="182" name="object 182"/>
            <p:cNvSpPr/>
            <p:nvPr/>
          </p:nvSpPr>
          <p:spPr>
            <a:xfrm>
              <a:off x="1440173" y="3113527"/>
              <a:ext cx="919480" cy="424180"/>
            </a:xfrm>
            <a:custGeom>
              <a:avLst/>
              <a:gdLst/>
              <a:ahLst/>
              <a:cxnLst/>
              <a:rect l="l" t="t" r="r" b="b"/>
              <a:pathLst>
                <a:path w="919480" h="424179">
                  <a:moveTo>
                    <a:pt x="918971" y="0"/>
                  </a:moveTo>
                  <a:lnTo>
                    <a:pt x="0" y="0"/>
                  </a:lnTo>
                  <a:lnTo>
                    <a:pt x="0" y="423671"/>
                  </a:lnTo>
                  <a:lnTo>
                    <a:pt x="918971" y="423671"/>
                  </a:lnTo>
                  <a:lnTo>
                    <a:pt x="918971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40173" y="3112002"/>
              <a:ext cx="920750" cy="425450"/>
            </a:xfrm>
            <a:custGeom>
              <a:avLst/>
              <a:gdLst/>
              <a:ahLst/>
              <a:cxnLst/>
              <a:rect l="l" t="t" r="r" b="b"/>
              <a:pathLst>
                <a:path w="920750" h="425450">
                  <a:moveTo>
                    <a:pt x="0" y="423672"/>
                  </a:moveTo>
                  <a:lnTo>
                    <a:pt x="0" y="425196"/>
                  </a:lnTo>
                  <a:lnTo>
                    <a:pt x="1524" y="425196"/>
                  </a:lnTo>
                  <a:lnTo>
                    <a:pt x="0" y="423672"/>
                  </a:lnTo>
                  <a:close/>
                </a:path>
                <a:path w="920750" h="425450">
                  <a:moveTo>
                    <a:pt x="1524" y="1524"/>
                  </a:moveTo>
                  <a:lnTo>
                    <a:pt x="0" y="3048"/>
                  </a:lnTo>
                  <a:lnTo>
                    <a:pt x="0" y="423672"/>
                  </a:lnTo>
                  <a:lnTo>
                    <a:pt x="1524" y="425196"/>
                  </a:lnTo>
                  <a:lnTo>
                    <a:pt x="1524" y="1524"/>
                  </a:lnTo>
                  <a:close/>
                </a:path>
                <a:path w="920750" h="425450">
                  <a:moveTo>
                    <a:pt x="917454" y="423672"/>
                  </a:moveTo>
                  <a:lnTo>
                    <a:pt x="1524" y="423672"/>
                  </a:lnTo>
                  <a:lnTo>
                    <a:pt x="1524" y="425196"/>
                  </a:lnTo>
                  <a:lnTo>
                    <a:pt x="917454" y="425196"/>
                  </a:lnTo>
                  <a:lnTo>
                    <a:pt x="917454" y="423672"/>
                  </a:lnTo>
                  <a:close/>
                </a:path>
                <a:path w="920750" h="425450">
                  <a:moveTo>
                    <a:pt x="917454" y="1524"/>
                  </a:moveTo>
                  <a:lnTo>
                    <a:pt x="917454" y="425196"/>
                  </a:lnTo>
                  <a:lnTo>
                    <a:pt x="918978" y="423672"/>
                  </a:lnTo>
                  <a:lnTo>
                    <a:pt x="920502" y="423672"/>
                  </a:lnTo>
                  <a:lnTo>
                    <a:pt x="920502" y="3048"/>
                  </a:lnTo>
                  <a:lnTo>
                    <a:pt x="918978" y="3048"/>
                  </a:lnTo>
                  <a:lnTo>
                    <a:pt x="917454" y="1524"/>
                  </a:lnTo>
                  <a:close/>
                </a:path>
                <a:path w="920750" h="425450">
                  <a:moveTo>
                    <a:pt x="920502" y="423672"/>
                  </a:moveTo>
                  <a:lnTo>
                    <a:pt x="918978" y="423672"/>
                  </a:lnTo>
                  <a:lnTo>
                    <a:pt x="917454" y="425196"/>
                  </a:lnTo>
                  <a:lnTo>
                    <a:pt x="920502" y="425196"/>
                  </a:lnTo>
                  <a:lnTo>
                    <a:pt x="920502" y="423672"/>
                  </a:lnTo>
                  <a:close/>
                </a:path>
                <a:path w="920750" h="425450">
                  <a:moveTo>
                    <a:pt x="92050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920502" y="1524"/>
                  </a:lnTo>
                  <a:lnTo>
                    <a:pt x="920502" y="0"/>
                  </a:lnTo>
                  <a:close/>
                </a:path>
                <a:path w="920750" h="425450">
                  <a:moveTo>
                    <a:pt x="917454" y="1524"/>
                  </a:moveTo>
                  <a:lnTo>
                    <a:pt x="1524" y="1524"/>
                  </a:lnTo>
                  <a:lnTo>
                    <a:pt x="1524" y="3048"/>
                  </a:lnTo>
                  <a:lnTo>
                    <a:pt x="917454" y="3048"/>
                  </a:lnTo>
                  <a:lnTo>
                    <a:pt x="917454" y="1524"/>
                  </a:lnTo>
                  <a:close/>
                </a:path>
                <a:path w="920750" h="425450">
                  <a:moveTo>
                    <a:pt x="920502" y="1524"/>
                  </a:moveTo>
                  <a:lnTo>
                    <a:pt x="917454" y="1524"/>
                  </a:lnTo>
                  <a:lnTo>
                    <a:pt x="918978" y="3048"/>
                  </a:lnTo>
                  <a:lnTo>
                    <a:pt x="920502" y="3048"/>
                  </a:lnTo>
                  <a:lnTo>
                    <a:pt x="920502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96561" y="2945887"/>
              <a:ext cx="805180" cy="260985"/>
            </a:xfrm>
            <a:custGeom>
              <a:avLst/>
              <a:gdLst/>
              <a:ahLst/>
              <a:cxnLst/>
              <a:rect l="l" t="t" r="r" b="b"/>
              <a:pathLst>
                <a:path w="805180" h="260985">
                  <a:moveTo>
                    <a:pt x="804671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804671" y="260603"/>
                  </a:lnTo>
                  <a:lnTo>
                    <a:pt x="804671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95037" y="2944362"/>
              <a:ext cx="807720" cy="262255"/>
            </a:xfrm>
            <a:custGeom>
              <a:avLst/>
              <a:gdLst/>
              <a:ahLst/>
              <a:cxnLst/>
              <a:rect l="l" t="t" r="r" b="b"/>
              <a:pathLst>
                <a:path w="807719" h="262255">
                  <a:moveTo>
                    <a:pt x="807726" y="0"/>
                  </a:moveTo>
                  <a:lnTo>
                    <a:pt x="0" y="0"/>
                  </a:lnTo>
                  <a:lnTo>
                    <a:pt x="0" y="262128"/>
                  </a:lnTo>
                  <a:lnTo>
                    <a:pt x="3048" y="262128"/>
                  </a:lnTo>
                  <a:lnTo>
                    <a:pt x="1524" y="260604"/>
                  </a:lnTo>
                  <a:lnTo>
                    <a:pt x="3048" y="260604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807726" y="1524"/>
                  </a:lnTo>
                  <a:lnTo>
                    <a:pt x="807726" y="0"/>
                  </a:lnTo>
                  <a:close/>
                </a:path>
                <a:path w="807719" h="262255">
                  <a:moveTo>
                    <a:pt x="3048" y="260604"/>
                  </a:moveTo>
                  <a:lnTo>
                    <a:pt x="1524" y="260604"/>
                  </a:lnTo>
                  <a:lnTo>
                    <a:pt x="3048" y="262128"/>
                  </a:lnTo>
                  <a:lnTo>
                    <a:pt x="3048" y="260604"/>
                  </a:lnTo>
                  <a:close/>
                </a:path>
                <a:path w="807719" h="262255">
                  <a:moveTo>
                    <a:pt x="804678" y="260604"/>
                  </a:moveTo>
                  <a:lnTo>
                    <a:pt x="3048" y="260604"/>
                  </a:lnTo>
                  <a:lnTo>
                    <a:pt x="3048" y="262128"/>
                  </a:lnTo>
                  <a:lnTo>
                    <a:pt x="804678" y="262128"/>
                  </a:lnTo>
                  <a:lnTo>
                    <a:pt x="804678" y="260604"/>
                  </a:lnTo>
                  <a:close/>
                </a:path>
                <a:path w="807719" h="262255">
                  <a:moveTo>
                    <a:pt x="804678" y="1524"/>
                  </a:moveTo>
                  <a:lnTo>
                    <a:pt x="804678" y="262128"/>
                  </a:lnTo>
                  <a:lnTo>
                    <a:pt x="806202" y="260604"/>
                  </a:lnTo>
                  <a:lnTo>
                    <a:pt x="807726" y="260604"/>
                  </a:lnTo>
                  <a:lnTo>
                    <a:pt x="807726" y="3048"/>
                  </a:lnTo>
                  <a:lnTo>
                    <a:pt x="806202" y="3048"/>
                  </a:lnTo>
                  <a:lnTo>
                    <a:pt x="804678" y="1524"/>
                  </a:lnTo>
                  <a:close/>
                </a:path>
                <a:path w="807719" h="262255">
                  <a:moveTo>
                    <a:pt x="807726" y="260604"/>
                  </a:moveTo>
                  <a:lnTo>
                    <a:pt x="806202" y="260604"/>
                  </a:lnTo>
                  <a:lnTo>
                    <a:pt x="804678" y="262128"/>
                  </a:lnTo>
                  <a:lnTo>
                    <a:pt x="807726" y="262128"/>
                  </a:lnTo>
                  <a:lnTo>
                    <a:pt x="807726" y="260604"/>
                  </a:lnTo>
                  <a:close/>
                </a:path>
                <a:path w="807719" h="262255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807719" h="262255">
                  <a:moveTo>
                    <a:pt x="804678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804678" y="3048"/>
                  </a:lnTo>
                  <a:lnTo>
                    <a:pt x="804678" y="1524"/>
                  </a:lnTo>
                  <a:close/>
                </a:path>
                <a:path w="807719" h="262255">
                  <a:moveTo>
                    <a:pt x="807726" y="1524"/>
                  </a:moveTo>
                  <a:lnTo>
                    <a:pt x="804678" y="1524"/>
                  </a:lnTo>
                  <a:lnTo>
                    <a:pt x="806202" y="3048"/>
                  </a:lnTo>
                  <a:lnTo>
                    <a:pt x="807726" y="3048"/>
                  </a:lnTo>
                  <a:lnTo>
                    <a:pt x="807726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86" name="object 186"/>
          <p:cNvSpPr txBox="1"/>
          <p:nvPr/>
        </p:nvSpPr>
        <p:spPr>
          <a:xfrm>
            <a:off x="5789992" y="11803456"/>
            <a:ext cx="3676073" cy="1833563"/>
          </a:xfrm>
          <a:prstGeom prst="rect">
            <a:avLst/>
          </a:prstGeom>
        </p:spPr>
        <p:txBody>
          <a:bodyPr vert="horz" wrap="square" lIns="0" tIns="33004" rIns="0" bIns="0" rtlCol="0">
            <a:spAutoFit/>
          </a:bodyPr>
          <a:lstStyle/>
          <a:p>
            <a:pPr marL="314960">
              <a:spcBef>
                <a:spcPts val="260"/>
              </a:spcBef>
            </a:pPr>
            <a:r>
              <a:rPr sz="2800" b="1" spc="-40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HADb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314960">
              <a:spcBef>
                <a:spcPts val="1480"/>
              </a:spcBef>
            </a:pPr>
            <a:r>
              <a:rPr sz="2000" b="1" spc="-20" dirty="0">
                <a:solidFill>
                  <a:srgbClr val="993265"/>
                </a:solidFill>
                <a:latin typeface="Arial" panose="020B0604020202020204"/>
                <a:cs typeface="Arial" panose="020B0604020202020204"/>
                <a:hlinkClick r:id="rId12"/>
              </a:rPr>
              <a:t>http://www.autophagy.lu/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2000">
              <a:latin typeface="Arial" panose="020B0604020202020204"/>
              <a:cs typeface="Arial" panose="020B0604020202020204"/>
            </a:endParaRPr>
          </a:p>
          <a:p>
            <a:pPr marL="548640">
              <a:spcBef>
                <a:spcPts val="1520"/>
              </a:spcBef>
            </a:pPr>
            <a:r>
              <a:rPr sz="2400" spc="-20" dirty="0">
                <a:latin typeface="Arial" panose="020B0604020202020204"/>
                <a:cs typeface="Arial" panose="020B0604020202020204"/>
              </a:rPr>
              <a:t>248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HADb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genes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10268332" y="11754697"/>
            <a:ext cx="4234595" cy="2487954"/>
            <a:chOff x="2560320" y="2933694"/>
            <a:chExt cx="1059180" cy="622300"/>
          </a:xfrm>
        </p:grpSpPr>
        <p:sp>
          <p:nvSpPr>
            <p:cNvPr id="188" name="object 188"/>
            <p:cNvSpPr/>
            <p:nvPr/>
          </p:nvSpPr>
          <p:spPr>
            <a:xfrm>
              <a:off x="2561843" y="3102859"/>
              <a:ext cx="1056640" cy="451484"/>
            </a:xfrm>
            <a:custGeom>
              <a:avLst/>
              <a:gdLst/>
              <a:ahLst/>
              <a:cxnLst/>
              <a:rect l="l" t="t" r="r" b="b"/>
              <a:pathLst>
                <a:path w="1056639" h="451485">
                  <a:moveTo>
                    <a:pt x="1056131" y="0"/>
                  </a:moveTo>
                  <a:lnTo>
                    <a:pt x="0" y="0"/>
                  </a:lnTo>
                  <a:lnTo>
                    <a:pt x="0" y="451103"/>
                  </a:lnTo>
                  <a:lnTo>
                    <a:pt x="1056131" y="451103"/>
                  </a:lnTo>
                  <a:lnTo>
                    <a:pt x="1056131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560320" y="3101334"/>
              <a:ext cx="1059180" cy="454659"/>
            </a:xfrm>
            <a:custGeom>
              <a:avLst/>
              <a:gdLst/>
              <a:ahLst/>
              <a:cxnLst/>
              <a:rect l="l" t="t" r="r" b="b"/>
              <a:pathLst>
                <a:path w="1059179" h="454660">
                  <a:moveTo>
                    <a:pt x="1057656" y="0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0" y="454152"/>
                  </a:lnTo>
                  <a:lnTo>
                    <a:pt x="1059180" y="454152"/>
                  </a:lnTo>
                  <a:lnTo>
                    <a:pt x="1059180" y="452628"/>
                  </a:lnTo>
                  <a:lnTo>
                    <a:pt x="3048" y="452628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059180" y="1524"/>
                  </a:lnTo>
                  <a:lnTo>
                    <a:pt x="1057656" y="0"/>
                  </a:lnTo>
                  <a:close/>
                </a:path>
                <a:path w="1059179" h="454660">
                  <a:moveTo>
                    <a:pt x="1056132" y="1524"/>
                  </a:moveTo>
                  <a:lnTo>
                    <a:pt x="1056132" y="452628"/>
                  </a:lnTo>
                  <a:lnTo>
                    <a:pt x="1059180" y="452628"/>
                  </a:lnTo>
                  <a:lnTo>
                    <a:pt x="1059180" y="3048"/>
                  </a:lnTo>
                  <a:lnTo>
                    <a:pt x="1057656" y="3048"/>
                  </a:lnTo>
                  <a:lnTo>
                    <a:pt x="1056132" y="1524"/>
                  </a:lnTo>
                  <a:close/>
                </a:path>
                <a:path w="1059179" h="454660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1059179" h="454660">
                  <a:moveTo>
                    <a:pt x="1056132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1056132" y="3048"/>
                  </a:lnTo>
                  <a:lnTo>
                    <a:pt x="1056132" y="1524"/>
                  </a:lnTo>
                  <a:close/>
                </a:path>
                <a:path w="1059179" h="454660">
                  <a:moveTo>
                    <a:pt x="1059180" y="1524"/>
                  </a:moveTo>
                  <a:lnTo>
                    <a:pt x="1056132" y="1524"/>
                  </a:lnTo>
                  <a:lnTo>
                    <a:pt x="1057656" y="3048"/>
                  </a:lnTo>
                  <a:lnTo>
                    <a:pt x="1059180" y="3048"/>
                  </a:lnTo>
                  <a:lnTo>
                    <a:pt x="1059180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618231" y="2935219"/>
              <a:ext cx="978535" cy="260985"/>
            </a:xfrm>
            <a:custGeom>
              <a:avLst/>
              <a:gdLst/>
              <a:ahLst/>
              <a:cxnLst/>
              <a:rect l="l" t="t" r="r" b="b"/>
              <a:pathLst>
                <a:path w="978535" h="260985">
                  <a:moveTo>
                    <a:pt x="978407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978407" y="260603"/>
                  </a:lnTo>
                  <a:lnTo>
                    <a:pt x="978407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616708" y="2933694"/>
              <a:ext cx="980440" cy="264160"/>
            </a:xfrm>
            <a:custGeom>
              <a:avLst/>
              <a:gdLst/>
              <a:ahLst/>
              <a:cxnLst/>
              <a:rect l="l" t="t" r="r" b="b"/>
              <a:pathLst>
                <a:path w="980439" h="264160">
                  <a:moveTo>
                    <a:pt x="979932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979932" y="263652"/>
                  </a:lnTo>
                  <a:lnTo>
                    <a:pt x="979932" y="262128"/>
                  </a:lnTo>
                  <a:lnTo>
                    <a:pt x="3048" y="262128"/>
                  </a:lnTo>
                  <a:lnTo>
                    <a:pt x="1524" y="260604"/>
                  </a:lnTo>
                  <a:lnTo>
                    <a:pt x="3048" y="260604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979932" y="1524"/>
                  </a:lnTo>
                  <a:lnTo>
                    <a:pt x="979932" y="0"/>
                  </a:lnTo>
                  <a:close/>
                </a:path>
                <a:path w="980439" h="264160">
                  <a:moveTo>
                    <a:pt x="3048" y="260604"/>
                  </a:moveTo>
                  <a:lnTo>
                    <a:pt x="1524" y="260604"/>
                  </a:lnTo>
                  <a:lnTo>
                    <a:pt x="3048" y="262128"/>
                  </a:lnTo>
                  <a:lnTo>
                    <a:pt x="3048" y="260604"/>
                  </a:lnTo>
                  <a:close/>
                </a:path>
                <a:path w="980439" h="264160">
                  <a:moveTo>
                    <a:pt x="978408" y="260604"/>
                  </a:moveTo>
                  <a:lnTo>
                    <a:pt x="3048" y="260604"/>
                  </a:lnTo>
                  <a:lnTo>
                    <a:pt x="3048" y="262128"/>
                  </a:lnTo>
                  <a:lnTo>
                    <a:pt x="978408" y="262128"/>
                  </a:lnTo>
                  <a:lnTo>
                    <a:pt x="978408" y="260604"/>
                  </a:lnTo>
                  <a:close/>
                </a:path>
                <a:path w="980439" h="264160">
                  <a:moveTo>
                    <a:pt x="978408" y="1524"/>
                  </a:moveTo>
                  <a:lnTo>
                    <a:pt x="978408" y="262128"/>
                  </a:lnTo>
                  <a:lnTo>
                    <a:pt x="979932" y="260604"/>
                  </a:lnTo>
                  <a:lnTo>
                    <a:pt x="979932" y="3048"/>
                  </a:lnTo>
                  <a:lnTo>
                    <a:pt x="978408" y="1524"/>
                  </a:lnTo>
                  <a:close/>
                </a:path>
                <a:path w="980439" h="264160">
                  <a:moveTo>
                    <a:pt x="979932" y="260604"/>
                  </a:moveTo>
                  <a:lnTo>
                    <a:pt x="978408" y="262128"/>
                  </a:lnTo>
                  <a:lnTo>
                    <a:pt x="979932" y="262128"/>
                  </a:lnTo>
                  <a:lnTo>
                    <a:pt x="979932" y="260604"/>
                  </a:lnTo>
                  <a:close/>
                </a:path>
                <a:path w="980439" h="264160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980439" h="264160">
                  <a:moveTo>
                    <a:pt x="978408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978408" y="3048"/>
                  </a:lnTo>
                  <a:lnTo>
                    <a:pt x="978408" y="1524"/>
                  </a:lnTo>
                  <a:close/>
                </a:path>
                <a:path w="980439" h="264160">
                  <a:moveTo>
                    <a:pt x="979932" y="1524"/>
                  </a:moveTo>
                  <a:lnTo>
                    <a:pt x="978408" y="1524"/>
                  </a:lnTo>
                  <a:lnTo>
                    <a:pt x="979932" y="3048"/>
                  </a:lnTo>
                  <a:lnTo>
                    <a:pt x="979932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192" name="object 192"/>
          <p:cNvSpPr txBox="1"/>
          <p:nvPr/>
        </p:nvSpPr>
        <p:spPr>
          <a:xfrm>
            <a:off x="10274429" y="11760804"/>
            <a:ext cx="4224438" cy="2230916"/>
          </a:xfrm>
          <a:prstGeom prst="rect">
            <a:avLst/>
          </a:prstGeom>
        </p:spPr>
        <p:txBody>
          <a:bodyPr vert="horz" wrap="square" lIns="0" tIns="33004" rIns="0" bIns="0" rtlCol="0">
            <a:spAutoFit/>
          </a:bodyPr>
          <a:lstStyle/>
          <a:p>
            <a:pPr marL="309880">
              <a:spcBef>
                <a:spcPts val="260"/>
              </a:spcBef>
            </a:pPr>
            <a:r>
              <a:rPr sz="2800" b="1" spc="-20" dirty="0">
                <a:solidFill>
                  <a:srgbClr val="993265"/>
                </a:solidFill>
                <a:latin typeface="Arial" panose="020B0604020202020204"/>
                <a:cs typeface="Arial" panose="020B0604020202020204"/>
              </a:rPr>
              <a:t>INPUT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>
              <a:spcBef>
                <a:spcPts val="100"/>
              </a:spcBef>
            </a:pPr>
            <a:endParaRPr sz="3795">
              <a:latin typeface="Arial" panose="020B0604020202020204"/>
              <a:cs typeface="Arial" panose="020B0604020202020204"/>
            </a:endParaRPr>
          </a:p>
          <a:p>
            <a:pPr marL="546100">
              <a:spcBef>
                <a:spcPts val="20"/>
              </a:spcBef>
            </a:pPr>
            <a:r>
              <a:rPr sz="2400" b="1" spc="-20" dirty="0">
                <a:latin typeface="Arial" panose="020B0604020202020204"/>
                <a:cs typeface="Arial" panose="020B0604020202020204"/>
              </a:rPr>
              <a:t>Gene</a:t>
            </a:r>
            <a:r>
              <a:rPr sz="240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Expression</a:t>
            </a:r>
            <a:r>
              <a:rPr sz="2400" b="1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: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46100"/>
            <a:r>
              <a:rPr sz="2400" spc="-20" dirty="0">
                <a:latin typeface="Arial" panose="020B0604020202020204"/>
                <a:cs typeface="Arial" panose="020B0604020202020204"/>
              </a:rPr>
              <a:t>243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genes</a:t>
            </a:r>
            <a:r>
              <a:rPr sz="2400" dirty="0">
                <a:latin typeface="Arial" panose="020B0604020202020204"/>
                <a:cs typeface="Arial" panose="020B0604020202020204"/>
              </a:rPr>
              <a:t> x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966</a:t>
            </a:r>
            <a:r>
              <a:rPr sz="2400" dirty="0">
                <a:latin typeface="Arial" panose="020B0604020202020204"/>
                <a:cs typeface="Arial" panose="020B0604020202020204"/>
              </a:rPr>
              <a:t> cell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lines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10265287" y="14615873"/>
            <a:ext cx="4224438" cy="1033542"/>
          </a:xfrm>
          <a:prstGeom prst="rect">
            <a:avLst/>
          </a:prstGeom>
          <a:solidFill>
            <a:srgbClr val="DBCAC3"/>
          </a:solidFill>
          <a:ln w="3175">
            <a:solidFill>
              <a:srgbClr val="6F264B"/>
            </a:solidFill>
          </a:ln>
        </p:spPr>
        <p:txBody>
          <a:bodyPr vert="horz" wrap="square" lIns="0" tIns="17769" rIns="0" bIns="0" rtlCol="0">
            <a:spAutoFit/>
          </a:bodyPr>
          <a:lstStyle/>
          <a:p>
            <a:pPr>
              <a:spcBef>
                <a:spcPts val="140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543560">
              <a:spcBef>
                <a:spcPts val="20"/>
              </a:spcBef>
            </a:pPr>
            <a:r>
              <a:rPr sz="2400" b="1" spc="-20" dirty="0">
                <a:latin typeface="Arial" panose="020B0604020202020204"/>
                <a:cs typeface="Arial" panose="020B0604020202020204"/>
              </a:rPr>
              <a:t>Chemo-sensitivity</a:t>
            </a:r>
            <a:r>
              <a:rPr sz="2400" b="1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: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43560"/>
            <a:r>
              <a:rPr sz="2400" spc="-20" dirty="0">
                <a:latin typeface="Arial" panose="020B0604020202020204"/>
                <a:cs typeface="Arial" panose="020B0604020202020204"/>
              </a:rPr>
              <a:t>265</a:t>
            </a:r>
            <a:r>
              <a:rPr sz="240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drugs</a:t>
            </a:r>
            <a:r>
              <a:rPr sz="24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(LNIC</a:t>
            </a:r>
            <a:r>
              <a:rPr sz="2400" spc="-28" baseline="-21000" dirty="0">
                <a:latin typeface="Arial" panose="020B0604020202020204"/>
                <a:cs typeface="Arial" panose="020B0604020202020204"/>
              </a:rPr>
              <a:t>50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4" name="object 194"/>
          <p:cNvGrpSpPr/>
          <p:nvPr/>
        </p:nvGrpSpPr>
        <p:grpSpPr>
          <a:xfrm>
            <a:off x="1738188" y="15459211"/>
            <a:ext cx="8629130" cy="18400685"/>
            <a:chOff x="426713" y="3860286"/>
            <a:chExt cx="2158365" cy="4602480"/>
          </a:xfrm>
        </p:grpSpPr>
        <p:sp>
          <p:nvSpPr>
            <p:cNvPr id="195" name="object 195"/>
            <p:cNvSpPr/>
            <p:nvPr/>
          </p:nvSpPr>
          <p:spPr>
            <a:xfrm>
              <a:off x="1309103" y="3860291"/>
              <a:ext cx="1275715" cy="4602480"/>
            </a:xfrm>
            <a:custGeom>
              <a:avLst/>
              <a:gdLst/>
              <a:ahLst/>
              <a:cxnLst/>
              <a:rect l="l" t="t" r="r" b="b"/>
              <a:pathLst>
                <a:path w="1275714" h="4602480">
                  <a:moveTo>
                    <a:pt x="76200" y="13716"/>
                  </a:moveTo>
                  <a:lnTo>
                    <a:pt x="0" y="15240"/>
                  </a:lnTo>
                  <a:lnTo>
                    <a:pt x="0" y="24384"/>
                  </a:lnTo>
                  <a:lnTo>
                    <a:pt x="76200" y="24384"/>
                  </a:lnTo>
                  <a:lnTo>
                    <a:pt x="76200" y="13716"/>
                  </a:lnTo>
                  <a:close/>
                </a:path>
                <a:path w="1275714" h="4602480">
                  <a:moveTo>
                    <a:pt x="181356" y="13716"/>
                  </a:moveTo>
                  <a:lnTo>
                    <a:pt x="105156" y="13716"/>
                  </a:lnTo>
                  <a:lnTo>
                    <a:pt x="105156" y="24384"/>
                  </a:lnTo>
                  <a:lnTo>
                    <a:pt x="181356" y="22860"/>
                  </a:lnTo>
                  <a:lnTo>
                    <a:pt x="181356" y="13716"/>
                  </a:lnTo>
                  <a:close/>
                </a:path>
                <a:path w="1275714" h="4602480">
                  <a:moveTo>
                    <a:pt x="286524" y="13716"/>
                  </a:moveTo>
                  <a:lnTo>
                    <a:pt x="210312" y="13716"/>
                  </a:lnTo>
                  <a:lnTo>
                    <a:pt x="210312" y="22860"/>
                  </a:lnTo>
                  <a:lnTo>
                    <a:pt x="286524" y="22860"/>
                  </a:lnTo>
                  <a:lnTo>
                    <a:pt x="286524" y="13716"/>
                  </a:lnTo>
                  <a:close/>
                </a:path>
                <a:path w="1275714" h="4602480">
                  <a:moveTo>
                    <a:pt x="390156" y="13716"/>
                  </a:moveTo>
                  <a:lnTo>
                    <a:pt x="313956" y="13716"/>
                  </a:lnTo>
                  <a:lnTo>
                    <a:pt x="313956" y="22860"/>
                  </a:lnTo>
                  <a:lnTo>
                    <a:pt x="390156" y="22860"/>
                  </a:lnTo>
                  <a:lnTo>
                    <a:pt x="390156" y="13716"/>
                  </a:lnTo>
                  <a:close/>
                </a:path>
                <a:path w="1275714" h="4602480">
                  <a:moveTo>
                    <a:pt x="495312" y="12192"/>
                  </a:moveTo>
                  <a:lnTo>
                    <a:pt x="419112" y="13716"/>
                  </a:lnTo>
                  <a:lnTo>
                    <a:pt x="419112" y="22860"/>
                  </a:lnTo>
                  <a:lnTo>
                    <a:pt x="495312" y="22860"/>
                  </a:lnTo>
                  <a:lnTo>
                    <a:pt x="495312" y="12192"/>
                  </a:lnTo>
                  <a:close/>
                </a:path>
                <a:path w="1275714" h="4602480">
                  <a:moveTo>
                    <a:pt x="600468" y="12192"/>
                  </a:moveTo>
                  <a:lnTo>
                    <a:pt x="524268" y="12192"/>
                  </a:lnTo>
                  <a:lnTo>
                    <a:pt x="524268" y="22860"/>
                  </a:lnTo>
                  <a:lnTo>
                    <a:pt x="600468" y="21336"/>
                  </a:lnTo>
                  <a:lnTo>
                    <a:pt x="600468" y="12192"/>
                  </a:lnTo>
                  <a:close/>
                </a:path>
                <a:path w="1275714" h="4602480">
                  <a:moveTo>
                    <a:pt x="705624" y="21336"/>
                  </a:moveTo>
                  <a:lnTo>
                    <a:pt x="704100" y="12192"/>
                  </a:lnTo>
                  <a:lnTo>
                    <a:pt x="629424" y="12192"/>
                  </a:lnTo>
                  <a:lnTo>
                    <a:pt x="629424" y="21336"/>
                  </a:lnTo>
                  <a:lnTo>
                    <a:pt x="705624" y="21336"/>
                  </a:lnTo>
                  <a:close/>
                </a:path>
                <a:path w="1275714" h="4602480">
                  <a:moveTo>
                    <a:pt x="809256" y="12192"/>
                  </a:moveTo>
                  <a:lnTo>
                    <a:pt x="733056" y="12192"/>
                  </a:lnTo>
                  <a:lnTo>
                    <a:pt x="733056" y="21336"/>
                  </a:lnTo>
                  <a:lnTo>
                    <a:pt x="809256" y="21336"/>
                  </a:lnTo>
                  <a:lnTo>
                    <a:pt x="809256" y="12192"/>
                  </a:lnTo>
                  <a:close/>
                </a:path>
                <a:path w="1275714" h="4602480">
                  <a:moveTo>
                    <a:pt x="914412" y="10668"/>
                  </a:moveTo>
                  <a:lnTo>
                    <a:pt x="838212" y="12192"/>
                  </a:lnTo>
                  <a:lnTo>
                    <a:pt x="838212" y="21336"/>
                  </a:lnTo>
                  <a:lnTo>
                    <a:pt x="914412" y="21336"/>
                  </a:lnTo>
                  <a:lnTo>
                    <a:pt x="914412" y="10668"/>
                  </a:lnTo>
                  <a:close/>
                </a:path>
                <a:path w="1275714" h="4602480">
                  <a:moveTo>
                    <a:pt x="1019568" y="10668"/>
                  </a:moveTo>
                  <a:lnTo>
                    <a:pt x="943368" y="10668"/>
                  </a:lnTo>
                  <a:lnTo>
                    <a:pt x="943368" y="21336"/>
                  </a:lnTo>
                  <a:lnTo>
                    <a:pt x="1019568" y="19812"/>
                  </a:lnTo>
                  <a:lnTo>
                    <a:pt x="1019568" y="10668"/>
                  </a:lnTo>
                  <a:close/>
                </a:path>
                <a:path w="1275714" h="4602480">
                  <a:moveTo>
                    <a:pt x="1123200" y="10668"/>
                  </a:moveTo>
                  <a:lnTo>
                    <a:pt x="1047000" y="10668"/>
                  </a:lnTo>
                  <a:lnTo>
                    <a:pt x="1047000" y="19812"/>
                  </a:lnTo>
                  <a:lnTo>
                    <a:pt x="1123200" y="19812"/>
                  </a:lnTo>
                  <a:lnTo>
                    <a:pt x="1123200" y="10668"/>
                  </a:lnTo>
                  <a:close/>
                </a:path>
                <a:path w="1275714" h="4602480">
                  <a:moveTo>
                    <a:pt x="1252740" y="15240"/>
                  </a:moveTo>
                  <a:lnTo>
                    <a:pt x="1244053" y="10668"/>
                  </a:lnTo>
                  <a:lnTo>
                    <a:pt x="1223784" y="0"/>
                  </a:lnTo>
                  <a:lnTo>
                    <a:pt x="1223784" y="10668"/>
                  </a:lnTo>
                  <a:lnTo>
                    <a:pt x="1152156" y="10668"/>
                  </a:lnTo>
                  <a:lnTo>
                    <a:pt x="1152156" y="19812"/>
                  </a:lnTo>
                  <a:lnTo>
                    <a:pt x="1223784" y="19812"/>
                  </a:lnTo>
                  <a:lnTo>
                    <a:pt x="1223784" y="28956"/>
                  </a:lnTo>
                  <a:lnTo>
                    <a:pt x="1243088" y="19812"/>
                  </a:lnTo>
                  <a:lnTo>
                    <a:pt x="1252740" y="15240"/>
                  </a:lnTo>
                  <a:close/>
                </a:path>
                <a:path w="1275714" h="4602480">
                  <a:moveTo>
                    <a:pt x="1275600" y="4443984"/>
                  </a:moveTo>
                  <a:lnTo>
                    <a:pt x="1255788" y="4445508"/>
                  </a:lnTo>
                  <a:lnTo>
                    <a:pt x="1258646" y="4451807"/>
                  </a:lnTo>
                  <a:lnTo>
                    <a:pt x="982992" y="4599432"/>
                  </a:lnTo>
                  <a:lnTo>
                    <a:pt x="984516" y="4602480"/>
                  </a:lnTo>
                  <a:lnTo>
                    <a:pt x="1260055" y="4454918"/>
                  </a:lnTo>
                  <a:lnTo>
                    <a:pt x="1263408" y="4462272"/>
                  </a:lnTo>
                  <a:lnTo>
                    <a:pt x="1271536" y="4450080"/>
                  </a:lnTo>
                  <a:lnTo>
                    <a:pt x="1275600" y="4443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87673" y="7367011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76199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76199" y="50291"/>
                  </a:lnTo>
                  <a:lnTo>
                    <a:pt x="76199" y="0"/>
                  </a:lnTo>
                  <a:close/>
                </a:path>
              </a:pathLst>
            </a:custGeom>
            <a:solidFill>
              <a:srgbClr val="FFA4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86143" y="7234427"/>
              <a:ext cx="79375" cy="208915"/>
            </a:xfrm>
            <a:custGeom>
              <a:avLst/>
              <a:gdLst/>
              <a:ahLst/>
              <a:cxnLst/>
              <a:rect l="l" t="t" r="r" b="b"/>
              <a:pathLst>
                <a:path w="79375" h="208915">
                  <a:moveTo>
                    <a:pt x="39624" y="120396"/>
                  </a:moveTo>
                  <a:lnTo>
                    <a:pt x="38100" y="120396"/>
                  </a:lnTo>
                  <a:lnTo>
                    <a:pt x="38100" y="131064"/>
                  </a:lnTo>
                  <a:lnTo>
                    <a:pt x="39624" y="131064"/>
                  </a:lnTo>
                  <a:lnTo>
                    <a:pt x="39624" y="120396"/>
                  </a:lnTo>
                  <a:close/>
                </a:path>
                <a:path w="79375" h="208915">
                  <a:moveTo>
                    <a:pt x="39624" y="102108"/>
                  </a:moveTo>
                  <a:lnTo>
                    <a:pt x="38100" y="103632"/>
                  </a:lnTo>
                  <a:lnTo>
                    <a:pt x="38100" y="112776"/>
                  </a:lnTo>
                  <a:lnTo>
                    <a:pt x="39624" y="112776"/>
                  </a:lnTo>
                  <a:lnTo>
                    <a:pt x="39624" y="102108"/>
                  </a:lnTo>
                  <a:close/>
                </a:path>
                <a:path w="79375" h="208915">
                  <a:moveTo>
                    <a:pt x="39624" y="85344"/>
                  </a:moveTo>
                  <a:lnTo>
                    <a:pt x="38100" y="85344"/>
                  </a:lnTo>
                  <a:lnTo>
                    <a:pt x="38100" y="94488"/>
                  </a:lnTo>
                  <a:lnTo>
                    <a:pt x="39624" y="94488"/>
                  </a:lnTo>
                  <a:lnTo>
                    <a:pt x="39624" y="85344"/>
                  </a:lnTo>
                  <a:close/>
                </a:path>
                <a:path w="79375" h="208915">
                  <a:moveTo>
                    <a:pt x="45720" y="4572"/>
                  </a:moveTo>
                  <a:lnTo>
                    <a:pt x="44196" y="3048"/>
                  </a:lnTo>
                  <a:lnTo>
                    <a:pt x="44196" y="6096"/>
                  </a:lnTo>
                  <a:lnTo>
                    <a:pt x="44196" y="10668"/>
                  </a:lnTo>
                  <a:lnTo>
                    <a:pt x="41148" y="13716"/>
                  </a:lnTo>
                  <a:lnTo>
                    <a:pt x="38100" y="13716"/>
                  </a:lnTo>
                  <a:lnTo>
                    <a:pt x="35052" y="10668"/>
                  </a:lnTo>
                  <a:lnTo>
                    <a:pt x="35052" y="6096"/>
                  </a:lnTo>
                  <a:lnTo>
                    <a:pt x="36576" y="3048"/>
                  </a:lnTo>
                  <a:lnTo>
                    <a:pt x="38100" y="1524"/>
                  </a:lnTo>
                  <a:lnTo>
                    <a:pt x="38100" y="3048"/>
                  </a:lnTo>
                  <a:lnTo>
                    <a:pt x="39624" y="1524"/>
                  </a:lnTo>
                  <a:lnTo>
                    <a:pt x="41148" y="3048"/>
                  </a:lnTo>
                  <a:lnTo>
                    <a:pt x="41148" y="1524"/>
                  </a:lnTo>
                  <a:lnTo>
                    <a:pt x="42672" y="3048"/>
                  </a:lnTo>
                  <a:lnTo>
                    <a:pt x="44196" y="6096"/>
                  </a:lnTo>
                  <a:lnTo>
                    <a:pt x="44196" y="3048"/>
                  </a:lnTo>
                  <a:lnTo>
                    <a:pt x="42672" y="1524"/>
                  </a:lnTo>
                  <a:lnTo>
                    <a:pt x="39624" y="0"/>
                  </a:lnTo>
                  <a:lnTo>
                    <a:pt x="36576" y="1524"/>
                  </a:lnTo>
                  <a:lnTo>
                    <a:pt x="33528" y="4572"/>
                  </a:lnTo>
                  <a:lnTo>
                    <a:pt x="33528" y="10668"/>
                  </a:lnTo>
                  <a:lnTo>
                    <a:pt x="35052" y="13716"/>
                  </a:lnTo>
                  <a:lnTo>
                    <a:pt x="36576" y="15240"/>
                  </a:lnTo>
                  <a:lnTo>
                    <a:pt x="42672" y="15240"/>
                  </a:lnTo>
                  <a:lnTo>
                    <a:pt x="44196" y="13716"/>
                  </a:lnTo>
                  <a:lnTo>
                    <a:pt x="45720" y="10668"/>
                  </a:lnTo>
                  <a:lnTo>
                    <a:pt x="45720" y="4572"/>
                  </a:lnTo>
                  <a:close/>
                </a:path>
                <a:path w="79375" h="208915">
                  <a:moveTo>
                    <a:pt x="59436" y="207264"/>
                  </a:moveTo>
                  <a:lnTo>
                    <a:pt x="19812" y="207264"/>
                  </a:lnTo>
                  <a:lnTo>
                    <a:pt x="19812" y="208788"/>
                  </a:lnTo>
                  <a:lnTo>
                    <a:pt x="59436" y="208788"/>
                  </a:lnTo>
                  <a:lnTo>
                    <a:pt x="59436" y="207264"/>
                  </a:lnTo>
                  <a:close/>
                </a:path>
                <a:path w="79375" h="208915">
                  <a:moveTo>
                    <a:pt x="59436" y="67056"/>
                  </a:moveTo>
                  <a:lnTo>
                    <a:pt x="19812" y="67056"/>
                  </a:lnTo>
                  <a:lnTo>
                    <a:pt x="19812" y="68580"/>
                  </a:lnTo>
                  <a:lnTo>
                    <a:pt x="59436" y="68580"/>
                  </a:lnTo>
                  <a:lnTo>
                    <a:pt x="59436" y="67056"/>
                  </a:lnTo>
                  <a:close/>
                </a:path>
                <a:path w="79375" h="208915">
                  <a:moveTo>
                    <a:pt x="79248" y="132588"/>
                  </a:moveTo>
                  <a:lnTo>
                    <a:pt x="77724" y="132588"/>
                  </a:lnTo>
                  <a:lnTo>
                    <a:pt x="77724" y="134112"/>
                  </a:lnTo>
                  <a:lnTo>
                    <a:pt x="77724" y="182880"/>
                  </a:lnTo>
                  <a:lnTo>
                    <a:pt x="1524" y="182880"/>
                  </a:lnTo>
                  <a:lnTo>
                    <a:pt x="1524" y="134112"/>
                  </a:lnTo>
                  <a:lnTo>
                    <a:pt x="77724" y="134112"/>
                  </a:lnTo>
                  <a:lnTo>
                    <a:pt x="77724" y="132588"/>
                  </a:lnTo>
                  <a:lnTo>
                    <a:pt x="1524" y="132588"/>
                  </a:lnTo>
                  <a:lnTo>
                    <a:pt x="0" y="132588"/>
                  </a:lnTo>
                  <a:lnTo>
                    <a:pt x="0" y="184404"/>
                  </a:lnTo>
                  <a:lnTo>
                    <a:pt x="79248" y="184404"/>
                  </a:lnTo>
                  <a:lnTo>
                    <a:pt x="79248" y="182880"/>
                  </a:lnTo>
                  <a:lnTo>
                    <a:pt x="79248" y="1325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85209" y="7292335"/>
              <a:ext cx="79375" cy="106680"/>
            </a:xfrm>
            <a:custGeom>
              <a:avLst/>
              <a:gdLst/>
              <a:ahLst/>
              <a:cxnLst/>
              <a:rect l="l" t="t" r="r" b="b"/>
              <a:pathLst>
                <a:path w="79375" h="106679">
                  <a:moveTo>
                    <a:pt x="79247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79247" y="106679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85203" y="7104888"/>
              <a:ext cx="79375" cy="346075"/>
            </a:xfrm>
            <a:custGeom>
              <a:avLst/>
              <a:gdLst/>
              <a:ahLst/>
              <a:cxnLst/>
              <a:rect l="l" t="t" r="r" b="b"/>
              <a:pathLst>
                <a:path w="79375" h="346075">
                  <a:moveTo>
                    <a:pt x="36576" y="1524"/>
                  </a:moveTo>
                  <a:lnTo>
                    <a:pt x="33528" y="3048"/>
                  </a:lnTo>
                  <a:lnTo>
                    <a:pt x="33528" y="4572"/>
                  </a:lnTo>
                  <a:lnTo>
                    <a:pt x="32004" y="4572"/>
                  </a:lnTo>
                  <a:lnTo>
                    <a:pt x="32004" y="10668"/>
                  </a:lnTo>
                  <a:lnTo>
                    <a:pt x="33528" y="10668"/>
                  </a:lnTo>
                  <a:lnTo>
                    <a:pt x="33528" y="6096"/>
                  </a:lnTo>
                  <a:lnTo>
                    <a:pt x="35052" y="3048"/>
                  </a:lnTo>
                  <a:lnTo>
                    <a:pt x="36576" y="1524"/>
                  </a:lnTo>
                  <a:close/>
                </a:path>
                <a:path w="79375" h="346075">
                  <a:moveTo>
                    <a:pt x="39624" y="316992"/>
                  </a:moveTo>
                  <a:lnTo>
                    <a:pt x="38100" y="316992"/>
                  </a:lnTo>
                  <a:lnTo>
                    <a:pt x="38100" y="327660"/>
                  </a:lnTo>
                  <a:lnTo>
                    <a:pt x="39624" y="327660"/>
                  </a:lnTo>
                  <a:lnTo>
                    <a:pt x="39624" y="316992"/>
                  </a:lnTo>
                  <a:close/>
                </a:path>
                <a:path w="79375" h="346075">
                  <a:moveTo>
                    <a:pt x="39624" y="298704"/>
                  </a:moveTo>
                  <a:lnTo>
                    <a:pt x="38100" y="298704"/>
                  </a:lnTo>
                  <a:lnTo>
                    <a:pt x="38100" y="309372"/>
                  </a:lnTo>
                  <a:lnTo>
                    <a:pt x="39624" y="309372"/>
                  </a:lnTo>
                  <a:lnTo>
                    <a:pt x="39624" y="298704"/>
                  </a:lnTo>
                  <a:close/>
                </a:path>
                <a:path w="79375" h="346075">
                  <a:moveTo>
                    <a:pt x="39624" y="161544"/>
                  </a:moveTo>
                  <a:lnTo>
                    <a:pt x="38100" y="161544"/>
                  </a:lnTo>
                  <a:lnTo>
                    <a:pt x="38100" y="172212"/>
                  </a:lnTo>
                  <a:lnTo>
                    <a:pt x="39624" y="172212"/>
                  </a:lnTo>
                  <a:lnTo>
                    <a:pt x="39624" y="161544"/>
                  </a:lnTo>
                  <a:close/>
                </a:path>
                <a:path w="79375" h="346075">
                  <a:moveTo>
                    <a:pt x="39624" y="143256"/>
                  </a:moveTo>
                  <a:lnTo>
                    <a:pt x="38100" y="143256"/>
                  </a:lnTo>
                  <a:lnTo>
                    <a:pt x="38100" y="153924"/>
                  </a:lnTo>
                  <a:lnTo>
                    <a:pt x="39624" y="153924"/>
                  </a:lnTo>
                  <a:lnTo>
                    <a:pt x="39624" y="143256"/>
                  </a:lnTo>
                  <a:close/>
                </a:path>
                <a:path w="79375" h="346075">
                  <a:moveTo>
                    <a:pt x="39624" y="124968"/>
                  </a:moveTo>
                  <a:lnTo>
                    <a:pt x="38100" y="124968"/>
                  </a:lnTo>
                  <a:lnTo>
                    <a:pt x="38100" y="135636"/>
                  </a:lnTo>
                  <a:lnTo>
                    <a:pt x="39624" y="135636"/>
                  </a:lnTo>
                  <a:lnTo>
                    <a:pt x="39624" y="124968"/>
                  </a:lnTo>
                  <a:close/>
                </a:path>
                <a:path w="79375" h="346075">
                  <a:moveTo>
                    <a:pt x="39624" y="106680"/>
                  </a:moveTo>
                  <a:lnTo>
                    <a:pt x="38100" y="106680"/>
                  </a:lnTo>
                  <a:lnTo>
                    <a:pt x="38100" y="117348"/>
                  </a:lnTo>
                  <a:lnTo>
                    <a:pt x="39624" y="117348"/>
                  </a:lnTo>
                  <a:lnTo>
                    <a:pt x="39624" y="106680"/>
                  </a:lnTo>
                  <a:close/>
                </a:path>
                <a:path w="79375" h="346075">
                  <a:moveTo>
                    <a:pt x="42672" y="3048"/>
                  </a:moveTo>
                  <a:lnTo>
                    <a:pt x="41148" y="1524"/>
                  </a:lnTo>
                  <a:lnTo>
                    <a:pt x="38100" y="0"/>
                  </a:lnTo>
                  <a:lnTo>
                    <a:pt x="36576" y="1524"/>
                  </a:lnTo>
                  <a:lnTo>
                    <a:pt x="36576" y="3048"/>
                  </a:lnTo>
                  <a:lnTo>
                    <a:pt x="38100" y="1524"/>
                  </a:lnTo>
                  <a:lnTo>
                    <a:pt x="41148" y="3048"/>
                  </a:lnTo>
                  <a:lnTo>
                    <a:pt x="39624" y="1524"/>
                  </a:lnTo>
                  <a:lnTo>
                    <a:pt x="42672" y="3048"/>
                  </a:lnTo>
                  <a:close/>
                </a:path>
                <a:path w="79375" h="346075">
                  <a:moveTo>
                    <a:pt x="44196" y="4572"/>
                  </a:moveTo>
                  <a:lnTo>
                    <a:pt x="42672" y="3048"/>
                  </a:lnTo>
                  <a:lnTo>
                    <a:pt x="41148" y="3048"/>
                  </a:lnTo>
                  <a:lnTo>
                    <a:pt x="42672" y="6096"/>
                  </a:lnTo>
                  <a:lnTo>
                    <a:pt x="42672" y="10668"/>
                  </a:lnTo>
                  <a:lnTo>
                    <a:pt x="41148" y="12192"/>
                  </a:lnTo>
                  <a:lnTo>
                    <a:pt x="42672" y="12192"/>
                  </a:lnTo>
                  <a:lnTo>
                    <a:pt x="39624" y="13716"/>
                  </a:lnTo>
                  <a:lnTo>
                    <a:pt x="36576" y="13716"/>
                  </a:lnTo>
                  <a:lnTo>
                    <a:pt x="33528" y="10668"/>
                  </a:lnTo>
                  <a:lnTo>
                    <a:pt x="33528" y="13716"/>
                  </a:lnTo>
                  <a:lnTo>
                    <a:pt x="36576" y="15240"/>
                  </a:lnTo>
                  <a:lnTo>
                    <a:pt x="41148" y="15240"/>
                  </a:lnTo>
                  <a:lnTo>
                    <a:pt x="42672" y="13716"/>
                  </a:lnTo>
                  <a:lnTo>
                    <a:pt x="44196" y="10668"/>
                  </a:lnTo>
                  <a:lnTo>
                    <a:pt x="44196" y="4572"/>
                  </a:lnTo>
                  <a:close/>
                </a:path>
                <a:path w="79375" h="346075">
                  <a:moveTo>
                    <a:pt x="57912" y="344424"/>
                  </a:moveTo>
                  <a:lnTo>
                    <a:pt x="18288" y="344424"/>
                  </a:lnTo>
                  <a:lnTo>
                    <a:pt x="19812" y="345948"/>
                  </a:lnTo>
                  <a:lnTo>
                    <a:pt x="57912" y="345948"/>
                  </a:lnTo>
                  <a:lnTo>
                    <a:pt x="57912" y="344424"/>
                  </a:lnTo>
                  <a:close/>
                </a:path>
                <a:path w="79375" h="346075">
                  <a:moveTo>
                    <a:pt x="57912" y="88392"/>
                  </a:moveTo>
                  <a:lnTo>
                    <a:pt x="18288" y="88392"/>
                  </a:lnTo>
                  <a:lnTo>
                    <a:pt x="18288" y="89916"/>
                  </a:lnTo>
                  <a:lnTo>
                    <a:pt x="57912" y="89916"/>
                  </a:lnTo>
                  <a:lnTo>
                    <a:pt x="57912" y="88392"/>
                  </a:lnTo>
                  <a:close/>
                </a:path>
                <a:path w="79375" h="346075">
                  <a:moveTo>
                    <a:pt x="79248" y="187452"/>
                  </a:moveTo>
                  <a:lnTo>
                    <a:pt x="77724" y="187452"/>
                  </a:lnTo>
                  <a:lnTo>
                    <a:pt x="77724" y="188976"/>
                  </a:lnTo>
                  <a:lnTo>
                    <a:pt x="77724" y="242316"/>
                  </a:lnTo>
                  <a:lnTo>
                    <a:pt x="77724" y="246888"/>
                  </a:lnTo>
                  <a:lnTo>
                    <a:pt x="77724" y="294132"/>
                  </a:lnTo>
                  <a:lnTo>
                    <a:pt x="1524" y="294132"/>
                  </a:lnTo>
                  <a:lnTo>
                    <a:pt x="1524" y="246888"/>
                  </a:lnTo>
                  <a:lnTo>
                    <a:pt x="77724" y="246888"/>
                  </a:lnTo>
                  <a:lnTo>
                    <a:pt x="77724" y="242316"/>
                  </a:lnTo>
                  <a:lnTo>
                    <a:pt x="1524" y="242316"/>
                  </a:lnTo>
                  <a:lnTo>
                    <a:pt x="1524" y="188976"/>
                  </a:lnTo>
                  <a:lnTo>
                    <a:pt x="77724" y="188976"/>
                  </a:lnTo>
                  <a:lnTo>
                    <a:pt x="77724" y="187452"/>
                  </a:lnTo>
                  <a:lnTo>
                    <a:pt x="1524" y="187452"/>
                  </a:lnTo>
                  <a:lnTo>
                    <a:pt x="0" y="187452"/>
                  </a:lnTo>
                  <a:lnTo>
                    <a:pt x="0" y="188976"/>
                  </a:lnTo>
                  <a:lnTo>
                    <a:pt x="0" y="242316"/>
                  </a:lnTo>
                  <a:lnTo>
                    <a:pt x="0" y="246888"/>
                  </a:lnTo>
                  <a:lnTo>
                    <a:pt x="0" y="295656"/>
                  </a:lnTo>
                  <a:lnTo>
                    <a:pt x="79248" y="295656"/>
                  </a:lnTo>
                  <a:lnTo>
                    <a:pt x="79248" y="294132"/>
                  </a:lnTo>
                  <a:lnTo>
                    <a:pt x="79248" y="246888"/>
                  </a:lnTo>
                  <a:lnTo>
                    <a:pt x="79248" y="242316"/>
                  </a:lnTo>
                  <a:lnTo>
                    <a:pt x="79248" y="188976"/>
                  </a:lnTo>
                  <a:lnTo>
                    <a:pt x="79248" y="1874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82745" y="7264903"/>
              <a:ext cx="79375" cy="123825"/>
            </a:xfrm>
            <a:custGeom>
              <a:avLst/>
              <a:gdLst/>
              <a:ahLst/>
              <a:cxnLst/>
              <a:rect l="l" t="t" r="r" b="b"/>
              <a:pathLst>
                <a:path w="79375" h="123825">
                  <a:moveTo>
                    <a:pt x="79247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79247" y="123443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82739" y="7205471"/>
              <a:ext cx="81280" cy="242570"/>
            </a:xfrm>
            <a:custGeom>
              <a:avLst/>
              <a:gdLst/>
              <a:ahLst/>
              <a:cxnLst/>
              <a:rect l="l" t="t" r="r" b="b"/>
              <a:pathLst>
                <a:path w="81279" h="242570">
                  <a:moveTo>
                    <a:pt x="39624" y="213360"/>
                  </a:moveTo>
                  <a:lnTo>
                    <a:pt x="38100" y="213360"/>
                  </a:lnTo>
                  <a:lnTo>
                    <a:pt x="38100" y="224028"/>
                  </a:lnTo>
                  <a:lnTo>
                    <a:pt x="39624" y="224028"/>
                  </a:lnTo>
                  <a:lnTo>
                    <a:pt x="39624" y="213360"/>
                  </a:lnTo>
                  <a:close/>
                </a:path>
                <a:path w="81279" h="242570">
                  <a:moveTo>
                    <a:pt x="39624" y="195072"/>
                  </a:moveTo>
                  <a:lnTo>
                    <a:pt x="38100" y="195072"/>
                  </a:lnTo>
                  <a:lnTo>
                    <a:pt x="38100" y="205740"/>
                  </a:lnTo>
                  <a:lnTo>
                    <a:pt x="39624" y="205740"/>
                  </a:lnTo>
                  <a:lnTo>
                    <a:pt x="39624" y="195072"/>
                  </a:lnTo>
                  <a:close/>
                </a:path>
                <a:path w="81279" h="242570">
                  <a:moveTo>
                    <a:pt x="39624" y="36576"/>
                  </a:moveTo>
                  <a:lnTo>
                    <a:pt x="38100" y="36576"/>
                  </a:lnTo>
                  <a:lnTo>
                    <a:pt x="38100" y="47244"/>
                  </a:lnTo>
                  <a:lnTo>
                    <a:pt x="39624" y="47244"/>
                  </a:lnTo>
                  <a:lnTo>
                    <a:pt x="39624" y="36576"/>
                  </a:lnTo>
                  <a:close/>
                </a:path>
                <a:path w="81279" h="242570">
                  <a:moveTo>
                    <a:pt x="39624" y="18288"/>
                  </a:moveTo>
                  <a:lnTo>
                    <a:pt x="38100" y="18288"/>
                  </a:lnTo>
                  <a:lnTo>
                    <a:pt x="38100" y="28956"/>
                  </a:lnTo>
                  <a:lnTo>
                    <a:pt x="39624" y="28956"/>
                  </a:lnTo>
                  <a:lnTo>
                    <a:pt x="39624" y="18288"/>
                  </a:lnTo>
                  <a:close/>
                </a:path>
                <a:path w="81279" h="242570">
                  <a:moveTo>
                    <a:pt x="59436" y="240792"/>
                  </a:moveTo>
                  <a:lnTo>
                    <a:pt x="19812" y="240792"/>
                  </a:lnTo>
                  <a:lnTo>
                    <a:pt x="19812" y="242316"/>
                  </a:lnTo>
                  <a:lnTo>
                    <a:pt x="59436" y="242316"/>
                  </a:lnTo>
                  <a:lnTo>
                    <a:pt x="59436" y="240792"/>
                  </a:lnTo>
                  <a:close/>
                </a:path>
                <a:path w="81279" h="242570">
                  <a:moveTo>
                    <a:pt x="59436" y="0"/>
                  </a:moveTo>
                  <a:lnTo>
                    <a:pt x="19812" y="0"/>
                  </a:lnTo>
                  <a:lnTo>
                    <a:pt x="19812" y="1524"/>
                  </a:lnTo>
                  <a:lnTo>
                    <a:pt x="59436" y="1524"/>
                  </a:lnTo>
                  <a:lnTo>
                    <a:pt x="59436" y="0"/>
                  </a:lnTo>
                  <a:close/>
                </a:path>
                <a:path w="81279" h="242570">
                  <a:moveTo>
                    <a:pt x="80772" y="59436"/>
                  </a:moveTo>
                  <a:lnTo>
                    <a:pt x="79248" y="59436"/>
                  </a:lnTo>
                  <a:lnTo>
                    <a:pt x="79248" y="60960"/>
                  </a:lnTo>
                  <a:lnTo>
                    <a:pt x="79248" y="135636"/>
                  </a:lnTo>
                  <a:lnTo>
                    <a:pt x="79248" y="140208"/>
                  </a:lnTo>
                  <a:lnTo>
                    <a:pt x="79248" y="181356"/>
                  </a:lnTo>
                  <a:lnTo>
                    <a:pt x="1524" y="181356"/>
                  </a:lnTo>
                  <a:lnTo>
                    <a:pt x="1524" y="140208"/>
                  </a:lnTo>
                  <a:lnTo>
                    <a:pt x="79248" y="140208"/>
                  </a:lnTo>
                  <a:lnTo>
                    <a:pt x="79248" y="135636"/>
                  </a:lnTo>
                  <a:lnTo>
                    <a:pt x="1524" y="135636"/>
                  </a:lnTo>
                  <a:lnTo>
                    <a:pt x="1524" y="60960"/>
                  </a:lnTo>
                  <a:lnTo>
                    <a:pt x="79248" y="60960"/>
                  </a:lnTo>
                  <a:lnTo>
                    <a:pt x="79248" y="59436"/>
                  </a:lnTo>
                  <a:lnTo>
                    <a:pt x="1524" y="59436"/>
                  </a:lnTo>
                  <a:lnTo>
                    <a:pt x="0" y="59436"/>
                  </a:lnTo>
                  <a:lnTo>
                    <a:pt x="0" y="60960"/>
                  </a:lnTo>
                  <a:lnTo>
                    <a:pt x="0" y="135636"/>
                  </a:lnTo>
                  <a:lnTo>
                    <a:pt x="0" y="140208"/>
                  </a:lnTo>
                  <a:lnTo>
                    <a:pt x="0" y="181356"/>
                  </a:lnTo>
                  <a:lnTo>
                    <a:pt x="0" y="182880"/>
                  </a:lnTo>
                  <a:lnTo>
                    <a:pt x="1524" y="182880"/>
                  </a:lnTo>
                  <a:lnTo>
                    <a:pt x="79248" y="182880"/>
                  </a:lnTo>
                  <a:lnTo>
                    <a:pt x="80772" y="182880"/>
                  </a:lnTo>
                  <a:lnTo>
                    <a:pt x="80772" y="59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81805" y="7235947"/>
              <a:ext cx="79375" cy="152400"/>
            </a:xfrm>
            <a:custGeom>
              <a:avLst/>
              <a:gdLst/>
              <a:ahLst/>
              <a:cxnLst/>
              <a:rect l="l" t="t" r="r" b="b"/>
              <a:pathLst>
                <a:path w="79375" h="152400">
                  <a:moveTo>
                    <a:pt x="79247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79247" y="152399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8A74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780275" y="7191755"/>
              <a:ext cx="81280" cy="250190"/>
            </a:xfrm>
            <a:custGeom>
              <a:avLst/>
              <a:gdLst/>
              <a:ahLst/>
              <a:cxnLst/>
              <a:rect l="l" t="t" r="r" b="b"/>
              <a:pathLst>
                <a:path w="81280" h="250190">
                  <a:moveTo>
                    <a:pt x="41148" y="220980"/>
                  </a:moveTo>
                  <a:lnTo>
                    <a:pt x="39624" y="220980"/>
                  </a:lnTo>
                  <a:lnTo>
                    <a:pt x="39624" y="231648"/>
                  </a:lnTo>
                  <a:lnTo>
                    <a:pt x="41148" y="231648"/>
                  </a:lnTo>
                  <a:lnTo>
                    <a:pt x="41148" y="220980"/>
                  </a:lnTo>
                  <a:close/>
                </a:path>
                <a:path w="81280" h="250190">
                  <a:moveTo>
                    <a:pt x="41148" y="202692"/>
                  </a:moveTo>
                  <a:lnTo>
                    <a:pt x="39624" y="202692"/>
                  </a:lnTo>
                  <a:lnTo>
                    <a:pt x="39624" y="213360"/>
                  </a:lnTo>
                  <a:lnTo>
                    <a:pt x="41148" y="213360"/>
                  </a:lnTo>
                  <a:lnTo>
                    <a:pt x="41148" y="202692"/>
                  </a:lnTo>
                  <a:close/>
                </a:path>
                <a:path w="81280" h="250190">
                  <a:moveTo>
                    <a:pt x="41148" y="18288"/>
                  </a:moveTo>
                  <a:lnTo>
                    <a:pt x="39624" y="18288"/>
                  </a:lnTo>
                  <a:lnTo>
                    <a:pt x="39624" y="28956"/>
                  </a:lnTo>
                  <a:lnTo>
                    <a:pt x="41148" y="28956"/>
                  </a:lnTo>
                  <a:lnTo>
                    <a:pt x="41148" y="18288"/>
                  </a:lnTo>
                  <a:close/>
                </a:path>
                <a:path w="81280" h="250190">
                  <a:moveTo>
                    <a:pt x="59436" y="248412"/>
                  </a:moveTo>
                  <a:lnTo>
                    <a:pt x="19812" y="248412"/>
                  </a:lnTo>
                  <a:lnTo>
                    <a:pt x="19812" y="249936"/>
                  </a:lnTo>
                  <a:lnTo>
                    <a:pt x="59436" y="249936"/>
                  </a:lnTo>
                  <a:lnTo>
                    <a:pt x="59436" y="248412"/>
                  </a:lnTo>
                  <a:close/>
                </a:path>
                <a:path w="81280" h="250190">
                  <a:moveTo>
                    <a:pt x="59436" y="0"/>
                  </a:moveTo>
                  <a:lnTo>
                    <a:pt x="19812" y="0"/>
                  </a:lnTo>
                  <a:lnTo>
                    <a:pt x="19812" y="1524"/>
                  </a:lnTo>
                  <a:lnTo>
                    <a:pt x="59436" y="1524"/>
                  </a:lnTo>
                  <a:lnTo>
                    <a:pt x="59436" y="0"/>
                  </a:lnTo>
                  <a:close/>
                </a:path>
                <a:path w="81280" h="250190">
                  <a:moveTo>
                    <a:pt x="80772" y="42164"/>
                  </a:moveTo>
                  <a:lnTo>
                    <a:pt x="79248" y="42164"/>
                  </a:lnTo>
                  <a:lnTo>
                    <a:pt x="79248" y="44704"/>
                  </a:lnTo>
                  <a:lnTo>
                    <a:pt x="79248" y="131064"/>
                  </a:lnTo>
                  <a:lnTo>
                    <a:pt x="79248" y="135636"/>
                  </a:lnTo>
                  <a:lnTo>
                    <a:pt x="79248" y="195072"/>
                  </a:lnTo>
                  <a:lnTo>
                    <a:pt x="3048" y="195072"/>
                  </a:lnTo>
                  <a:lnTo>
                    <a:pt x="2286" y="195072"/>
                  </a:lnTo>
                  <a:lnTo>
                    <a:pt x="2286" y="194564"/>
                  </a:lnTo>
                  <a:lnTo>
                    <a:pt x="3048" y="194564"/>
                  </a:lnTo>
                  <a:lnTo>
                    <a:pt x="3048" y="135636"/>
                  </a:lnTo>
                  <a:lnTo>
                    <a:pt x="79248" y="135636"/>
                  </a:lnTo>
                  <a:lnTo>
                    <a:pt x="79248" y="131064"/>
                  </a:lnTo>
                  <a:lnTo>
                    <a:pt x="3048" y="131064"/>
                  </a:lnTo>
                  <a:lnTo>
                    <a:pt x="3048" y="44704"/>
                  </a:lnTo>
                  <a:lnTo>
                    <a:pt x="79248" y="44704"/>
                  </a:lnTo>
                  <a:lnTo>
                    <a:pt x="79248" y="42164"/>
                  </a:lnTo>
                  <a:lnTo>
                    <a:pt x="0" y="42164"/>
                  </a:lnTo>
                  <a:lnTo>
                    <a:pt x="0" y="44704"/>
                  </a:lnTo>
                  <a:lnTo>
                    <a:pt x="0" y="194564"/>
                  </a:lnTo>
                  <a:lnTo>
                    <a:pt x="0" y="197104"/>
                  </a:lnTo>
                  <a:lnTo>
                    <a:pt x="2286" y="197104"/>
                  </a:lnTo>
                  <a:lnTo>
                    <a:pt x="2286" y="195834"/>
                  </a:lnTo>
                  <a:lnTo>
                    <a:pt x="3048" y="196596"/>
                  </a:lnTo>
                  <a:lnTo>
                    <a:pt x="79248" y="196596"/>
                  </a:lnTo>
                  <a:lnTo>
                    <a:pt x="80772" y="196596"/>
                  </a:lnTo>
                  <a:lnTo>
                    <a:pt x="80772" y="195072"/>
                  </a:lnTo>
                  <a:lnTo>
                    <a:pt x="80772" y="135636"/>
                  </a:lnTo>
                  <a:lnTo>
                    <a:pt x="80772" y="131064"/>
                  </a:lnTo>
                  <a:lnTo>
                    <a:pt x="80772" y="44704"/>
                  </a:lnTo>
                  <a:lnTo>
                    <a:pt x="80772" y="44196"/>
                  </a:lnTo>
                  <a:lnTo>
                    <a:pt x="80772" y="42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79341" y="7214611"/>
              <a:ext cx="79375" cy="82550"/>
            </a:xfrm>
            <a:custGeom>
              <a:avLst/>
              <a:gdLst/>
              <a:ahLst/>
              <a:cxnLst/>
              <a:rect l="l" t="t" r="r" b="b"/>
              <a:pathLst>
                <a:path w="79375" h="82550">
                  <a:moveTo>
                    <a:pt x="79247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79247" y="82295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0063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79335" y="7173467"/>
              <a:ext cx="81280" cy="361315"/>
            </a:xfrm>
            <a:custGeom>
              <a:avLst/>
              <a:gdLst/>
              <a:ahLst/>
              <a:cxnLst/>
              <a:rect l="l" t="t" r="r" b="b"/>
              <a:pathLst>
                <a:path w="81280" h="361315">
                  <a:moveTo>
                    <a:pt x="39624" y="211836"/>
                  </a:moveTo>
                  <a:lnTo>
                    <a:pt x="38100" y="211836"/>
                  </a:lnTo>
                  <a:lnTo>
                    <a:pt x="38100" y="222504"/>
                  </a:lnTo>
                  <a:lnTo>
                    <a:pt x="39624" y="222504"/>
                  </a:lnTo>
                  <a:lnTo>
                    <a:pt x="39624" y="211836"/>
                  </a:lnTo>
                  <a:close/>
                </a:path>
                <a:path w="81280" h="361315">
                  <a:moveTo>
                    <a:pt x="39624" y="193548"/>
                  </a:moveTo>
                  <a:lnTo>
                    <a:pt x="38100" y="193548"/>
                  </a:lnTo>
                  <a:lnTo>
                    <a:pt x="38100" y="204216"/>
                  </a:lnTo>
                  <a:lnTo>
                    <a:pt x="39624" y="204216"/>
                  </a:lnTo>
                  <a:lnTo>
                    <a:pt x="39624" y="193548"/>
                  </a:lnTo>
                  <a:close/>
                </a:path>
                <a:path w="81280" h="361315">
                  <a:moveTo>
                    <a:pt x="39624" y="175260"/>
                  </a:moveTo>
                  <a:lnTo>
                    <a:pt x="38100" y="175260"/>
                  </a:lnTo>
                  <a:lnTo>
                    <a:pt x="38100" y="185928"/>
                  </a:lnTo>
                  <a:lnTo>
                    <a:pt x="39624" y="185928"/>
                  </a:lnTo>
                  <a:lnTo>
                    <a:pt x="39624" y="175260"/>
                  </a:lnTo>
                  <a:close/>
                </a:path>
                <a:path w="81280" h="361315">
                  <a:moveTo>
                    <a:pt x="39624" y="156972"/>
                  </a:moveTo>
                  <a:lnTo>
                    <a:pt x="38100" y="156972"/>
                  </a:lnTo>
                  <a:lnTo>
                    <a:pt x="38100" y="167640"/>
                  </a:lnTo>
                  <a:lnTo>
                    <a:pt x="39624" y="167640"/>
                  </a:lnTo>
                  <a:lnTo>
                    <a:pt x="39624" y="156972"/>
                  </a:lnTo>
                  <a:close/>
                </a:path>
                <a:path w="81280" h="361315">
                  <a:moveTo>
                    <a:pt x="39624" y="138684"/>
                  </a:moveTo>
                  <a:lnTo>
                    <a:pt x="38100" y="138684"/>
                  </a:lnTo>
                  <a:lnTo>
                    <a:pt x="38100" y="149352"/>
                  </a:lnTo>
                  <a:lnTo>
                    <a:pt x="39624" y="149352"/>
                  </a:lnTo>
                  <a:lnTo>
                    <a:pt x="39624" y="138684"/>
                  </a:lnTo>
                  <a:close/>
                </a:path>
                <a:path w="81280" h="361315">
                  <a:moveTo>
                    <a:pt x="39624" y="18288"/>
                  </a:moveTo>
                  <a:lnTo>
                    <a:pt x="38100" y="18288"/>
                  </a:lnTo>
                  <a:lnTo>
                    <a:pt x="38100" y="28956"/>
                  </a:lnTo>
                  <a:lnTo>
                    <a:pt x="39624" y="28956"/>
                  </a:lnTo>
                  <a:lnTo>
                    <a:pt x="39624" y="18288"/>
                  </a:lnTo>
                  <a:close/>
                </a:path>
                <a:path w="81280" h="361315">
                  <a:moveTo>
                    <a:pt x="41148" y="246888"/>
                  </a:moveTo>
                  <a:lnTo>
                    <a:pt x="39624" y="245364"/>
                  </a:lnTo>
                  <a:lnTo>
                    <a:pt x="38100" y="245364"/>
                  </a:lnTo>
                  <a:lnTo>
                    <a:pt x="36576" y="246888"/>
                  </a:lnTo>
                  <a:lnTo>
                    <a:pt x="36576" y="248412"/>
                  </a:lnTo>
                  <a:lnTo>
                    <a:pt x="38862" y="247269"/>
                  </a:lnTo>
                  <a:lnTo>
                    <a:pt x="41148" y="248412"/>
                  </a:lnTo>
                  <a:lnTo>
                    <a:pt x="41148" y="246888"/>
                  </a:lnTo>
                  <a:close/>
                </a:path>
                <a:path w="81280" h="361315">
                  <a:moveTo>
                    <a:pt x="45720" y="316992"/>
                  </a:moveTo>
                  <a:lnTo>
                    <a:pt x="44196" y="313944"/>
                  </a:lnTo>
                  <a:lnTo>
                    <a:pt x="44196" y="320040"/>
                  </a:lnTo>
                  <a:lnTo>
                    <a:pt x="44196" y="321564"/>
                  </a:lnTo>
                  <a:lnTo>
                    <a:pt x="43434" y="323088"/>
                  </a:lnTo>
                  <a:lnTo>
                    <a:pt x="44196" y="323088"/>
                  </a:lnTo>
                  <a:lnTo>
                    <a:pt x="44196" y="324612"/>
                  </a:lnTo>
                  <a:lnTo>
                    <a:pt x="42164" y="326644"/>
                  </a:lnTo>
                  <a:lnTo>
                    <a:pt x="41148" y="326136"/>
                  </a:lnTo>
                  <a:lnTo>
                    <a:pt x="44196" y="324612"/>
                  </a:lnTo>
                  <a:lnTo>
                    <a:pt x="42672" y="324612"/>
                  </a:lnTo>
                  <a:lnTo>
                    <a:pt x="41148" y="324612"/>
                  </a:lnTo>
                  <a:lnTo>
                    <a:pt x="38862" y="325755"/>
                  </a:lnTo>
                  <a:lnTo>
                    <a:pt x="36576" y="324612"/>
                  </a:lnTo>
                  <a:lnTo>
                    <a:pt x="36576" y="326136"/>
                  </a:lnTo>
                  <a:lnTo>
                    <a:pt x="35814" y="326898"/>
                  </a:lnTo>
                  <a:lnTo>
                    <a:pt x="35052" y="326136"/>
                  </a:lnTo>
                  <a:lnTo>
                    <a:pt x="35052" y="324612"/>
                  </a:lnTo>
                  <a:lnTo>
                    <a:pt x="36576" y="326136"/>
                  </a:lnTo>
                  <a:lnTo>
                    <a:pt x="36576" y="324612"/>
                  </a:lnTo>
                  <a:lnTo>
                    <a:pt x="35052" y="323088"/>
                  </a:lnTo>
                  <a:lnTo>
                    <a:pt x="35052" y="321564"/>
                  </a:lnTo>
                  <a:lnTo>
                    <a:pt x="34036" y="320548"/>
                  </a:lnTo>
                  <a:lnTo>
                    <a:pt x="35052" y="318516"/>
                  </a:lnTo>
                  <a:lnTo>
                    <a:pt x="35052" y="316992"/>
                  </a:lnTo>
                  <a:lnTo>
                    <a:pt x="36576" y="315468"/>
                  </a:lnTo>
                  <a:lnTo>
                    <a:pt x="35052" y="315468"/>
                  </a:lnTo>
                  <a:lnTo>
                    <a:pt x="36576" y="313944"/>
                  </a:lnTo>
                  <a:lnTo>
                    <a:pt x="36576" y="315468"/>
                  </a:lnTo>
                  <a:lnTo>
                    <a:pt x="41148" y="315468"/>
                  </a:lnTo>
                  <a:lnTo>
                    <a:pt x="41148" y="313944"/>
                  </a:lnTo>
                  <a:lnTo>
                    <a:pt x="42672" y="315468"/>
                  </a:lnTo>
                  <a:lnTo>
                    <a:pt x="41148" y="315468"/>
                  </a:lnTo>
                  <a:lnTo>
                    <a:pt x="42672" y="316992"/>
                  </a:lnTo>
                  <a:lnTo>
                    <a:pt x="44196" y="320040"/>
                  </a:lnTo>
                  <a:lnTo>
                    <a:pt x="44196" y="313944"/>
                  </a:lnTo>
                  <a:lnTo>
                    <a:pt x="41148" y="312420"/>
                  </a:lnTo>
                  <a:lnTo>
                    <a:pt x="36576" y="312420"/>
                  </a:lnTo>
                  <a:lnTo>
                    <a:pt x="35052" y="313944"/>
                  </a:lnTo>
                  <a:lnTo>
                    <a:pt x="33528" y="313944"/>
                  </a:lnTo>
                  <a:lnTo>
                    <a:pt x="33528" y="316992"/>
                  </a:lnTo>
                  <a:lnTo>
                    <a:pt x="32004" y="320040"/>
                  </a:lnTo>
                  <a:lnTo>
                    <a:pt x="32512" y="320548"/>
                  </a:lnTo>
                  <a:lnTo>
                    <a:pt x="32004" y="321564"/>
                  </a:lnTo>
                  <a:lnTo>
                    <a:pt x="33528" y="324612"/>
                  </a:lnTo>
                  <a:lnTo>
                    <a:pt x="33528" y="327660"/>
                  </a:lnTo>
                  <a:lnTo>
                    <a:pt x="33528" y="330708"/>
                  </a:lnTo>
                  <a:lnTo>
                    <a:pt x="32004" y="332232"/>
                  </a:lnTo>
                  <a:lnTo>
                    <a:pt x="32004" y="333756"/>
                  </a:lnTo>
                  <a:lnTo>
                    <a:pt x="33528" y="335280"/>
                  </a:lnTo>
                  <a:lnTo>
                    <a:pt x="33528" y="336804"/>
                  </a:lnTo>
                  <a:lnTo>
                    <a:pt x="33528" y="338328"/>
                  </a:lnTo>
                  <a:lnTo>
                    <a:pt x="33528" y="339852"/>
                  </a:lnTo>
                  <a:lnTo>
                    <a:pt x="32004" y="341376"/>
                  </a:lnTo>
                  <a:lnTo>
                    <a:pt x="32004" y="342900"/>
                  </a:lnTo>
                  <a:lnTo>
                    <a:pt x="33528" y="344424"/>
                  </a:lnTo>
                  <a:lnTo>
                    <a:pt x="33528" y="345948"/>
                  </a:lnTo>
                  <a:lnTo>
                    <a:pt x="32004" y="348996"/>
                  </a:lnTo>
                  <a:lnTo>
                    <a:pt x="33147" y="351282"/>
                  </a:lnTo>
                  <a:lnTo>
                    <a:pt x="32004" y="353568"/>
                  </a:lnTo>
                  <a:lnTo>
                    <a:pt x="33528" y="356616"/>
                  </a:lnTo>
                  <a:lnTo>
                    <a:pt x="33528" y="358140"/>
                  </a:lnTo>
                  <a:lnTo>
                    <a:pt x="35052" y="358140"/>
                  </a:lnTo>
                  <a:lnTo>
                    <a:pt x="35052" y="355092"/>
                  </a:lnTo>
                  <a:lnTo>
                    <a:pt x="33528" y="353568"/>
                  </a:lnTo>
                  <a:lnTo>
                    <a:pt x="35052" y="353568"/>
                  </a:lnTo>
                  <a:lnTo>
                    <a:pt x="35052" y="350520"/>
                  </a:lnTo>
                  <a:lnTo>
                    <a:pt x="35052" y="348996"/>
                  </a:lnTo>
                  <a:lnTo>
                    <a:pt x="35814" y="348234"/>
                  </a:lnTo>
                  <a:lnTo>
                    <a:pt x="38100" y="350520"/>
                  </a:lnTo>
                  <a:lnTo>
                    <a:pt x="39624" y="350520"/>
                  </a:lnTo>
                  <a:lnTo>
                    <a:pt x="41148" y="348996"/>
                  </a:lnTo>
                  <a:lnTo>
                    <a:pt x="42164" y="348488"/>
                  </a:lnTo>
                  <a:lnTo>
                    <a:pt x="44196" y="350520"/>
                  </a:lnTo>
                  <a:lnTo>
                    <a:pt x="42672" y="353568"/>
                  </a:lnTo>
                  <a:lnTo>
                    <a:pt x="41148" y="353568"/>
                  </a:lnTo>
                  <a:lnTo>
                    <a:pt x="38862" y="354711"/>
                  </a:lnTo>
                  <a:lnTo>
                    <a:pt x="36576" y="353568"/>
                  </a:lnTo>
                  <a:lnTo>
                    <a:pt x="35052" y="353568"/>
                  </a:lnTo>
                  <a:lnTo>
                    <a:pt x="38100" y="356616"/>
                  </a:lnTo>
                  <a:lnTo>
                    <a:pt x="39624" y="356616"/>
                  </a:lnTo>
                  <a:lnTo>
                    <a:pt x="41148" y="355092"/>
                  </a:lnTo>
                  <a:lnTo>
                    <a:pt x="44196" y="353568"/>
                  </a:lnTo>
                  <a:lnTo>
                    <a:pt x="44196" y="355092"/>
                  </a:lnTo>
                  <a:lnTo>
                    <a:pt x="42672" y="358140"/>
                  </a:lnTo>
                  <a:lnTo>
                    <a:pt x="41148" y="358140"/>
                  </a:lnTo>
                  <a:lnTo>
                    <a:pt x="38862" y="359283"/>
                  </a:lnTo>
                  <a:lnTo>
                    <a:pt x="36576" y="358140"/>
                  </a:lnTo>
                  <a:lnTo>
                    <a:pt x="35052" y="358140"/>
                  </a:lnTo>
                  <a:lnTo>
                    <a:pt x="38100" y="361188"/>
                  </a:lnTo>
                  <a:lnTo>
                    <a:pt x="39624" y="361188"/>
                  </a:lnTo>
                  <a:lnTo>
                    <a:pt x="41148" y="359664"/>
                  </a:lnTo>
                  <a:lnTo>
                    <a:pt x="44196" y="358140"/>
                  </a:lnTo>
                  <a:lnTo>
                    <a:pt x="45720" y="356616"/>
                  </a:lnTo>
                  <a:lnTo>
                    <a:pt x="45720" y="352044"/>
                  </a:lnTo>
                  <a:lnTo>
                    <a:pt x="45720" y="350520"/>
                  </a:lnTo>
                  <a:lnTo>
                    <a:pt x="45720" y="345948"/>
                  </a:lnTo>
                  <a:lnTo>
                    <a:pt x="45720" y="339852"/>
                  </a:lnTo>
                  <a:lnTo>
                    <a:pt x="44196" y="336804"/>
                  </a:lnTo>
                  <a:lnTo>
                    <a:pt x="44196" y="339852"/>
                  </a:lnTo>
                  <a:lnTo>
                    <a:pt x="44196" y="342900"/>
                  </a:lnTo>
                  <a:lnTo>
                    <a:pt x="44196" y="345948"/>
                  </a:lnTo>
                  <a:lnTo>
                    <a:pt x="44196" y="347472"/>
                  </a:lnTo>
                  <a:lnTo>
                    <a:pt x="42976" y="346862"/>
                  </a:lnTo>
                  <a:lnTo>
                    <a:pt x="42672" y="346710"/>
                  </a:lnTo>
                  <a:lnTo>
                    <a:pt x="41148" y="345948"/>
                  </a:lnTo>
                  <a:lnTo>
                    <a:pt x="41148" y="347472"/>
                  </a:lnTo>
                  <a:lnTo>
                    <a:pt x="38862" y="348615"/>
                  </a:lnTo>
                  <a:lnTo>
                    <a:pt x="36576" y="347472"/>
                  </a:lnTo>
                  <a:lnTo>
                    <a:pt x="41148" y="347472"/>
                  </a:lnTo>
                  <a:lnTo>
                    <a:pt x="41148" y="345948"/>
                  </a:lnTo>
                  <a:lnTo>
                    <a:pt x="36576" y="345948"/>
                  </a:lnTo>
                  <a:lnTo>
                    <a:pt x="35814" y="346710"/>
                  </a:lnTo>
                  <a:lnTo>
                    <a:pt x="35052" y="345948"/>
                  </a:lnTo>
                  <a:lnTo>
                    <a:pt x="35052" y="347472"/>
                  </a:lnTo>
                  <a:lnTo>
                    <a:pt x="33528" y="348996"/>
                  </a:lnTo>
                  <a:lnTo>
                    <a:pt x="34290" y="347472"/>
                  </a:lnTo>
                  <a:lnTo>
                    <a:pt x="35052" y="347472"/>
                  </a:lnTo>
                  <a:lnTo>
                    <a:pt x="35052" y="345948"/>
                  </a:lnTo>
                  <a:lnTo>
                    <a:pt x="35052" y="344424"/>
                  </a:lnTo>
                  <a:lnTo>
                    <a:pt x="36576" y="342900"/>
                  </a:lnTo>
                  <a:lnTo>
                    <a:pt x="41148" y="342900"/>
                  </a:lnTo>
                  <a:lnTo>
                    <a:pt x="43688" y="345440"/>
                  </a:lnTo>
                  <a:lnTo>
                    <a:pt x="43434" y="345948"/>
                  </a:lnTo>
                  <a:lnTo>
                    <a:pt x="44196" y="345948"/>
                  </a:lnTo>
                  <a:lnTo>
                    <a:pt x="44196" y="342900"/>
                  </a:lnTo>
                  <a:lnTo>
                    <a:pt x="41148" y="341376"/>
                  </a:lnTo>
                  <a:lnTo>
                    <a:pt x="39624" y="341376"/>
                  </a:lnTo>
                  <a:lnTo>
                    <a:pt x="41148" y="339852"/>
                  </a:lnTo>
                  <a:lnTo>
                    <a:pt x="43180" y="338836"/>
                  </a:lnTo>
                  <a:lnTo>
                    <a:pt x="44196" y="339852"/>
                  </a:lnTo>
                  <a:lnTo>
                    <a:pt x="44196" y="336804"/>
                  </a:lnTo>
                  <a:lnTo>
                    <a:pt x="45720" y="336804"/>
                  </a:lnTo>
                  <a:lnTo>
                    <a:pt x="45720" y="330708"/>
                  </a:lnTo>
                  <a:lnTo>
                    <a:pt x="44196" y="327660"/>
                  </a:lnTo>
                  <a:lnTo>
                    <a:pt x="44196" y="330708"/>
                  </a:lnTo>
                  <a:lnTo>
                    <a:pt x="44196" y="335280"/>
                  </a:lnTo>
                  <a:lnTo>
                    <a:pt x="43586" y="336499"/>
                  </a:lnTo>
                  <a:lnTo>
                    <a:pt x="42672" y="336042"/>
                  </a:lnTo>
                  <a:lnTo>
                    <a:pt x="42672" y="338328"/>
                  </a:lnTo>
                  <a:lnTo>
                    <a:pt x="41148" y="338328"/>
                  </a:lnTo>
                  <a:lnTo>
                    <a:pt x="38862" y="339471"/>
                  </a:lnTo>
                  <a:lnTo>
                    <a:pt x="38100" y="339090"/>
                  </a:lnTo>
                  <a:lnTo>
                    <a:pt x="38100" y="341376"/>
                  </a:lnTo>
                  <a:lnTo>
                    <a:pt x="36576" y="341376"/>
                  </a:lnTo>
                  <a:lnTo>
                    <a:pt x="34544" y="343408"/>
                  </a:lnTo>
                  <a:lnTo>
                    <a:pt x="34290" y="342900"/>
                  </a:lnTo>
                  <a:lnTo>
                    <a:pt x="33909" y="342138"/>
                  </a:lnTo>
                  <a:lnTo>
                    <a:pt x="34290" y="341376"/>
                  </a:lnTo>
                  <a:lnTo>
                    <a:pt x="35052" y="339852"/>
                  </a:lnTo>
                  <a:lnTo>
                    <a:pt x="35052" y="338328"/>
                  </a:lnTo>
                  <a:lnTo>
                    <a:pt x="38100" y="341376"/>
                  </a:lnTo>
                  <a:lnTo>
                    <a:pt x="38100" y="339090"/>
                  </a:lnTo>
                  <a:lnTo>
                    <a:pt x="36576" y="338328"/>
                  </a:lnTo>
                  <a:lnTo>
                    <a:pt x="35814" y="337566"/>
                  </a:lnTo>
                  <a:lnTo>
                    <a:pt x="36576" y="336804"/>
                  </a:lnTo>
                  <a:lnTo>
                    <a:pt x="41148" y="336804"/>
                  </a:lnTo>
                  <a:lnTo>
                    <a:pt x="42672" y="338328"/>
                  </a:lnTo>
                  <a:lnTo>
                    <a:pt x="42672" y="336042"/>
                  </a:lnTo>
                  <a:lnTo>
                    <a:pt x="41148" y="335280"/>
                  </a:lnTo>
                  <a:lnTo>
                    <a:pt x="36576" y="335280"/>
                  </a:lnTo>
                  <a:lnTo>
                    <a:pt x="35052" y="336804"/>
                  </a:lnTo>
                  <a:lnTo>
                    <a:pt x="35052" y="335280"/>
                  </a:lnTo>
                  <a:lnTo>
                    <a:pt x="34290" y="333756"/>
                  </a:lnTo>
                  <a:lnTo>
                    <a:pt x="33909" y="332994"/>
                  </a:lnTo>
                  <a:lnTo>
                    <a:pt x="34290" y="332232"/>
                  </a:lnTo>
                  <a:lnTo>
                    <a:pt x="35052" y="330708"/>
                  </a:lnTo>
                  <a:lnTo>
                    <a:pt x="35052" y="329184"/>
                  </a:lnTo>
                  <a:lnTo>
                    <a:pt x="35814" y="328422"/>
                  </a:lnTo>
                  <a:lnTo>
                    <a:pt x="36576" y="329184"/>
                  </a:lnTo>
                  <a:lnTo>
                    <a:pt x="41148" y="329184"/>
                  </a:lnTo>
                  <a:lnTo>
                    <a:pt x="42164" y="328676"/>
                  </a:lnTo>
                  <a:lnTo>
                    <a:pt x="44196" y="330708"/>
                  </a:lnTo>
                  <a:lnTo>
                    <a:pt x="44196" y="327660"/>
                  </a:lnTo>
                  <a:lnTo>
                    <a:pt x="45720" y="324612"/>
                  </a:lnTo>
                  <a:lnTo>
                    <a:pt x="45720" y="323088"/>
                  </a:lnTo>
                  <a:lnTo>
                    <a:pt x="45720" y="318516"/>
                  </a:lnTo>
                  <a:lnTo>
                    <a:pt x="45720" y="316992"/>
                  </a:lnTo>
                  <a:close/>
                </a:path>
                <a:path w="81280" h="361315">
                  <a:moveTo>
                    <a:pt x="45720" y="284988"/>
                  </a:moveTo>
                  <a:lnTo>
                    <a:pt x="44196" y="281940"/>
                  </a:lnTo>
                  <a:lnTo>
                    <a:pt x="44196" y="284988"/>
                  </a:lnTo>
                  <a:lnTo>
                    <a:pt x="44196" y="286512"/>
                  </a:lnTo>
                  <a:lnTo>
                    <a:pt x="44196" y="289560"/>
                  </a:lnTo>
                  <a:lnTo>
                    <a:pt x="41148" y="288036"/>
                  </a:lnTo>
                  <a:lnTo>
                    <a:pt x="42672" y="289560"/>
                  </a:lnTo>
                  <a:lnTo>
                    <a:pt x="43434" y="291084"/>
                  </a:lnTo>
                  <a:lnTo>
                    <a:pt x="44196" y="292608"/>
                  </a:lnTo>
                  <a:lnTo>
                    <a:pt x="44196" y="294132"/>
                  </a:lnTo>
                  <a:lnTo>
                    <a:pt x="43434" y="295656"/>
                  </a:lnTo>
                  <a:lnTo>
                    <a:pt x="44196" y="295656"/>
                  </a:lnTo>
                  <a:lnTo>
                    <a:pt x="44196" y="297180"/>
                  </a:lnTo>
                  <a:lnTo>
                    <a:pt x="41148" y="300228"/>
                  </a:lnTo>
                  <a:lnTo>
                    <a:pt x="39624" y="300228"/>
                  </a:lnTo>
                  <a:lnTo>
                    <a:pt x="41148" y="298704"/>
                  </a:lnTo>
                  <a:lnTo>
                    <a:pt x="44196" y="297180"/>
                  </a:lnTo>
                  <a:lnTo>
                    <a:pt x="42672" y="297180"/>
                  </a:lnTo>
                  <a:lnTo>
                    <a:pt x="41148" y="297180"/>
                  </a:lnTo>
                  <a:lnTo>
                    <a:pt x="38862" y="298323"/>
                  </a:lnTo>
                  <a:lnTo>
                    <a:pt x="38100" y="297942"/>
                  </a:lnTo>
                  <a:lnTo>
                    <a:pt x="38100" y="300228"/>
                  </a:lnTo>
                  <a:lnTo>
                    <a:pt x="36576" y="300228"/>
                  </a:lnTo>
                  <a:lnTo>
                    <a:pt x="35052" y="298704"/>
                  </a:lnTo>
                  <a:lnTo>
                    <a:pt x="35052" y="297180"/>
                  </a:lnTo>
                  <a:lnTo>
                    <a:pt x="38100" y="300228"/>
                  </a:lnTo>
                  <a:lnTo>
                    <a:pt x="38100" y="297942"/>
                  </a:lnTo>
                  <a:lnTo>
                    <a:pt x="36576" y="297180"/>
                  </a:lnTo>
                  <a:lnTo>
                    <a:pt x="35052" y="295656"/>
                  </a:lnTo>
                  <a:lnTo>
                    <a:pt x="35052" y="294132"/>
                  </a:lnTo>
                  <a:lnTo>
                    <a:pt x="34036" y="293116"/>
                  </a:lnTo>
                  <a:lnTo>
                    <a:pt x="34290" y="292608"/>
                  </a:lnTo>
                  <a:lnTo>
                    <a:pt x="35052" y="292608"/>
                  </a:lnTo>
                  <a:lnTo>
                    <a:pt x="38100" y="295656"/>
                  </a:lnTo>
                  <a:lnTo>
                    <a:pt x="39624" y="295656"/>
                  </a:lnTo>
                  <a:lnTo>
                    <a:pt x="41148" y="294132"/>
                  </a:lnTo>
                  <a:lnTo>
                    <a:pt x="44196" y="292608"/>
                  </a:lnTo>
                  <a:lnTo>
                    <a:pt x="42672" y="292608"/>
                  </a:lnTo>
                  <a:lnTo>
                    <a:pt x="41148" y="292608"/>
                  </a:lnTo>
                  <a:lnTo>
                    <a:pt x="38862" y="293751"/>
                  </a:lnTo>
                  <a:lnTo>
                    <a:pt x="36576" y="292608"/>
                  </a:lnTo>
                  <a:lnTo>
                    <a:pt x="35052" y="291084"/>
                  </a:lnTo>
                  <a:lnTo>
                    <a:pt x="35052" y="289560"/>
                  </a:lnTo>
                  <a:lnTo>
                    <a:pt x="35052" y="288036"/>
                  </a:lnTo>
                  <a:lnTo>
                    <a:pt x="36576" y="286512"/>
                  </a:lnTo>
                  <a:lnTo>
                    <a:pt x="36576" y="288036"/>
                  </a:lnTo>
                  <a:lnTo>
                    <a:pt x="41148" y="288036"/>
                  </a:lnTo>
                  <a:lnTo>
                    <a:pt x="41148" y="286512"/>
                  </a:lnTo>
                  <a:lnTo>
                    <a:pt x="44196" y="289560"/>
                  </a:lnTo>
                  <a:lnTo>
                    <a:pt x="44196" y="286512"/>
                  </a:lnTo>
                  <a:lnTo>
                    <a:pt x="41148" y="284988"/>
                  </a:lnTo>
                  <a:lnTo>
                    <a:pt x="36576" y="284988"/>
                  </a:lnTo>
                  <a:lnTo>
                    <a:pt x="35052" y="286512"/>
                  </a:lnTo>
                  <a:lnTo>
                    <a:pt x="34290" y="286512"/>
                  </a:lnTo>
                  <a:lnTo>
                    <a:pt x="35052" y="284988"/>
                  </a:lnTo>
                  <a:lnTo>
                    <a:pt x="35052" y="283464"/>
                  </a:lnTo>
                  <a:lnTo>
                    <a:pt x="36576" y="281940"/>
                  </a:lnTo>
                  <a:lnTo>
                    <a:pt x="41148" y="281940"/>
                  </a:lnTo>
                  <a:lnTo>
                    <a:pt x="44196" y="284988"/>
                  </a:lnTo>
                  <a:lnTo>
                    <a:pt x="44196" y="281940"/>
                  </a:lnTo>
                  <a:lnTo>
                    <a:pt x="41148" y="280416"/>
                  </a:lnTo>
                  <a:lnTo>
                    <a:pt x="36576" y="280416"/>
                  </a:lnTo>
                  <a:lnTo>
                    <a:pt x="35052" y="281940"/>
                  </a:lnTo>
                  <a:lnTo>
                    <a:pt x="33528" y="281940"/>
                  </a:lnTo>
                  <a:lnTo>
                    <a:pt x="33528" y="284988"/>
                  </a:lnTo>
                  <a:lnTo>
                    <a:pt x="32004" y="288036"/>
                  </a:lnTo>
                  <a:lnTo>
                    <a:pt x="33528" y="289560"/>
                  </a:lnTo>
                  <a:lnTo>
                    <a:pt x="32004" y="292608"/>
                  </a:lnTo>
                  <a:lnTo>
                    <a:pt x="32512" y="293116"/>
                  </a:lnTo>
                  <a:lnTo>
                    <a:pt x="32004" y="294132"/>
                  </a:lnTo>
                  <a:lnTo>
                    <a:pt x="33528" y="297180"/>
                  </a:lnTo>
                  <a:lnTo>
                    <a:pt x="33528" y="300228"/>
                  </a:lnTo>
                  <a:lnTo>
                    <a:pt x="35052" y="300228"/>
                  </a:lnTo>
                  <a:lnTo>
                    <a:pt x="36576" y="301752"/>
                  </a:lnTo>
                  <a:lnTo>
                    <a:pt x="41148" y="301752"/>
                  </a:lnTo>
                  <a:lnTo>
                    <a:pt x="44196" y="300228"/>
                  </a:lnTo>
                  <a:lnTo>
                    <a:pt x="45720" y="297180"/>
                  </a:lnTo>
                  <a:lnTo>
                    <a:pt x="45720" y="295656"/>
                  </a:lnTo>
                  <a:lnTo>
                    <a:pt x="45720" y="291084"/>
                  </a:lnTo>
                  <a:lnTo>
                    <a:pt x="45720" y="289560"/>
                  </a:lnTo>
                  <a:lnTo>
                    <a:pt x="45720" y="284988"/>
                  </a:lnTo>
                  <a:close/>
                </a:path>
                <a:path w="81280" h="361315">
                  <a:moveTo>
                    <a:pt x="45720" y="266700"/>
                  </a:moveTo>
                  <a:lnTo>
                    <a:pt x="44196" y="263652"/>
                  </a:lnTo>
                  <a:lnTo>
                    <a:pt x="41148" y="262128"/>
                  </a:lnTo>
                  <a:lnTo>
                    <a:pt x="36576" y="262128"/>
                  </a:lnTo>
                  <a:lnTo>
                    <a:pt x="35052" y="263652"/>
                  </a:lnTo>
                  <a:lnTo>
                    <a:pt x="33528" y="263652"/>
                  </a:lnTo>
                  <a:lnTo>
                    <a:pt x="33528" y="266700"/>
                  </a:lnTo>
                  <a:lnTo>
                    <a:pt x="32004" y="269748"/>
                  </a:lnTo>
                  <a:lnTo>
                    <a:pt x="33528" y="271272"/>
                  </a:lnTo>
                  <a:lnTo>
                    <a:pt x="33528" y="274320"/>
                  </a:lnTo>
                  <a:lnTo>
                    <a:pt x="35052" y="274320"/>
                  </a:lnTo>
                  <a:lnTo>
                    <a:pt x="38100" y="277368"/>
                  </a:lnTo>
                  <a:lnTo>
                    <a:pt x="39624" y="277368"/>
                  </a:lnTo>
                  <a:lnTo>
                    <a:pt x="41148" y="275844"/>
                  </a:lnTo>
                  <a:lnTo>
                    <a:pt x="44196" y="274320"/>
                  </a:lnTo>
                  <a:lnTo>
                    <a:pt x="42672" y="274320"/>
                  </a:lnTo>
                  <a:lnTo>
                    <a:pt x="41148" y="274320"/>
                  </a:lnTo>
                  <a:lnTo>
                    <a:pt x="38862" y="275463"/>
                  </a:lnTo>
                  <a:lnTo>
                    <a:pt x="36576" y="274320"/>
                  </a:lnTo>
                  <a:lnTo>
                    <a:pt x="35052" y="272796"/>
                  </a:lnTo>
                  <a:lnTo>
                    <a:pt x="35052" y="271272"/>
                  </a:lnTo>
                  <a:lnTo>
                    <a:pt x="33528" y="269748"/>
                  </a:lnTo>
                  <a:lnTo>
                    <a:pt x="35052" y="266700"/>
                  </a:lnTo>
                  <a:lnTo>
                    <a:pt x="35052" y="265176"/>
                  </a:lnTo>
                  <a:lnTo>
                    <a:pt x="36576" y="263652"/>
                  </a:lnTo>
                  <a:lnTo>
                    <a:pt x="41148" y="263652"/>
                  </a:lnTo>
                  <a:lnTo>
                    <a:pt x="44196" y="266700"/>
                  </a:lnTo>
                  <a:lnTo>
                    <a:pt x="44196" y="271272"/>
                  </a:lnTo>
                  <a:lnTo>
                    <a:pt x="43434" y="272796"/>
                  </a:lnTo>
                  <a:lnTo>
                    <a:pt x="45720" y="272796"/>
                  </a:lnTo>
                  <a:lnTo>
                    <a:pt x="45720" y="266700"/>
                  </a:lnTo>
                  <a:close/>
                </a:path>
                <a:path w="81280" h="361315">
                  <a:moveTo>
                    <a:pt x="45720" y="245364"/>
                  </a:moveTo>
                  <a:lnTo>
                    <a:pt x="44196" y="243840"/>
                  </a:lnTo>
                  <a:lnTo>
                    <a:pt x="41148" y="242316"/>
                  </a:lnTo>
                  <a:lnTo>
                    <a:pt x="42672" y="243840"/>
                  </a:lnTo>
                  <a:lnTo>
                    <a:pt x="44196" y="246888"/>
                  </a:lnTo>
                  <a:lnTo>
                    <a:pt x="44196" y="248412"/>
                  </a:lnTo>
                  <a:lnTo>
                    <a:pt x="41148" y="246888"/>
                  </a:lnTo>
                  <a:lnTo>
                    <a:pt x="42672" y="248412"/>
                  </a:lnTo>
                  <a:lnTo>
                    <a:pt x="44196" y="251460"/>
                  </a:lnTo>
                  <a:lnTo>
                    <a:pt x="44196" y="254508"/>
                  </a:lnTo>
                  <a:lnTo>
                    <a:pt x="44196" y="256032"/>
                  </a:lnTo>
                  <a:lnTo>
                    <a:pt x="41148" y="259080"/>
                  </a:lnTo>
                  <a:lnTo>
                    <a:pt x="36576" y="259080"/>
                  </a:lnTo>
                  <a:lnTo>
                    <a:pt x="35052" y="257556"/>
                  </a:lnTo>
                  <a:lnTo>
                    <a:pt x="35052" y="256032"/>
                  </a:lnTo>
                  <a:lnTo>
                    <a:pt x="34290" y="254508"/>
                  </a:lnTo>
                  <a:lnTo>
                    <a:pt x="35052" y="254508"/>
                  </a:lnTo>
                  <a:lnTo>
                    <a:pt x="36576" y="256032"/>
                  </a:lnTo>
                  <a:lnTo>
                    <a:pt x="41148" y="256032"/>
                  </a:lnTo>
                  <a:lnTo>
                    <a:pt x="44196" y="254508"/>
                  </a:lnTo>
                  <a:lnTo>
                    <a:pt x="44196" y="251460"/>
                  </a:lnTo>
                  <a:lnTo>
                    <a:pt x="41148" y="254508"/>
                  </a:lnTo>
                  <a:lnTo>
                    <a:pt x="36576" y="254508"/>
                  </a:lnTo>
                  <a:lnTo>
                    <a:pt x="35052" y="252984"/>
                  </a:lnTo>
                  <a:lnTo>
                    <a:pt x="35052" y="251460"/>
                  </a:lnTo>
                  <a:lnTo>
                    <a:pt x="34671" y="250698"/>
                  </a:lnTo>
                  <a:lnTo>
                    <a:pt x="35052" y="249936"/>
                  </a:lnTo>
                  <a:lnTo>
                    <a:pt x="35052" y="248412"/>
                  </a:lnTo>
                  <a:lnTo>
                    <a:pt x="33528" y="248412"/>
                  </a:lnTo>
                  <a:lnTo>
                    <a:pt x="35052" y="245364"/>
                  </a:lnTo>
                  <a:lnTo>
                    <a:pt x="35052" y="243840"/>
                  </a:lnTo>
                  <a:lnTo>
                    <a:pt x="33528" y="243840"/>
                  </a:lnTo>
                  <a:lnTo>
                    <a:pt x="33528" y="245364"/>
                  </a:lnTo>
                  <a:lnTo>
                    <a:pt x="32004" y="248412"/>
                  </a:lnTo>
                  <a:lnTo>
                    <a:pt x="33147" y="250698"/>
                  </a:lnTo>
                  <a:lnTo>
                    <a:pt x="32004" y="252984"/>
                  </a:lnTo>
                  <a:lnTo>
                    <a:pt x="33528" y="256032"/>
                  </a:lnTo>
                  <a:lnTo>
                    <a:pt x="33528" y="259080"/>
                  </a:lnTo>
                  <a:lnTo>
                    <a:pt x="35052" y="259080"/>
                  </a:lnTo>
                  <a:lnTo>
                    <a:pt x="36576" y="260604"/>
                  </a:lnTo>
                  <a:lnTo>
                    <a:pt x="41148" y="260604"/>
                  </a:lnTo>
                  <a:lnTo>
                    <a:pt x="44196" y="259080"/>
                  </a:lnTo>
                  <a:lnTo>
                    <a:pt x="45720" y="256032"/>
                  </a:lnTo>
                  <a:lnTo>
                    <a:pt x="45720" y="251460"/>
                  </a:lnTo>
                  <a:lnTo>
                    <a:pt x="45720" y="249936"/>
                  </a:lnTo>
                  <a:lnTo>
                    <a:pt x="45720" y="245364"/>
                  </a:lnTo>
                  <a:close/>
                </a:path>
                <a:path w="81280" h="361315">
                  <a:moveTo>
                    <a:pt x="59436" y="239268"/>
                  </a:moveTo>
                  <a:lnTo>
                    <a:pt x="18288" y="239268"/>
                  </a:lnTo>
                  <a:lnTo>
                    <a:pt x="19812" y="240792"/>
                  </a:lnTo>
                  <a:lnTo>
                    <a:pt x="38100" y="240792"/>
                  </a:lnTo>
                  <a:lnTo>
                    <a:pt x="36576" y="242316"/>
                  </a:lnTo>
                  <a:lnTo>
                    <a:pt x="36576" y="243840"/>
                  </a:lnTo>
                  <a:lnTo>
                    <a:pt x="38862" y="242697"/>
                  </a:lnTo>
                  <a:lnTo>
                    <a:pt x="41148" y="243840"/>
                  </a:lnTo>
                  <a:lnTo>
                    <a:pt x="41148" y="242316"/>
                  </a:lnTo>
                  <a:lnTo>
                    <a:pt x="39624" y="240792"/>
                  </a:lnTo>
                  <a:lnTo>
                    <a:pt x="59436" y="240792"/>
                  </a:lnTo>
                  <a:lnTo>
                    <a:pt x="59436" y="239268"/>
                  </a:lnTo>
                  <a:close/>
                </a:path>
                <a:path w="81280" h="361315">
                  <a:moveTo>
                    <a:pt x="59436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59436" y="1524"/>
                  </a:lnTo>
                  <a:lnTo>
                    <a:pt x="59436" y="0"/>
                  </a:lnTo>
                  <a:close/>
                </a:path>
                <a:path w="81280" h="361315">
                  <a:moveTo>
                    <a:pt x="80772" y="41148"/>
                  </a:moveTo>
                  <a:lnTo>
                    <a:pt x="79248" y="41148"/>
                  </a:lnTo>
                  <a:lnTo>
                    <a:pt x="79248" y="42672"/>
                  </a:lnTo>
                  <a:lnTo>
                    <a:pt x="79248" y="76200"/>
                  </a:lnTo>
                  <a:lnTo>
                    <a:pt x="79248" y="80772"/>
                  </a:lnTo>
                  <a:lnTo>
                    <a:pt x="79248" y="123444"/>
                  </a:lnTo>
                  <a:lnTo>
                    <a:pt x="1524" y="123444"/>
                  </a:lnTo>
                  <a:lnTo>
                    <a:pt x="1524" y="80772"/>
                  </a:lnTo>
                  <a:lnTo>
                    <a:pt x="79248" y="80772"/>
                  </a:lnTo>
                  <a:lnTo>
                    <a:pt x="79248" y="76200"/>
                  </a:lnTo>
                  <a:lnTo>
                    <a:pt x="1524" y="76200"/>
                  </a:lnTo>
                  <a:lnTo>
                    <a:pt x="1524" y="42672"/>
                  </a:lnTo>
                  <a:lnTo>
                    <a:pt x="79248" y="42672"/>
                  </a:lnTo>
                  <a:lnTo>
                    <a:pt x="79248" y="41148"/>
                  </a:lnTo>
                  <a:lnTo>
                    <a:pt x="1524" y="41148"/>
                  </a:lnTo>
                  <a:lnTo>
                    <a:pt x="0" y="41148"/>
                  </a:lnTo>
                  <a:lnTo>
                    <a:pt x="0" y="42672"/>
                  </a:lnTo>
                  <a:lnTo>
                    <a:pt x="0" y="76200"/>
                  </a:lnTo>
                  <a:lnTo>
                    <a:pt x="0" y="80772"/>
                  </a:lnTo>
                  <a:lnTo>
                    <a:pt x="0" y="124968"/>
                  </a:lnTo>
                  <a:lnTo>
                    <a:pt x="79248" y="124968"/>
                  </a:lnTo>
                  <a:lnTo>
                    <a:pt x="80772" y="123444"/>
                  </a:lnTo>
                  <a:lnTo>
                    <a:pt x="80772" y="4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78401" y="7199371"/>
              <a:ext cx="78105" cy="86995"/>
            </a:xfrm>
            <a:custGeom>
              <a:avLst/>
              <a:gdLst/>
              <a:ahLst/>
              <a:cxnLst/>
              <a:rect l="l" t="t" r="r" b="b"/>
              <a:pathLst>
                <a:path w="78105" h="86995">
                  <a:moveTo>
                    <a:pt x="77723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77723" y="86867"/>
                  </a:lnTo>
                  <a:lnTo>
                    <a:pt x="77723" y="0"/>
                  </a:lnTo>
                  <a:close/>
                </a:path>
              </a:pathLst>
            </a:custGeom>
            <a:solidFill>
              <a:srgbClr val="86CEFA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76871" y="7126223"/>
              <a:ext cx="81280" cy="414655"/>
            </a:xfrm>
            <a:custGeom>
              <a:avLst/>
              <a:gdLst/>
              <a:ahLst/>
              <a:cxnLst/>
              <a:rect l="l" t="t" r="r" b="b"/>
              <a:pathLst>
                <a:path w="81280" h="414654">
                  <a:moveTo>
                    <a:pt x="41148" y="220980"/>
                  </a:moveTo>
                  <a:lnTo>
                    <a:pt x="39624" y="219456"/>
                  </a:lnTo>
                  <a:lnTo>
                    <a:pt x="39624" y="230124"/>
                  </a:lnTo>
                  <a:lnTo>
                    <a:pt x="41148" y="230124"/>
                  </a:lnTo>
                  <a:lnTo>
                    <a:pt x="41148" y="220980"/>
                  </a:lnTo>
                  <a:close/>
                </a:path>
                <a:path w="81280" h="414654">
                  <a:moveTo>
                    <a:pt x="41148" y="202692"/>
                  </a:moveTo>
                  <a:lnTo>
                    <a:pt x="39624" y="201168"/>
                  </a:lnTo>
                  <a:lnTo>
                    <a:pt x="39624" y="211836"/>
                  </a:lnTo>
                  <a:lnTo>
                    <a:pt x="41148" y="211836"/>
                  </a:lnTo>
                  <a:lnTo>
                    <a:pt x="41148" y="202692"/>
                  </a:lnTo>
                  <a:close/>
                </a:path>
                <a:path w="81280" h="414654">
                  <a:moveTo>
                    <a:pt x="41148" y="184404"/>
                  </a:moveTo>
                  <a:lnTo>
                    <a:pt x="39624" y="182880"/>
                  </a:lnTo>
                  <a:lnTo>
                    <a:pt x="39624" y="193548"/>
                  </a:lnTo>
                  <a:lnTo>
                    <a:pt x="41148" y="193548"/>
                  </a:lnTo>
                  <a:lnTo>
                    <a:pt x="41148" y="184404"/>
                  </a:lnTo>
                  <a:close/>
                </a:path>
                <a:path w="81280" h="414654">
                  <a:moveTo>
                    <a:pt x="41148" y="166116"/>
                  </a:moveTo>
                  <a:lnTo>
                    <a:pt x="39624" y="166116"/>
                  </a:lnTo>
                  <a:lnTo>
                    <a:pt x="39624" y="176784"/>
                  </a:lnTo>
                  <a:lnTo>
                    <a:pt x="41148" y="175260"/>
                  </a:lnTo>
                  <a:lnTo>
                    <a:pt x="41148" y="166116"/>
                  </a:lnTo>
                  <a:close/>
                </a:path>
                <a:path w="81280" h="414654">
                  <a:moveTo>
                    <a:pt x="41148" y="54864"/>
                  </a:moveTo>
                  <a:lnTo>
                    <a:pt x="39624" y="53340"/>
                  </a:lnTo>
                  <a:lnTo>
                    <a:pt x="39624" y="64008"/>
                  </a:lnTo>
                  <a:lnTo>
                    <a:pt x="41148" y="64008"/>
                  </a:lnTo>
                  <a:lnTo>
                    <a:pt x="41148" y="54864"/>
                  </a:lnTo>
                  <a:close/>
                </a:path>
                <a:path w="81280" h="414654">
                  <a:moveTo>
                    <a:pt x="41148" y="36576"/>
                  </a:moveTo>
                  <a:lnTo>
                    <a:pt x="39624" y="35052"/>
                  </a:lnTo>
                  <a:lnTo>
                    <a:pt x="39624" y="45720"/>
                  </a:lnTo>
                  <a:lnTo>
                    <a:pt x="41148" y="45720"/>
                  </a:lnTo>
                  <a:lnTo>
                    <a:pt x="41148" y="36576"/>
                  </a:lnTo>
                  <a:close/>
                </a:path>
                <a:path w="81280" h="414654">
                  <a:moveTo>
                    <a:pt x="41148" y="18288"/>
                  </a:moveTo>
                  <a:lnTo>
                    <a:pt x="39624" y="18288"/>
                  </a:lnTo>
                  <a:lnTo>
                    <a:pt x="39624" y="28956"/>
                  </a:lnTo>
                  <a:lnTo>
                    <a:pt x="41148" y="27432"/>
                  </a:lnTo>
                  <a:lnTo>
                    <a:pt x="41148" y="18288"/>
                  </a:lnTo>
                  <a:close/>
                </a:path>
                <a:path w="81280" h="414654">
                  <a:moveTo>
                    <a:pt x="44196" y="402336"/>
                  </a:moveTo>
                  <a:lnTo>
                    <a:pt x="42672" y="400812"/>
                  </a:lnTo>
                  <a:lnTo>
                    <a:pt x="39624" y="399288"/>
                  </a:lnTo>
                  <a:lnTo>
                    <a:pt x="38100" y="400812"/>
                  </a:lnTo>
                  <a:lnTo>
                    <a:pt x="38100" y="402336"/>
                  </a:lnTo>
                  <a:lnTo>
                    <a:pt x="39624" y="400812"/>
                  </a:lnTo>
                  <a:lnTo>
                    <a:pt x="42672" y="402336"/>
                  </a:lnTo>
                  <a:lnTo>
                    <a:pt x="41148" y="400812"/>
                  </a:lnTo>
                  <a:lnTo>
                    <a:pt x="44196" y="402336"/>
                  </a:lnTo>
                  <a:close/>
                </a:path>
                <a:path w="81280" h="414654">
                  <a:moveTo>
                    <a:pt x="44196" y="291084"/>
                  </a:moveTo>
                  <a:lnTo>
                    <a:pt x="42672" y="289560"/>
                  </a:lnTo>
                  <a:lnTo>
                    <a:pt x="39624" y="288036"/>
                  </a:lnTo>
                  <a:lnTo>
                    <a:pt x="38100" y="289560"/>
                  </a:lnTo>
                  <a:lnTo>
                    <a:pt x="38100" y="291084"/>
                  </a:lnTo>
                  <a:lnTo>
                    <a:pt x="39624" y="289560"/>
                  </a:lnTo>
                  <a:lnTo>
                    <a:pt x="42672" y="291084"/>
                  </a:lnTo>
                  <a:lnTo>
                    <a:pt x="41148" y="289560"/>
                  </a:lnTo>
                  <a:lnTo>
                    <a:pt x="44196" y="291084"/>
                  </a:lnTo>
                  <a:close/>
                </a:path>
                <a:path w="81280" h="414654">
                  <a:moveTo>
                    <a:pt x="47244" y="406908"/>
                  </a:moveTo>
                  <a:lnTo>
                    <a:pt x="45720" y="403860"/>
                  </a:lnTo>
                  <a:lnTo>
                    <a:pt x="44196" y="402336"/>
                  </a:lnTo>
                  <a:lnTo>
                    <a:pt x="42672" y="402336"/>
                  </a:lnTo>
                  <a:lnTo>
                    <a:pt x="44196" y="405384"/>
                  </a:lnTo>
                  <a:lnTo>
                    <a:pt x="44196" y="409956"/>
                  </a:lnTo>
                  <a:lnTo>
                    <a:pt x="42672" y="411480"/>
                  </a:lnTo>
                  <a:lnTo>
                    <a:pt x="44196" y="411480"/>
                  </a:lnTo>
                  <a:lnTo>
                    <a:pt x="41148" y="413004"/>
                  </a:lnTo>
                  <a:lnTo>
                    <a:pt x="38100" y="413004"/>
                  </a:lnTo>
                  <a:lnTo>
                    <a:pt x="35052" y="409956"/>
                  </a:lnTo>
                  <a:lnTo>
                    <a:pt x="35052" y="405384"/>
                  </a:lnTo>
                  <a:lnTo>
                    <a:pt x="36576" y="402336"/>
                  </a:lnTo>
                  <a:lnTo>
                    <a:pt x="38100" y="400812"/>
                  </a:lnTo>
                  <a:lnTo>
                    <a:pt x="36576" y="400812"/>
                  </a:lnTo>
                  <a:lnTo>
                    <a:pt x="33528" y="403860"/>
                  </a:lnTo>
                  <a:lnTo>
                    <a:pt x="33528" y="409956"/>
                  </a:lnTo>
                  <a:lnTo>
                    <a:pt x="35052" y="413004"/>
                  </a:lnTo>
                  <a:lnTo>
                    <a:pt x="36576" y="414528"/>
                  </a:lnTo>
                  <a:lnTo>
                    <a:pt x="42672" y="414528"/>
                  </a:lnTo>
                  <a:lnTo>
                    <a:pt x="44196" y="413004"/>
                  </a:lnTo>
                  <a:lnTo>
                    <a:pt x="47244" y="406908"/>
                  </a:lnTo>
                  <a:close/>
                </a:path>
                <a:path w="81280" h="414654">
                  <a:moveTo>
                    <a:pt x="47244" y="391668"/>
                  </a:moveTo>
                  <a:lnTo>
                    <a:pt x="45720" y="388620"/>
                  </a:lnTo>
                  <a:lnTo>
                    <a:pt x="44196" y="387096"/>
                  </a:lnTo>
                  <a:lnTo>
                    <a:pt x="42672" y="387096"/>
                  </a:lnTo>
                  <a:lnTo>
                    <a:pt x="44196" y="388620"/>
                  </a:lnTo>
                  <a:lnTo>
                    <a:pt x="44196" y="393192"/>
                  </a:lnTo>
                  <a:lnTo>
                    <a:pt x="42672" y="396240"/>
                  </a:lnTo>
                  <a:lnTo>
                    <a:pt x="39624" y="397764"/>
                  </a:lnTo>
                  <a:lnTo>
                    <a:pt x="38100" y="396240"/>
                  </a:lnTo>
                  <a:lnTo>
                    <a:pt x="36576" y="396240"/>
                  </a:lnTo>
                  <a:lnTo>
                    <a:pt x="35052" y="393192"/>
                  </a:lnTo>
                  <a:lnTo>
                    <a:pt x="35052" y="388620"/>
                  </a:lnTo>
                  <a:lnTo>
                    <a:pt x="38100" y="385572"/>
                  </a:lnTo>
                  <a:lnTo>
                    <a:pt x="41148" y="385572"/>
                  </a:lnTo>
                  <a:lnTo>
                    <a:pt x="44196" y="387096"/>
                  </a:lnTo>
                  <a:lnTo>
                    <a:pt x="44196" y="385572"/>
                  </a:lnTo>
                  <a:lnTo>
                    <a:pt x="42672" y="384048"/>
                  </a:lnTo>
                  <a:lnTo>
                    <a:pt x="36576" y="384048"/>
                  </a:lnTo>
                  <a:lnTo>
                    <a:pt x="35052" y="385572"/>
                  </a:lnTo>
                  <a:lnTo>
                    <a:pt x="35052" y="387096"/>
                  </a:lnTo>
                  <a:lnTo>
                    <a:pt x="33528" y="388620"/>
                  </a:lnTo>
                  <a:lnTo>
                    <a:pt x="33528" y="394716"/>
                  </a:lnTo>
                  <a:lnTo>
                    <a:pt x="36576" y="397764"/>
                  </a:lnTo>
                  <a:lnTo>
                    <a:pt x="38100" y="397764"/>
                  </a:lnTo>
                  <a:lnTo>
                    <a:pt x="39624" y="399288"/>
                  </a:lnTo>
                  <a:lnTo>
                    <a:pt x="42672" y="397764"/>
                  </a:lnTo>
                  <a:lnTo>
                    <a:pt x="45720" y="394716"/>
                  </a:lnTo>
                  <a:lnTo>
                    <a:pt x="47244" y="391668"/>
                  </a:lnTo>
                  <a:close/>
                </a:path>
                <a:path w="81280" h="414654">
                  <a:moveTo>
                    <a:pt x="47244" y="359664"/>
                  </a:moveTo>
                  <a:lnTo>
                    <a:pt x="45720" y="356616"/>
                  </a:lnTo>
                  <a:lnTo>
                    <a:pt x="44196" y="355092"/>
                  </a:lnTo>
                  <a:lnTo>
                    <a:pt x="42672" y="355092"/>
                  </a:lnTo>
                  <a:lnTo>
                    <a:pt x="44196" y="358140"/>
                  </a:lnTo>
                  <a:lnTo>
                    <a:pt x="44196" y="362712"/>
                  </a:lnTo>
                  <a:lnTo>
                    <a:pt x="42672" y="364236"/>
                  </a:lnTo>
                  <a:lnTo>
                    <a:pt x="44196" y="364236"/>
                  </a:lnTo>
                  <a:lnTo>
                    <a:pt x="41148" y="365760"/>
                  </a:lnTo>
                  <a:lnTo>
                    <a:pt x="38100" y="365760"/>
                  </a:lnTo>
                  <a:lnTo>
                    <a:pt x="35052" y="362712"/>
                  </a:lnTo>
                  <a:lnTo>
                    <a:pt x="35052" y="358140"/>
                  </a:lnTo>
                  <a:lnTo>
                    <a:pt x="35814" y="356616"/>
                  </a:lnTo>
                  <a:lnTo>
                    <a:pt x="36576" y="355092"/>
                  </a:lnTo>
                  <a:lnTo>
                    <a:pt x="38100" y="353568"/>
                  </a:lnTo>
                  <a:lnTo>
                    <a:pt x="41148" y="353568"/>
                  </a:lnTo>
                  <a:lnTo>
                    <a:pt x="44196" y="355092"/>
                  </a:lnTo>
                  <a:lnTo>
                    <a:pt x="42672" y="353568"/>
                  </a:lnTo>
                  <a:lnTo>
                    <a:pt x="42672" y="352044"/>
                  </a:lnTo>
                  <a:lnTo>
                    <a:pt x="38100" y="352044"/>
                  </a:lnTo>
                  <a:lnTo>
                    <a:pt x="36576" y="353568"/>
                  </a:lnTo>
                  <a:lnTo>
                    <a:pt x="35052" y="353568"/>
                  </a:lnTo>
                  <a:lnTo>
                    <a:pt x="35052" y="355092"/>
                  </a:lnTo>
                  <a:lnTo>
                    <a:pt x="33528" y="356616"/>
                  </a:lnTo>
                  <a:lnTo>
                    <a:pt x="33528" y="362712"/>
                  </a:lnTo>
                  <a:lnTo>
                    <a:pt x="35052" y="365760"/>
                  </a:lnTo>
                  <a:lnTo>
                    <a:pt x="36576" y="367284"/>
                  </a:lnTo>
                  <a:lnTo>
                    <a:pt x="42672" y="367284"/>
                  </a:lnTo>
                  <a:lnTo>
                    <a:pt x="44196" y="365760"/>
                  </a:lnTo>
                  <a:lnTo>
                    <a:pt x="47244" y="359664"/>
                  </a:lnTo>
                  <a:close/>
                </a:path>
                <a:path w="81280" h="414654">
                  <a:moveTo>
                    <a:pt x="47244" y="321564"/>
                  </a:moveTo>
                  <a:lnTo>
                    <a:pt x="44196" y="315468"/>
                  </a:lnTo>
                  <a:lnTo>
                    <a:pt x="44196" y="316992"/>
                  </a:lnTo>
                  <a:lnTo>
                    <a:pt x="42672" y="316992"/>
                  </a:lnTo>
                  <a:lnTo>
                    <a:pt x="44196" y="318516"/>
                  </a:lnTo>
                  <a:lnTo>
                    <a:pt x="44196" y="323088"/>
                  </a:lnTo>
                  <a:lnTo>
                    <a:pt x="43180" y="325120"/>
                  </a:lnTo>
                  <a:lnTo>
                    <a:pt x="41148" y="326136"/>
                  </a:lnTo>
                  <a:lnTo>
                    <a:pt x="42672" y="326136"/>
                  </a:lnTo>
                  <a:lnTo>
                    <a:pt x="39624" y="327660"/>
                  </a:lnTo>
                  <a:lnTo>
                    <a:pt x="38100" y="326136"/>
                  </a:lnTo>
                  <a:lnTo>
                    <a:pt x="36576" y="324612"/>
                  </a:lnTo>
                  <a:lnTo>
                    <a:pt x="36576" y="326136"/>
                  </a:lnTo>
                  <a:lnTo>
                    <a:pt x="35052" y="323088"/>
                  </a:lnTo>
                  <a:lnTo>
                    <a:pt x="35052" y="318516"/>
                  </a:lnTo>
                  <a:lnTo>
                    <a:pt x="38100" y="315468"/>
                  </a:lnTo>
                  <a:lnTo>
                    <a:pt x="41148" y="315468"/>
                  </a:lnTo>
                  <a:lnTo>
                    <a:pt x="44196" y="316992"/>
                  </a:lnTo>
                  <a:lnTo>
                    <a:pt x="44196" y="315468"/>
                  </a:lnTo>
                  <a:lnTo>
                    <a:pt x="42672" y="313944"/>
                  </a:lnTo>
                  <a:lnTo>
                    <a:pt x="36576" y="313944"/>
                  </a:lnTo>
                  <a:lnTo>
                    <a:pt x="35052" y="315468"/>
                  </a:lnTo>
                  <a:lnTo>
                    <a:pt x="33528" y="318516"/>
                  </a:lnTo>
                  <a:lnTo>
                    <a:pt x="33528" y="324612"/>
                  </a:lnTo>
                  <a:lnTo>
                    <a:pt x="36576" y="327660"/>
                  </a:lnTo>
                  <a:lnTo>
                    <a:pt x="38100" y="327660"/>
                  </a:lnTo>
                  <a:lnTo>
                    <a:pt x="39624" y="329184"/>
                  </a:lnTo>
                  <a:lnTo>
                    <a:pt x="42672" y="327660"/>
                  </a:lnTo>
                  <a:lnTo>
                    <a:pt x="45720" y="324612"/>
                  </a:lnTo>
                  <a:lnTo>
                    <a:pt x="45720" y="323088"/>
                  </a:lnTo>
                  <a:lnTo>
                    <a:pt x="47244" y="321564"/>
                  </a:lnTo>
                  <a:close/>
                </a:path>
                <a:path w="81280" h="414654">
                  <a:moveTo>
                    <a:pt x="47244" y="295656"/>
                  </a:moveTo>
                  <a:lnTo>
                    <a:pt x="45720" y="292608"/>
                  </a:lnTo>
                  <a:lnTo>
                    <a:pt x="44196" y="291084"/>
                  </a:lnTo>
                  <a:lnTo>
                    <a:pt x="42672" y="291084"/>
                  </a:lnTo>
                  <a:lnTo>
                    <a:pt x="44196" y="294132"/>
                  </a:lnTo>
                  <a:lnTo>
                    <a:pt x="44196" y="298704"/>
                  </a:lnTo>
                  <a:lnTo>
                    <a:pt x="42672" y="300228"/>
                  </a:lnTo>
                  <a:lnTo>
                    <a:pt x="44196" y="300228"/>
                  </a:lnTo>
                  <a:lnTo>
                    <a:pt x="41148" y="301752"/>
                  </a:lnTo>
                  <a:lnTo>
                    <a:pt x="38100" y="301752"/>
                  </a:lnTo>
                  <a:lnTo>
                    <a:pt x="35052" y="298704"/>
                  </a:lnTo>
                  <a:lnTo>
                    <a:pt x="35052" y="294132"/>
                  </a:lnTo>
                  <a:lnTo>
                    <a:pt x="35814" y="292608"/>
                  </a:lnTo>
                  <a:lnTo>
                    <a:pt x="36576" y="291084"/>
                  </a:lnTo>
                  <a:lnTo>
                    <a:pt x="38100" y="289560"/>
                  </a:lnTo>
                  <a:lnTo>
                    <a:pt x="36576" y="289560"/>
                  </a:lnTo>
                  <a:lnTo>
                    <a:pt x="33528" y="292608"/>
                  </a:lnTo>
                  <a:lnTo>
                    <a:pt x="33528" y="298704"/>
                  </a:lnTo>
                  <a:lnTo>
                    <a:pt x="35052" y="301752"/>
                  </a:lnTo>
                  <a:lnTo>
                    <a:pt x="36576" y="303276"/>
                  </a:lnTo>
                  <a:lnTo>
                    <a:pt x="42672" y="303276"/>
                  </a:lnTo>
                  <a:lnTo>
                    <a:pt x="44196" y="301752"/>
                  </a:lnTo>
                  <a:lnTo>
                    <a:pt x="47244" y="295656"/>
                  </a:lnTo>
                  <a:close/>
                </a:path>
                <a:path w="81280" h="414654">
                  <a:moveTo>
                    <a:pt x="59436" y="246888"/>
                  </a:moveTo>
                  <a:lnTo>
                    <a:pt x="19812" y="246888"/>
                  </a:lnTo>
                  <a:lnTo>
                    <a:pt x="19812" y="248412"/>
                  </a:lnTo>
                  <a:lnTo>
                    <a:pt x="59436" y="248412"/>
                  </a:lnTo>
                  <a:lnTo>
                    <a:pt x="59436" y="246888"/>
                  </a:lnTo>
                  <a:close/>
                </a:path>
                <a:path w="81280" h="414654">
                  <a:moveTo>
                    <a:pt x="59436" y="0"/>
                  </a:moveTo>
                  <a:lnTo>
                    <a:pt x="19812" y="0"/>
                  </a:lnTo>
                  <a:lnTo>
                    <a:pt x="19812" y="1524"/>
                  </a:lnTo>
                  <a:lnTo>
                    <a:pt x="59436" y="1524"/>
                  </a:lnTo>
                  <a:lnTo>
                    <a:pt x="59436" y="0"/>
                  </a:lnTo>
                  <a:close/>
                </a:path>
                <a:path w="81280" h="414654">
                  <a:moveTo>
                    <a:pt x="80772" y="71628"/>
                  </a:moveTo>
                  <a:lnTo>
                    <a:pt x="79248" y="71628"/>
                  </a:lnTo>
                  <a:lnTo>
                    <a:pt x="79248" y="73152"/>
                  </a:lnTo>
                  <a:lnTo>
                    <a:pt x="79248" y="105156"/>
                  </a:lnTo>
                  <a:lnTo>
                    <a:pt x="79248" y="109728"/>
                  </a:lnTo>
                  <a:lnTo>
                    <a:pt x="79248" y="158496"/>
                  </a:lnTo>
                  <a:lnTo>
                    <a:pt x="1524" y="158496"/>
                  </a:lnTo>
                  <a:lnTo>
                    <a:pt x="1524" y="109728"/>
                  </a:lnTo>
                  <a:lnTo>
                    <a:pt x="79248" y="109728"/>
                  </a:lnTo>
                  <a:lnTo>
                    <a:pt x="79248" y="105156"/>
                  </a:lnTo>
                  <a:lnTo>
                    <a:pt x="1524" y="105156"/>
                  </a:lnTo>
                  <a:lnTo>
                    <a:pt x="1524" y="73152"/>
                  </a:lnTo>
                  <a:lnTo>
                    <a:pt x="79248" y="73152"/>
                  </a:lnTo>
                  <a:lnTo>
                    <a:pt x="79248" y="71628"/>
                  </a:lnTo>
                  <a:lnTo>
                    <a:pt x="0" y="71628"/>
                  </a:lnTo>
                  <a:lnTo>
                    <a:pt x="0" y="160020"/>
                  </a:lnTo>
                  <a:lnTo>
                    <a:pt x="1524" y="160020"/>
                  </a:lnTo>
                  <a:lnTo>
                    <a:pt x="79248" y="160020"/>
                  </a:lnTo>
                  <a:lnTo>
                    <a:pt x="80772" y="160020"/>
                  </a:lnTo>
                  <a:lnTo>
                    <a:pt x="80772" y="73152"/>
                  </a:lnTo>
                  <a:lnTo>
                    <a:pt x="80772" y="7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75937" y="7182607"/>
              <a:ext cx="79375" cy="175260"/>
            </a:xfrm>
            <a:custGeom>
              <a:avLst/>
              <a:gdLst/>
              <a:ahLst/>
              <a:cxnLst/>
              <a:rect l="l" t="t" r="r" b="b"/>
              <a:pathLst>
                <a:path w="79375" h="175259">
                  <a:moveTo>
                    <a:pt x="79247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79247" y="175259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75931" y="7150608"/>
              <a:ext cx="81280" cy="259079"/>
            </a:xfrm>
            <a:custGeom>
              <a:avLst/>
              <a:gdLst/>
              <a:ahLst/>
              <a:cxnLst/>
              <a:rect l="l" t="t" r="r" b="b"/>
              <a:pathLst>
                <a:path w="81280" h="259079">
                  <a:moveTo>
                    <a:pt x="39624" y="230124"/>
                  </a:moveTo>
                  <a:lnTo>
                    <a:pt x="38100" y="230124"/>
                  </a:lnTo>
                  <a:lnTo>
                    <a:pt x="38100" y="240792"/>
                  </a:lnTo>
                  <a:lnTo>
                    <a:pt x="39624" y="240792"/>
                  </a:lnTo>
                  <a:lnTo>
                    <a:pt x="39624" y="230124"/>
                  </a:lnTo>
                  <a:close/>
                </a:path>
                <a:path w="81280" h="259079">
                  <a:moveTo>
                    <a:pt x="39624" y="211836"/>
                  </a:moveTo>
                  <a:lnTo>
                    <a:pt x="38100" y="211836"/>
                  </a:lnTo>
                  <a:lnTo>
                    <a:pt x="38100" y="222504"/>
                  </a:lnTo>
                  <a:lnTo>
                    <a:pt x="39624" y="222504"/>
                  </a:lnTo>
                  <a:lnTo>
                    <a:pt x="39624" y="211836"/>
                  </a:lnTo>
                  <a:close/>
                </a:path>
                <a:path w="81280" h="259079">
                  <a:moveTo>
                    <a:pt x="39624" y="18288"/>
                  </a:moveTo>
                  <a:lnTo>
                    <a:pt x="38100" y="18288"/>
                  </a:lnTo>
                  <a:lnTo>
                    <a:pt x="38100" y="28956"/>
                  </a:lnTo>
                  <a:lnTo>
                    <a:pt x="39624" y="28956"/>
                  </a:lnTo>
                  <a:lnTo>
                    <a:pt x="39624" y="18288"/>
                  </a:lnTo>
                  <a:close/>
                </a:path>
                <a:path w="81280" h="259079">
                  <a:moveTo>
                    <a:pt x="59436" y="257556"/>
                  </a:moveTo>
                  <a:lnTo>
                    <a:pt x="18288" y="257556"/>
                  </a:lnTo>
                  <a:lnTo>
                    <a:pt x="18288" y="259080"/>
                  </a:lnTo>
                  <a:lnTo>
                    <a:pt x="57912" y="259080"/>
                  </a:lnTo>
                  <a:lnTo>
                    <a:pt x="59436" y="257556"/>
                  </a:lnTo>
                  <a:close/>
                </a:path>
                <a:path w="81280" h="259079">
                  <a:moveTo>
                    <a:pt x="59436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59436" y="1524"/>
                  </a:lnTo>
                  <a:lnTo>
                    <a:pt x="59436" y="0"/>
                  </a:lnTo>
                  <a:close/>
                </a:path>
                <a:path w="81280" h="259079">
                  <a:moveTo>
                    <a:pt x="80772" y="32004"/>
                  </a:moveTo>
                  <a:lnTo>
                    <a:pt x="79248" y="32004"/>
                  </a:lnTo>
                  <a:lnTo>
                    <a:pt x="79248" y="33528"/>
                  </a:lnTo>
                  <a:lnTo>
                    <a:pt x="79248" y="77724"/>
                  </a:lnTo>
                  <a:lnTo>
                    <a:pt x="79248" y="82296"/>
                  </a:lnTo>
                  <a:lnTo>
                    <a:pt x="79248" y="207264"/>
                  </a:lnTo>
                  <a:lnTo>
                    <a:pt x="1524" y="207264"/>
                  </a:lnTo>
                  <a:lnTo>
                    <a:pt x="1524" y="82296"/>
                  </a:lnTo>
                  <a:lnTo>
                    <a:pt x="79248" y="82296"/>
                  </a:lnTo>
                  <a:lnTo>
                    <a:pt x="79248" y="77724"/>
                  </a:lnTo>
                  <a:lnTo>
                    <a:pt x="1524" y="77724"/>
                  </a:lnTo>
                  <a:lnTo>
                    <a:pt x="1524" y="33528"/>
                  </a:lnTo>
                  <a:lnTo>
                    <a:pt x="79248" y="33528"/>
                  </a:lnTo>
                  <a:lnTo>
                    <a:pt x="79248" y="32004"/>
                  </a:lnTo>
                  <a:lnTo>
                    <a:pt x="1524" y="32004"/>
                  </a:lnTo>
                  <a:lnTo>
                    <a:pt x="0" y="32004"/>
                  </a:lnTo>
                  <a:lnTo>
                    <a:pt x="0" y="33528"/>
                  </a:lnTo>
                  <a:lnTo>
                    <a:pt x="0" y="77724"/>
                  </a:lnTo>
                  <a:lnTo>
                    <a:pt x="0" y="82296"/>
                  </a:lnTo>
                  <a:lnTo>
                    <a:pt x="0" y="208788"/>
                  </a:lnTo>
                  <a:lnTo>
                    <a:pt x="79248" y="208788"/>
                  </a:lnTo>
                  <a:lnTo>
                    <a:pt x="80772" y="207264"/>
                  </a:lnTo>
                  <a:lnTo>
                    <a:pt x="80772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174997" y="7194799"/>
              <a:ext cx="79375" cy="59690"/>
            </a:xfrm>
            <a:custGeom>
              <a:avLst/>
              <a:gdLst/>
              <a:ahLst/>
              <a:cxnLst/>
              <a:rect l="l" t="t" r="r" b="b"/>
              <a:pathLst>
                <a:path w="79375" h="59690">
                  <a:moveTo>
                    <a:pt x="79247" y="0"/>
                  </a:moveTo>
                  <a:lnTo>
                    <a:pt x="0" y="0"/>
                  </a:lnTo>
                  <a:lnTo>
                    <a:pt x="0" y="59435"/>
                  </a:lnTo>
                  <a:lnTo>
                    <a:pt x="79247" y="59435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24243" y="7164323"/>
              <a:ext cx="730250" cy="408940"/>
            </a:xfrm>
            <a:custGeom>
              <a:avLst/>
              <a:gdLst/>
              <a:ahLst/>
              <a:cxnLst/>
              <a:rect l="l" t="t" r="r" b="b"/>
              <a:pathLst>
                <a:path w="730250" h="408940">
                  <a:moveTo>
                    <a:pt x="690372" y="387096"/>
                  </a:moveTo>
                  <a:lnTo>
                    <a:pt x="690372" y="387096"/>
                  </a:lnTo>
                  <a:lnTo>
                    <a:pt x="0" y="387096"/>
                  </a:lnTo>
                  <a:lnTo>
                    <a:pt x="0" y="408432"/>
                  </a:lnTo>
                  <a:lnTo>
                    <a:pt x="1524" y="408432"/>
                  </a:lnTo>
                  <a:lnTo>
                    <a:pt x="1524" y="388620"/>
                  </a:lnTo>
                  <a:lnTo>
                    <a:pt x="99060" y="388620"/>
                  </a:lnTo>
                  <a:lnTo>
                    <a:pt x="99060" y="408432"/>
                  </a:lnTo>
                  <a:lnTo>
                    <a:pt x="100584" y="408432"/>
                  </a:lnTo>
                  <a:lnTo>
                    <a:pt x="100584" y="388620"/>
                  </a:lnTo>
                  <a:lnTo>
                    <a:pt x="196596" y="388620"/>
                  </a:lnTo>
                  <a:lnTo>
                    <a:pt x="196596" y="408432"/>
                  </a:lnTo>
                  <a:lnTo>
                    <a:pt x="198120" y="408432"/>
                  </a:lnTo>
                  <a:lnTo>
                    <a:pt x="198120" y="388620"/>
                  </a:lnTo>
                  <a:lnTo>
                    <a:pt x="295656" y="388620"/>
                  </a:lnTo>
                  <a:lnTo>
                    <a:pt x="295656" y="408432"/>
                  </a:lnTo>
                  <a:lnTo>
                    <a:pt x="297180" y="408432"/>
                  </a:lnTo>
                  <a:lnTo>
                    <a:pt x="297180" y="388620"/>
                  </a:lnTo>
                  <a:lnTo>
                    <a:pt x="393192" y="388620"/>
                  </a:lnTo>
                  <a:lnTo>
                    <a:pt x="393192" y="408432"/>
                  </a:lnTo>
                  <a:lnTo>
                    <a:pt x="394716" y="408432"/>
                  </a:lnTo>
                  <a:lnTo>
                    <a:pt x="394716" y="388620"/>
                  </a:lnTo>
                  <a:lnTo>
                    <a:pt x="492252" y="388620"/>
                  </a:lnTo>
                  <a:lnTo>
                    <a:pt x="492252" y="408432"/>
                  </a:lnTo>
                  <a:lnTo>
                    <a:pt x="493776" y="408432"/>
                  </a:lnTo>
                  <a:lnTo>
                    <a:pt x="493776" y="388620"/>
                  </a:lnTo>
                  <a:lnTo>
                    <a:pt x="589788" y="388620"/>
                  </a:lnTo>
                  <a:lnTo>
                    <a:pt x="589788" y="408432"/>
                  </a:lnTo>
                  <a:lnTo>
                    <a:pt x="591312" y="408432"/>
                  </a:lnTo>
                  <a:lnTo>
                    <a:pt x="591312" y="388620"/>
                  </a:lnTo>
                  <a:lnTo>
                    <a:pt x="688848" y="388620"/>
                  </a:lnTo>
                  <a:lnTo>
                    <a:pt x="688848" y="408432"/>
                  </a:lnTo>
                  <a:lnTo>
                    <a:pt x="690372" y="408432"/>
                  </a:lnTo>
                  <a:lnTo>
                    <a:pt x="690372" y="387096"/>
                  </a:lnTo>
                  <a:close/>
                </a:path>
                <a:path w="730250" h="408940">
                  <a:moveTo>
                    <a:pt x="690372" y="141732"/>
                  </a:moveTo>
                  <a:lnTo>
                    <a:pt x="688848" y="141732"/>
                  </a:lnTo>
                  <a:lnTo>
                    <a:pt x="688848" y="152400"/>
                  </a:lnTo>
                  <a:lnTo>
                    <a:pt x="690372" y="150876"/>
                  </a:lnTo>
                  <a:lnTo>
                    <a:pt x="690372" y="141732"/>
                  </a:lnTo>
                  <a:close/>
                </a:path>
                <a:path w="730250" h="408940">
                  <a:moveTo>
                    <a:pt x="690372" y="123444"/>
                  </a:moveTo>
                  <a:lnTo>
                    <a:pt x="688848" y="123444"/>
                  </a:lnTo>
                  <a:lnTo>
                    <a:pt x="688848" y="134112"/>
                  </a:lnTo>
                  <a:lnTo>
                    <a:pt x="690372" y="132588"/>
                  </a:lnTo>
                  <a:lnTo>
                    <a:pt x="690372" y="123444"/>
                  </a:lnTo>
                  <a:close/>
                </a:path>
                <a:path w="730250" h="408940">
                  <a:moveTo>
                    <a:pt x="690372" y="105156"/>
                  </a:moveTo>
                  <a:lnTo>
                    <a:pt x="688848" y="105156"/>
                  </a:lnTo>
                  <a:lnTo>
                    <a:pt x="688848" y="115824"/>
                  </a:lnTo>
                  <a:lnTo>
                    <a:pt x="690372" y="114300"/>
                  </a:lnTo>
                  <a:lnTo>
                    <a:pt x="690372" y="105156"/>
                  </a:lnTo>
                  <a:close/>
                </a:path>
                <a:path w="730250" h="408940">
                  <a:moveTo>
                    <a:pt x="710184" y="169164"/>
                  </a:moveTo>
                  <a:lnTo>
                    <a:pt x="669036" y="169164"/>
                  </a:lnTo>
                  <a:lnTo>
                    <a:pt x="669036" y="170688"/>
                  </a:lnTo>
                  <a:lnTo>
                    <a:pt x="710184" y="170688"/>
                  </a:lnTo>
                  <a:lnTo>
                    <a:pt x="710184" y="169164"/>
                  </a:lnTo>
                  <a:close/>
                </a:path>
                <a:path w="730250" h="408940">
                  <a:moveTo>
                    <a:pt x="710184" y="0"/>
                  </a:moveTo>
                  <a:lnTo>
                    <a:pt x="669036" y="0"/>
                  </a:lnTo>
                  <a:lnTo>
                    <a:pt x="669036" y="1524"/>
                  </a:lnTo>
                  <a:lnTo>
                    <a:pt x="710184" y="1524"/>
                  </a:lnTo>
                  <a:lnTo>
                    <a:pt x="710184" y="0"/>
                  </a:lnTo>
                  <a:close/>
                </a:path>
                <a:path w="730250" h="408940">
                  <a:moveTo>
                    <a:pt x="729996" y="28956"/>
                  </a:moveTo>
                  <a:lnTo>
                    <a:pt x="728472" y="28956"/>
                  </a:lnTo>
                  <a:lnTo>
                    <a:pt x="728472" y="30480"/>
                  </a:lnTo>
                  <a:lnTo>
                    <a:pt x="728472" y="48768"/>
                  </a:lnTo>
                  <a:lnTo>
                    <a:pt x="728472" y="53340"/>
                  </a:lnTo>
                  <a:lnTo>
                    <a:pt x="728472" y="88392"/>
                  </a:lnTo>
                  <a:lnTo>
                    <a:pt x="650748" y="88392"/>
                  </a:lnTo>
                  <a:lnTo>
                    <a:pt x="650748" y="53340"/>
                  </a:lnTo>
                  <a:lnTo>
                    <a:pt x="728472" y="53340"/>
                  </a:lnTo>
                  <a:lnTo>
                    <a:pt x="728472" y="48768"/>
                  </a:lnTo>
                  <a:lnTo>
                    <a:pt x="650748" y="48768"/>
                  </a:lnTo>
                  <a:lnTo>
                    <a:pt x="650748" y="30480"/>
                  </a:lnTo>
                  <a:lnTo>
                    <a:pt x="728472" y="30480"/>
                  </a:lnTo>
                  <a:lnTo>
                    <a:pt x="728472" y="28956"/>
                  </a:lnTo>
                  <a:lnTo>
                    <a:pt x="690372" y="28956"/>
                  </a:lnTo>
                  <a:lnTo>
                    <a:pt x="690372" y="18288"/>
                  </a:lnTo>
                  <a:lnTo>
                    <a:pt x="688848" y="18288"/>
                  </a:lnTo>
                  <a:lnTo>
                    <a:pt x="688848" y="28956"/>
                  </a:lnTo>
                  <a:lnTo>
                    <a:pt x="649224" y="28956"/>
                  </a:lnTo>
                  <a:lnTo>
                    <a:pt x="649224" y="89916"/>
                  </a:lnTo>
                  <a:lnTo>
                    <a:pt x="650748" y="89916"/>
                  </a:lnTo>
                  <a:lnTo>
                    <a:pt x="728472" y="89916"/>
                  </a:lnTo>
                  <a:lnTo>
                    <a:pt x="729996" y="89916"/>
                  </a:lnTo>
                  <a:lnTo>
                    <a:pt x="729996" y="88392"/>
                  </a:lnTo>
                  <a:lnTo>
                    <a:pt x="729996" y="53340"/>
                  </a:lnTo>
                  <a:lnTo>
                    <a:pt x="729996" y="48768"/>
                  </a:lnTo>
                  <a:lnTo>
                    <a:pt x="729996" y="30480"/>
                  </a:lnTo>
                  <a:lnTo>
                    <a:pt x="72999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12" name="object 21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909" y="7600182"/>
              <a:ext cx="73152" cy="76200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586733" y="7601706"/>
              <a:ext cx="41275" cy="45720"/>
            </a:xfrm>
            <a:custGeom>
              <a:avLst/>
              <a:gdLst/>
              <a:ahLst/>
              <a:cxnLst/>
              <a:rect l="l" t="t" r="r" b="b"/>
              <a:pathLst>
                <a:path w="41275" h="45720">
                  <a:moveTo>
                    <a:pt x="1524" y="33528"/>
                  </a:moveTo>
                  <a:lnTo>
                    <a:pt x="0" y="35052"/>
                  </a:lnTo>
                  <a:lnTo>
                    <a:pt x="12192" y="45720"/>
                  </a:lnTo>
                  <a:lnTo>
                    <a:pt x="13716" y="44196"/>
                  </a:lnTo>
                  <a:lnTo>
                    <a:pt x="7620" y="38100"/>
                  </a:lnTo>
                  <a:lnTo>
                    <a:pt x="6096" y="38100"/>
                  </a:lnTo>
                  <a:lnTo>
                    <a:pt x="6096" y="35052"/>
                  </a:lnTo>
                  <a:lnTo>
                    <a:pt x="3048" y="35052"/>
                  </a:lnTo>
                  <a:lnTo>
                    <a:pt x="1524" y="33528"/>
                  </a:lnTo>
                  <a:close/>
                </a:path>
                <a:path w="41275" h="45720">
                  <a:moveTo>
                    <a:pt x="19812" y="19812"/>
                  </a:moveTo>
                  <a:lnTo>
                    <a:pt x="13716" y="19812"/>
                  </a:lnTo>
                  <a:lnTo>
                    <a:pt x="12192" y="21336"/>
                  </a:lnTo>
                  <a:lnTo>
                    <a:pt x="10668" y="24384"/>
                  </a:lnTo>
                  <a:lnTo>
                    <a:pt x="9144" y="25908"/>
                  </a:lnTo>
                  <a:lnTo>
                    <a:pt x="9144" y="30480"/>
                  </a:lnTo>
                  <a:lnTo>
                    <a:pt x="12192" y="33528"/>
                  </a:lnTo>
                  <a:lnTo>
                    <a:pt x="15240" y="35052"/>
                  </a:lnTo>
                  <a:lnTo>
                    <a:pt x="16764" y="36576"/>
                  </a:lnTo>
                  <a:lnTo>
                    <a:pt x="21336" y="36576"/>
                  </a:lnTo>
                  <a:lnTo>
                    <a:pt x="24384" y="33528"/>
                  </a:lnTo>
                  <a:lnTo>
                    <a:pt x="16764" y="33528"/>
                  </a:lnTo>
                  <a:lnTo>
                    <a:pt x="15240" y="32004"/>
                  </a:lnTo>
                  <a:lnTo>
                    <a:pt x="16764" y="30480"/>
                  </a:lnTo>
                  <a:lnTo>
                    <a:pt x="13716" y="30480"/>
                  </a:lnTo>
                  <a:lnTo>
                    <a:pt x="12192" y="28956"/>
                  </a:lnTo>
                  <a:lnTo>
                    <a:pt x="12192" y="24384"/>
                  </a:lnTo>
                  <a:lnTo>
                    <a:pt x="13716" y="22860"/>
                  </a:lnTo>
                  <a:lnTo>
                    <a:pt x="22860" y="22860"/>
                  </a:lnTo>
                  <a:lnTo>
                    <a:pt x="19812" y="19812"/>
                  </a:lnTo>
                  <a:close/>
                </a:path>
                <a:path w="41275" h="45720">
                  <a:moveTo>
                    <a:pt x="6096" y="28956"/>
                  </a:moveTo>
                  <a:lnTo>
                    <a:pt x="4572" y="28956"/>
                  </a:lnTo>
                  <a:lnTo>
                    <a:pt x="3048" y="30480"/>
                  </a:lnTo>
                  <a:lnTo>
                    <a:pt x="3048" y="35052"/>
                  </a:lnTo>
                  <a:lnTo>
                    <a:pt x="4572" y="35052"/>
                  </a:lnTo>
                  <a:lnTo>
                    <a:pt x="4572" y="33528"/>
                  </a:lnTo>
                  <a:lnTo>
                    <a:pt x="6096" y="33528"/>
                  </a:lnTo>
                  <a:lnTo>
                    <a:pt x="6096" y="32004"/>
                  </a:lnTo>
                  <a:lnTo>
                    <a:pt x="7620" y="32004"/>
                  </a:lnTo>
                  <a:lnTo>
                    <a:pt x="6096" y="28956"/>
                  </a:lnTo>
                  <a:close/>
                </a:path>
                <a:path w="41275" h="45720">
                  <a:moveTo>
                    <a:pt x="25908" y="24384"/>
                  </a:moveTo>
                  <a:lnTo>
                    <a:pt x="22860" y="27432"/>
                  </a:lnTo>
                  <a:lnTo>
                    <a:pt x="24384" y="27432"/>
                  </a:lnTo>
                  <a:lnTo>
                    <a:pt x="24384" y="30480"/>
                  </a:lnTo>
                  <a:lnTo>
                    <a:pt x="21336" y="33528"/>
                  </a:lnTo>
                  <a:lnTo>
                    <a:pt x="24384" y="33528"/>
                  </a:lnTo>
                  <a:lnTo>
                    <a:pt x="25908" y="32004"/>
                  </a:lnTo>
                  <a:lnTo>
                    <a:pt x="25908" y="28956"/>
                  </a:lnTo>
                  <a:lnTo>
                    <a:pt x="27432" y="27432"/>
                  </a:lnTo>
                  <a:lnTo>
                    <a:pt x="25908" y="25908"/>
                  </a:lnTo>
                  <a:lnTo>
                    <a:pt x="25908" y="24384"/>
                  </a:lnTo>
                  <a:close/>
                </a:path>
                <a:path w="41275" h="45720">
                  <a:moveTo>
                    <a:pt x="24384" y="22860"/>
                  </a:moveTo>
                  <a:lnTo>
                    <a:pt x="19812" y="22860"/>
                  </a:lnTo>
                  <a:lnTo>
                    <a:pt x="13716" y="30480"/>
                  </a:lnTo>
                  <a:lnTo>
                    <a:pt x="16764" y="30480"/>
                  </a:lnTo>
                  <a:lnTo>
                    <a:pt x="24384" y="22860"/>
                  </a:lnTo>
                  <a:close/>
                </a:path>
                <a:path w="41275" h="45720">
                  <a:moveTo>
                    <a:pt x="24384" y="0"/>
                  </a:moveTo>
                  <a:lnTo>
                    <a:pt x="22860" y="1524"/>
                  </a:lnTo>
                  <a:lnTo>
                    <a:pt x="28956" y="7620"/>
                  </a:lnTo>
                  <a:lnTo>
                    <a:pt x="25908" y="7620"/>
                  </a:lnTo>
                  <a:lnTo>
                    <a:pt x="22860" y="10668"/>
                  </a:lnTo>
                  <a:lnTo>
                    <a:pt x="22860" y="12192"/>
                  </a:lnTo>
                  <a:lnTo>
                    <a:pt x="21336" y="12192"/>
                  </a:lnTo>
                  <a:lnTo>
                    <a:pt x="21336" y="15240"/>
                  </a:lnTo>
                  <a:lnTo>
                    <a:pt x="22860" y="16764"/>
                  </a:lnTo>
                  <a:lnTo>
                    <a:pt x="22860" y="18288"/>
                  </a:lnTo>
                  <a:lnTo>
                    <a:pt x="24384" y="19812"/>
                  </a:lnTo>
                  <a:lnTo>
                    <a:pt x="25908" y="19812"/>
                  </a:lnTo>
                  <a:lnTo>
                    <a:pt x="25908" y="21336"/>
                  </a:lnTo>
                  <a:lnTo>
                    <a:pt x="27432" y="22860"/>
                  </a:lnTo>
                  <a:lnTo>
                    <a:pt x="35052" y="22860"/>
                  </a:lnTo>
                  <a:lnTo>
                    <a:pt x="36576" y="21336"/>
                  </a:lnTo>
                  <a:lnTo>
                    <a:pt x="30480" y="21336"/>
                  </a:lnTo>
                  <a:lnTo>
                    <a:pt x="24384" y="15240"/>
                  </a:lnTo>
                  <a:lnTo>
                    <a:pt x="24384" y="12192"/>
                  </a:lnTo>
                  <a:lnTo>
                    <a:pt x="27432" y="9144"/>
                  </a:lnTo>
                  <a:lnTo>
                    <a:pt x="34442" y="9144"/>
                  </a:lnTo>
                  <a:lnTo>
                    <a:pt x="24384" y="0"/>
                  </a:lnTo>
                  <a:close/>
                </a:path>
                <a:path w="41275" h="45720">
                  <a:moveTo>
                    <a:pt x="34442" y="9144"/>
                  </a:moveTo>
                  <a:lnTo>
                    <a:pt x="30480" y="9144"/>
                  </a:lnTo>
                  <a:lnTo>
                    <a:pt x="36576" y="15240"/>
                  </a:lnTo>
                  <a:lnTo>
                    <a:pt x="36576" y="18288"/>
                  </a:lnTo>
                  <a:lnTo>
                    <a:pt x="35052" y="18288"/>
                  </a:lnTo>
                  <a:lnTo>
                    <a:pt x="35052" y="19812"/>
                  </a:lnTo>
                  <a:lnTo>
                    <a:pt x="33528" y="19812"/>
                  </a:lnTo>
                  <a:lnTo>
                    <a:pt x="33528" y="21336"/>
                  </a:lnTo>
                  <a:lnTo>
                    <a:pt x="36576" y="21336"/>
                  </a:lnTo>
                  <a:lnTo>
                    <a:pt x="38100" y="19812"/>
                  </a:lnTo>
                  <a:lnTo>
                    <a:pt x="38100" y="16764"/>
                  </a:lnTo>
                  <a:lnTo>
                    <a:pt x="40386" y="16764"/>
                  </a:lnTo>
                  <a:lnTo>
                    <a:pt x="41148" y="15240"/>
                  </a:lnTo>
                  <a:lnTo>
                    <a:pt x="34442" y="9144"/>
                  </a:lnTo>
                  <a:close/>
                </a:path>
                <a:path w="41275" h="45720">
                  <a:moveTo>
                    <a:pt x="40386" y="16764"/>
                  </a:moveTo>
                  <a:lnTo>
                    <a:pt x="38100" y="16764"/>
                  </a:lnTo>
                  <a:lnTo>
                    <a:pt x="39624" y="18288"/>
                  </a:lnTo>
                  <a:lnTo>
                    <a:pt x="40386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14" name="object 21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1221" y="7594086"/>
              <a:ext cx="64008" cy="68580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426707" y="7149084"/>
              <a:ext cx="791210" cy="565785"/>
            </a:xfrm>
            <a:custGeom>
              <a:avLst/>
              <a:gdLst/>
              <a:ahLst/>
              <a:cxnLst/>
              <a:rect l="l" t="t" r="r" b="b"/>
              <a:pathLst>
                <a:path w="791210" h="565784">
                  <a:moveTo>
                    <a:pt x="18288" y="0"/>
                  </a:moveTo>
                  <a:lnTo>
                    <a:pt x="1676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6764" y="1524"/>
                  </a:lnTo>
                  <a:lnTo>
                    <a:pt x="16764" y="70104"/>
                  </a:lnTo>
                  <a:lnTo>
                    <a:pt x="0" y="70104"/>
                  </a:lnTo>
                  <a:lnTo>
                    <a:pt x="0" y="71628"/>
                  </a:lnTo>
                  <a:lnTo>
                    <a:pt x="16764" y="71628"/>
                  </a:lnTo>
                  <a:lnTo>
                    <a:pt x="16764" y="140208"/>
                  </a:lnTo>
                  <a:lnTo>
                    <a:pt x="0" y="140208"/>
                  </a:lnTo>
                  <a:lnTo>
                    <a:pt x="0" y="141732"/>
                  </a:lnTo>
                  <a:lnTo>
                    <a:pt x="16764" y="141732"/>
                  </a:lnTo>
                  <a:lnTo>
                    <a:pt x="16764" y="210312"/>
                  </a:lnTo>
                  <a:lnTo>
                    <a:pt x="0" y="210312"/>
                  </a:lnTo>
                  <a:lnTo>
                    <a:pt x="0" y="211836"/>
                  </a:lnTo>
                  <a:lnTo>
                    <a:pt x="16764" y="211836"/>
                  </a:lnTo>
                  <a:lnTo>
                    <a:pt x="16764" y="281940"/>
                  </a:lnTo>
                  <a:lnTo>
                    <a:pt x="0" y="281940"/>
                  </a:lnTo>
                  <a:lnTo>
                    <a:pt x="0" y="283464"/>
                  </a:lnTo>
                  <a:lnTo>
                    <a:pt x="16764" y="283464"/>
                  </a:lnTo>
                  <a:lnTo>
                    <a:pt x="16764" y="355092"/>
                  </a:lnTo>
                  <a:lnTo>
                    <a:pt x="0" y="355092"/>
                  </a:lnTo>
                  <a:lnTo>
                    <a:pt x="0" y="356616"/>
                  </a:lnTo>
                  <a:lnTo>
                    <a:pt x="16764" y="356616"/>
                  </a:lnTo>
                  <a:lnTo>
                    <a:pt x="18288" y="356616"/>
                  </a:lnTo>
                  <a:lnTo>
                    <a:pt x="18288" y="355092"/>
                  </a:lnTo>
                  <a:lnTo>
                    <a:pt x="18288" y="1524"/>
                  </a:lnTo>
                  <a:lnTo>
                    <a:pt x="18288" y="0"/>
                  </a:lnTo>
                  <a:close/>
                </a:path>
                <a:path w="791210" h="565784">
                  <a:moveTo>
                    <a:pt x="371856" y="512064"/>
                  </a:moveTo>
                  <a:lnTo>
                    <a:pt x="367284" y="512064"/>
                  </a:lnTo>
                  <a:lnTo>
                    <a:pt x="362712" y="512064"/>
                  </a:lnTo>
                  <a:lnTo>
                    <a:pt x="364236" y="513588"/>
                  </a:lnTo>
                  <a:lnTo>
                    <a:pt x="370332" y="513588"/>
                  </a:lnTo>
                  <a:lnTo>
                    <a:pt x="371856" y="512064"/>
                  </a:lnTo>
                  <a:close/>
                </a:path>
                <a:path w="791210" h="565784">
                  <a:moveTo>
                    <a:pt x="374904" y="505968"/>
                  </a:moveTo>
                  <a:lnTo>
                    <a:pt x="373380" y="504444"/>
                  </a:lnTo>
                  <a:lnTo>
                    <a:pt x="373380" y="502920"/>
                  </a:lnTo>
                  <a:lnTo>
                    <a:pt x="371856" y="501396"/>
                  </a:lnTo>
                  <a:lnTo>
                    <a:pt x="367284" y="496824"/>
                  </a:lnTo>
                  <a:lnTo>
                    <a:pt x="367284" y="501396"/>
                  </a:lnTo>
                  <a:lnTo>
                    <a:pt x="367284" y="502920"/>
                  </a:lnTo>
                  <a:lnTo>
                    <a:pt x="364236" y="505968"/>
                  </a:lnTo>
                  <a:lnTo>
                    <a:pt x="359664" y="505968"/>
                  </a:lnTo>
                  <a:lnTo>
                    <a:pt x="355092" y="501396"/>
                  </a:lnTo>
                  <a:lnTo>
                    <a:pt x="355092" y="496824"/>
                  </a:lnTo>
                  <a:lnTo>
                    <a:pt x="356616" y="496824"/>
                  </a:lnTo>
                  <a:lnTo>
                    <a:pt x="356616" y="495300"/>
                  </a:lnTo>
                  <a:lnTo>
                    <a:pt x="362712" y="495300"/>
                  </a:lnTo>
                  <a:lnTo>
                    <a:pt x="365760" y="498348"/>
                  </a:lnTo>
                  <a:lnTo>
                    <a:pt x="365760" y="499872"/>
                  </a:lnTo>
                  <a:lnTo>
                    <a:pt x="367284" y="501396"/>
                  </a:lnTo>
                  <a:lnTo>
                    <a:pt x="367284" y="496824"/>
                  </a:lnTo>
                  <a:lnTo>
                    <a:pt x="364236" y="493776"/>
                  </a:lnTo>
                  <a:lnTo>
                    <a:pt x="359664" y="489204"/>
                  </a:lnTo>
                  <a:lnTo>
                    <a:pt x="358140" y="492252"/>
                  </a:lnTo>
                  <a:lnTo>
                    <a:pt x="355092" y="495300"/>
                  </a:lnTo>
                  <a:lnTo>
                    <a:pt x="353568" y="495300"/>
                  </a:lnTo>
                  <a:lnTo>
                    <a:pt x="353568" y="496824"/>
                  </a:lnTo>
                  <a:lnTo>
                    <a:pt x="352044" y="498348"/>
                  </a:lnTo>
                  <a:lnTo>
                    <a:pt x="352044" y="501396"/>
                  </a:lnTo>
                  <a:lnTo>
                    <a:pt x="353568" y="502920"/>
                  </a:lnTo>
                  <a:lnTo>
                    <a:pt x="353568" y="504444"/>
                  </a:lnTo>
                  <a:lnTo>
                    <a:pt x="355092" y="504444"/>
                  </a:lnTo>
                  <a:lnTo>
                    <a:pt x="359664" y="509016"/>
                  </a:lnTo>
                  <a:lnTo>
                    <a:pt x="365760" y="509016"/>
                  </a:lnTo>
                  <a:lnTo>
                    <a:pt x="367284" y="505968"/>
                  </a:lnTo>
                  <a:lnTo>
                    <a:pt x="368808" y="505968"/>
                  </a:lnTo>
                  <a:lnTo>
                    <a:pt x="368808" y="501396"/>
                  </a:lnTo>
                  <a:lnTo>
                    <a:pt x="370332" y="502920"/>
                  </a:lnTo>
                  <a:lnTo>
                    <a:pt x="370332" y="504444"/>
                  </a:lnTo>
                  <a:lnTo>
                    <a:pt x="371856" y="505968"/>
                  </a:lnTo>
                  <a:lnTo>
                    <a:pt x="371856" y="507492"/>
                  </a:lnTo>
                  <a:lnTo>
                    <a:pt x="370332" y="509016"/>
                  </a:lnTo>
                  <a:lnTo>
                    <a:pt x="370332" y="510540"/>
                  </a:lnTo>
                  <a:lnTo>
                    <a:pt x="373380" y="510540"/>
                  </a:lnTo>
                  <a:lnTo>
                    <a:pt x="373380" y="507492"/>
                  </a:lnTo>
                  <a:lnTo>
                    <a:pt x="374904" y="505968"/>
                  </a:lnTo>
                  <a:close/>
                </a:path>
                <a:path w="791210" h="565784">
                  <a:moveTo>
                    <a:pt x="381000" y="486156"/>
                  </a:moveTo>
                  <a:lnTo>
                    <a:pt x="379476" y="484632"/>
                  </a:lnTo>
                  <a:lnTo>
                    <a:pt x="379476" y="489204"/>
                  </a:lnTo>
                  <a:lnTo>
                    <a:pt x="379476" y="490728"/>
                  </a:lnTo>
                  <a:lnTo>
                    <a:pt x="376428" y="493776"/>
                  </a:lnTo>
                  <a:lnTo>
                    <a:pt x="371856" y="493776"/>
                  </a:lnTo>
                  <a:lnTo>
                    <a:pt x="367284" y="489204"/>
                  </a:lnTo>
                  <a:lnTo>
                    <a:pt x="367284" y="484632"/>
                  </a:lnTo>
                  <a:lnTo>
                    <a:pt x="368808" y="484632"/>
                  </a:lnTo>
                  <a:lnTo>
                    <a:pt x="368808" y="483108"/>
                  </a:lnTo>
                  <a:lnTo>
                    <a:pt x="374904" y="483108"/>
                  </a:lnTo>
                  <a:lnTo>
                    <a:pt x="377952" y="486156"/>
                  </a:lnTo>
                  <a:lnTo>
                    <a:pt x="377952" y="487680"/>
                  </a:lnTo>
                  <a:lnTo>
                    <a:pt x="379476" y="489204"/>
                  </a:lnTo>
                  <a:lnTo>
                    <a:pt x="379476" y="484632"/>
                  </a:lnTo>
                  <a:lnTo>
                    <a:pt x="377952" y="483108"/>
                  </a:lnTo>
                  <a:lnTo>
                    <a:pt x="374904" y="480060"/>
                  </a:lnTo>
                  <a:lnTo>
                    <a:pt x="368808" y="480060"/>
                  </a:lnTo>
                  <a:lnTo>
                    <a:pt x="367284" y="483108"/>
                  </a:lnTo>
                  <a:lnTo>
                    <a:pt x="364236" y="486156"/>
                  </a:lnTo>
                  <a:lnTo>
                    <a:pt x="364236" y="489204"/>
                  </a:lnTo>
                  <a:lnTo>
                    <a:pt x="365760" y="492252"/>
                  </a:lnTo>
                  <a:lnTo>
                    <a:pt x="367284" y="493776"/>
                  </a:lnTo>
                  <a:lnTo>
                    <a:pt x="370332" y="495300"/>
                  </a:lnTo>
                  <a:lnTo>
                    <a:pt x="371856" y="496824"/>
                  </a:lnTo>
                  <a:lnTo>
                    <a:pt x="377952" y="496824"/>
                  </a:lnTo>
                  <a:lnTo>
                    <a:pt x="379476" y="493776"/>
                  </a:lnTo>
                  <a:lnTo>
                    <a:pt x="381000" y="492252"/>
                  </a:lnTo>
                  <a:lnTo>
                    <a:pt x="381000" y="486156"/>
                  </a:lnTo>
                  <a:close/>
                </a:path>
                <a:path w="791210" h="565784">
                  <a:moveTo>
                    <a:pt x="388620" y="483108"/>
                  </a:moveTo>
                  <a:lnTo>
                    <a:pt x="371856" y="467868"/>
                  </a:lnTo>
                  <a:lnTo>
                    <a:pt x="370332" y="469392"/>
                  </a:lnTo>
                  <a:lnTo>
                    <a:pt x="387096" y="486156"/>
                  </a:lnTo>
                  <a:lnTo>
                    <a:pt x="388620" y="483108"/>
                  </a:lnTo>
                  <a:close/>
                </a:path>
                <a:path w="791210" h="565784">
                  <a:moveTo>
                    <a:pt x="400812" y="472440"/>
                  </a:moveTo>
                  <a:lnTo>
                    <a:pt x="394716" y="466344"/>
                  </a:lnTo>
                  <a:lnTo>
                    <a:pt x="394716" y="469392"/>
                  </a:lnTo>
                  <a:lnTo>
                    <a:pt x="394716" y="475488"/>
                  </a:lnTo>
                  <a:lnTo>
                    <a:pt x="393192" y="477012"/>
                  </a:lnTo>
                  <a:lnTo>
                    <a:pt x="390144" y="477012"/>
                  </a:lnTo>
                  <a:lnTo>
                    <a:pt x="384048" y="470916"/>
                  </a:lnTo>
                  <a:lnTo>
                    <a:pt x="384048" y="467868"/>
                  </a:lnTo>
                  <a:lnTo>
                    <a:pt x="387096" y="464820"/>
                  </a:lnTo>
                  <a:lnTo>
                    <a:pt x="388620" y="464820"/>
                  </a:lnTo>
                  <a:lnTo>
                    <a:pt x="390144" y="466344"/>
                  </a:lnTo>
                  <a:lnTo>
                    <a:pt x="391668" y="466344"/>
                  </a:lnTo>
                  <a:lnTo>
                    <a:pt x="394716" y="469392"/>
                  </a:lnTo>
                  <a:lnTo>
                    <a:pt x="394716" y="466344"/>
                  </a:lnTo>
                  <a:lnTo>
                    <a:pt x="384048" y="455676"/>
                  </a:lnTo>
                  <a:lnTo>
                    <a:pt x="382524" y="457200"/>
                  </a:lnTo>
                  <a:lnTo>
                    <a:pt x="388620" y="463296"/>
                  </a:lnTo>
                  <a:lnTo>
                    <a:pt x="385572" y="463296"/>
                  </a:lnTo>
                  <a:lnTo>
                    <a:pt x="384048" y="464820"/>
                  </a:lnTo>
                  <a:lnTo>
                    <a:pt x="382524" y="464820"/>
                  </a:lnTo>
                  <a:lnTo>
                    <a:pt x="382524" y="466344"/>
                  </a:lnTo>
                  <a:lnTo>
                    <a:pt x="381000" y="467868"/>
                  </a:lnTo>
                  <a:lnTo>
                    <a:pt x="381000" y="470916"/>
                  </a:lnTo>
                  <a:lnTo>
                    <a:pt x="382524" y="472440"/>
                  </a:lnTo>
                  <a:lnTo>
                    <a:pt x="382524" y="473964"/>
                  </a:lnTo>
                  <a:lnTo>
                    <a:pt x="384048" y="475488"/>
                  </a:lnTo>
                  <a:lnTo>
                    <a:pt x="384048" y="477012"/>
                  </a:lnTo>
                  <a:lnTo>
                    <a:pt x="385572" y="477012"/>
                  </a:lnTo>
                  <a:lnTo>
                    <a:pt x="387096" y="478536"/>
                  </a:lnTo>
                  <a:lnTo>
                    <a:pt x="388620" y="478536"/>
                  </a:lnTo>
                  <a:lnTo>
                    <a:pt x="390144" y="480060"/>
                  </a:lnTo>
                  <a:lnTo>
                    <a:pt x="391668" y="480060"/>
                  </a:lnTo>
                  <a:lnTo>
                    <a:pt x="391668" y="478536"/>
                  </a:lnTo>
                  <a:lnTo>
                    <a:pt x="394716" y="478536"/>
                  </a:lnTo>
                  <a:lnTo>
                    <a:pt x="397764" y="475488"/>
                  </a:lnTo>
                  <a:lnTo>
                    <a:pt x="397764" y="472440"/>
                  </a:lnTo>
                  <a:lnTo>
                    <a:pt x="399288" y="473964"/>
                  </a:lnTo>
                  <a:lnTo>
                    <a:pt x="400812" y="472440"/>
                  </a:lnTo>
                  <a:close/>
                </a:path>
                <a:path w="791210" h="565784">
                  <a:moveTo>
                    <a:pt x="409956" y="461772"/>
                  </a:moveTo>
                  <a:lnTo>
                    <a:pt x="408940" y="460248"/>
                  </a:lnTo>
                  <a:lnTo>
                    <a:pt x="406908" y="457200"/>
                  </a:lnTo>
                  <a:lnTo>
                    <a:pt x="408432" y="455676"/>
                  </a:lnTo>
                  <a:lnTo>
                    <a:pt x="406908" y="454152"/>
                  </a:lnTo>
                  <a:lnTo>
                    <a:pt x="405384" y="455676"/>
                  </a:lnTo>
                  <a:lnTo>
                    <a:pt x="402336" y="453009"/>
                  </a:lnTo>
                  <a:lnTo>
                    <a:pt x="402336" y="457200"/>
                  </a:lnTo>
                  <a:lnTo>
                    <a:pt x="397764" y="463296"/>
                  </a:lnTo>
                  <a:lnTo>
                    <a:pt x="394716" y="451104"/>
                  </a:lnTo>
                  <a:lnTo>
                    <a:pt x="402336" y="457200"/>
                  </a:lnTo>
                  <a:lnTo>
                    <a:pt x="402336" y="453009"/>
                  </a:lnTo>
                  <a:lnTo>
                    <a:pt x="400164" y="451104"/>
                  </a:lnTo>
                  <a:lnTo>
                    <a:pt x="393192" y="445008"/>
                  </a:lnTo>
                  <a:lnTo>
                    <a:pt x="391668" y="446532"/>
                  </a:lnTo>
                  <a:lnTo>
                    <a:pt x="396240" y="464820"/>
                  </a:lnTo>
                  <a:lnTo>
                    <a:pt x="397764" y="466344"/>
                  </a:lnTo>
                  <a:lnTo>
                    <a:pt x="400812" y="463296"/>
                  </a:lnTo>
                  <a:lnTo>
                    <a:pt x="403860" y="460248"/>
                  </a:lnTo>
                  <a:lnTo>
                    <a:pt x="408432" y="463296"/>
                  </a:lnTo>
                  <a:lnTo>
                    <a:pt x="409956" y="461772"/>
                  </a:lnTo>
                  <a:close/>
                </a:path>
                <a:path w="791210" h="565784">
                  <a:moveTo>
                    <a:pt x="417576" y="538099"/>
                  </a:moveTo>
                  <a:lnTo>
                    <a:pt x="413004" y="533527"/>
                  </a:lnTo>
                  <a:lnTo>
                    <a:pt x="413004" y="538099"/>
                  </a:lnTo>
                  <a:lnTo>
                    <a:pt x="413004" y="539623"/>
                  </a:lnTo>
                  <a:lnTo>
                    <a:pt x="409956" y="542671"/>
                  </a:lnTo>
                  <a:lnTo>
                    <a:pt x="406908" y="542671"/>
                  </a:lnTo>
                  <a:lnTo>
                    <a:pt x="400812" y="536575"/>
                  </a:lnTo>
                  <a:lnTo>
                    <a:pt x="400812" y="533527"/>
                  </a:lnTo>
                  <a:lnTo>
                    <a:pt x="403860" y="530479"/>
                  </a:lnTo>
                  <a:lnTo>
                    <a:pt x="405384" y="532003"/>
                  </a:lnTo>
                  <a:lnTo>
                    <a:pt x="408432" y="532003"/>
                  </a:lnTo>
                  <a:lnTo>
                    <a:pt x="411480" y="535051"/>
                  </a:lnTo>
                  <a:lnTo>
                    <a:pt x="411480" y="536575"/>
                  </a:lnTo>
                  <a:lnTo>
                    <a:pt x="413004" y="538099"/>
                  </a:lnTo>
                  <a:lnTo>
                    <a:pt x="413004" y="533527"/>
                  </a:lnTo>
                  <a:lnTo>
                    <a:pt x="400812" y="521335"/>
                  </a:lnTo>
                  <a:lnTo>
                    <a:pt x="399288" y="524383"/>
                  </a:lnTo>
                  <a:lnTo>
                    <a:pt x="405384" y="528955"/>
                  </a:lnTo>
                  <a:lnTo>
                    <a:pt x="402336" y="528955"/>
                  </a:lnTo>
                  <a:lnTo>
                    <a:pt x="402336" y="530479"/>
                  </a:lnTo>
                  <a:lnTo>
                    <a:pt x="400812" y="530479"/>
                  </a:lnTo>
                  <a:lnTo>
                    <a:pt x="399288" y="532003"/>
                  </a:lnTo>
                  <a:lnTo>
                    <a:pt x="399288" y="533527"/>
                  </a:lnTo>
                  <a:lnTo>
                    <a:pt x="397764" y="535051"/>
                  </a:lnTo>
                  <a:lnTo>
                    <a:pt x="397764" y="536575"/>
                  </a:lnTo>
                  <a:lnTo>
                    <a:pt x="399288" y="538099"/>
                  </a:lnTo>
                  <a:lnTo>
                    <a:pt x="399288" y="539623"/>
                  </a:lnTo>
                  <a:lnTo>
                    <a:pt x="400812" y="541147"/>
                  </a:lnTo>
                  <a:lnTo>
                    <a:pt x="400812" y="542671"/>
                  </a:lnTo>
                  <a:lnTo>
                    <a:pt x="402336" y="542671"/>
                  </a:lnTo>
                  <a:lnTo>
                    <a:pt x="403860" y="544195"/>
                  </a:lnTo>
                  <a:lnTo>
                    <a:pt x="405384" y="544195"/>
                  </a:lnTo>
                  <a:lnTo>
                    <a:pt x="406908" y="545592"/>
                  </a:lnTo>
                  <a:lnTo>
                    <a:pt x="408432" y="545592"/>
                  </a:lnTo>
                  <a:lnTo>
                    <a:pt x="409956" y="544195"/>
                  </a:lnTo>
                  <a:lnTo>
                    <a:pt x="411480" y="544195"/>
                  </a:lnTo>
                  <a:lnTo>
                    <a:pt x="414528" y="541147"/>
                  </a:lnTo>
                  <a:lnTo>
                    <a:pt x="414528" y="538099"/>
                  </a:lnTo>
                  <a:lnTo>
                    <a:pt x="416052" y="539623"/>
                  </a:lnTo>
                  <a:lnTo>
                    <a:pt x="417576" y="538099"/>
                  </a:lnTo>
                  <a:close/>
                </a:path>
                <a:path w="791210" h="565784">
                  <a:moveTo>
                    <a:pt x="429768" y="524383"/>
                  </a:moveTo>
                  <a:lnTo>
                    <a:pt x="428244" y="524383"/>
                  </a:lnTo>
                  <a:lnTo>
                    <a:pt x="426720" y="522859"/>
                  </a:lnTo>
                  <a:lnTo>
                    <a:pt x="423672" y="521335"/>
                  </a:lnTo>
                  <a:lnTo>
                    <a:pt x="423672" y="524383"/>
                  </a:lnTo>
                  <a:lnTo>
                    <a:pt x="423672" y="528955"/>
                  </a:lnTo>
                  <a:lnTo>
                    <a:pt x="422148" y="530479"/>
                  </a:lnTo>
                  <a:lnTo>
                    <a:pt x="420624" y="530479"/>
                  </a:lnTo>
                  <a:lnTo>
                    <a:pt x="420624" y="532003"/>
                  </a:lnTo>
                  <a:lnTo>
                    <a:pt x="419100" y="532003"/>
                  </a:lnTo>
                  <a:lnTo>
                    <a:pt x="419100" y="530479"/>
                  </a:lnTo>
                  <a:lnTo>
                    <a:pt x="417576" y="530479"/>
                  </a:lnTo>
                  <a:lnTo>
                    <a:pt x="417576" y="527431"/>
                  </a:lnTo>
                  <a:lnTo>
                    <a:pt x="420624" y="524383"/>
                  </a:lnTo>
                  <a:lnTo>
                    <a:pt x="420624" y="521335"/>
                  </a:lnTo>
                  <a:lnTo>
                    <a:pt x="423672" y="524383"/>
                  </a:lnTo>
                  <a:lnTo>
                    <a:pt x="423672" y="521335"/>
                  </a:lnTo>
                  <a:lnTo>
                    <a:pt x="422148" y="518287"/>
                  </a:lnTo>
                  <a:lnTo>
                    <a:pt x="420624" y="516763"/>
                  </a:lnTo>
                  <a:lnTo>
                    <a:pt x="419100" y="516763"/>
                  </a:lnTo>
                  <a:lnTo>
                    <a:pt x="419100" y="515239"/>
                  </a:lnTo>
                  <a:lnTo>
                    <a:pt x="416052" y="515239"/>
                  </a:lnTo>
                  <a:lnTo>
                    <a:pt x="414528" y="516763"/>
                  </a:lnTo>
                  <a:lnTo>
                    <a:pt x="413004" y="516763"/>
                  </a:lnTo>
                  <a:lnTo>
                    <a:pt x="413004" y="518287"/>
                  </a:lnTo>
                  <a:lnTo>
                    <a:pt x="409956" y="521335"/>
                  </a:lnTo>
                  <a:lnTo>
                    <a:pt x="409956" y="525907"/>
                  </a:lnTo>
                  <a:lnTo>
                    <a:pt x="411480" y="527431"/>
                  </a:lnTo>
                  <a:lnTo>
                    <a:pt x="413004" y="525907"/>
                  </a:lnTo>
                  <a:lnTo>
                    <a:pt x="413004" y="521335"/>
                  </a:lnTo>
                  <a:lnTo>
                    <a:pt x="416052" y="518287"/>
                  </a:lnTo>
                  <a:lnTo>
                    <a:pt x="417576" y="518287"/>
                  </a:lnTo>
                  <a:lnTo>
                    <a:pt x="419100" y="519811"/>
                  </a:lnTo>
                  <a:lnTo>
                    <a:pt x="419100" y="521335"/>
                  </a:lnTo>
                  <a:lnTo>
                    <a:pt x="417576" y="522859"/>
                  </a:lnTo>
                  <a:lnTo>
                    <a:pt x="417576" y="524383"/>
                  </a:lnTo>
                  <a:lnTo>
                    <a:pt x="414528" y="527431"/>
                  </a:lnTo>
                  <a:lnTo>
                    <a:pt x="414528" y="532003"/>
                  </a:lnTo>
                  <a:lnTo>
                    <a:pt x="416052" y="532003"/>
                  </a:lnTo>
                  <a:lnTo>
                    <a:pt x="416052" y="533527"/>
                  </a:lnTo>
                  <a:lnTo>
                    <a:pt x="422148" y="533527"/>
                  </a:lnTo>
                  <a:lnTo>
                    <a:pt x="423672" y="532003"/>
                  </a:lnTo>
                  <a:lnTo>
                    <a:pt x="423672" y="530479"/>
                  </a:lnTo>
                  <a:lnTo>
                    <a:pt x="425196" y="530479"/>
                  </a:lnTo>
                  <a:lnTo>
                    <a:pt x="425196" y="525907"/>
                  </a:lnTo>
                  <a:lnTo>
                    <a:pt x="426720" y="525907"/>
                  </a:lnTo>
                  <a:lnTo>
                    <a:pt x="426720" y="527431"/>
                  </a:lnTo>
                  <a:lnTo>
                    <a:pt x="428244" y="527431"/>
                  </a:lnTo>
                  <a:lnTo>
                    <a:pt x="429006" y="525907"/>
                  </a:lnTo>
                  <a:lnTo>
                    <a:pt x="429768" y="524383"/>
                  </a:lnTo>
                  <a:close/>
                </a:path>
                <a:path w="791210" h="565784">
                  <a:moveTo>
                    <a:pt x="434340" y="519811"/>
                  </a:moveTo>
                  <a:lnTo>
                    <a:pt x="428244" y="513715"/>
                  </a:lnTo>
                  <a:lnTo>
                    <a:pt x="426720" y="513715"/>
                  </a:lnTo>
                  <a:lnTo>
                    <a:pt x="426720" y="510667"/>
                  </a:lnTo>
                  <a:lnTo>
                    <a:pt x="425196" y="510667"/>
                  </a:lnTo>
                  <a:lnTo>
                    <a:pt x="425196" y="509143"/>
                  </a:lnTo>
                  <a:lnTo>
                    <a:pt x="426720" y="507619"/>
                  </a:lnTo>
                  <a:lnTo>
                    <a:pt x="428244" y="507619"/>
                  </a:lnTo>
                  <a:lnTo>
                    <a:pt x="428244" y="506095"/>
                  </a:lnTo>
                  <a:lnTo>
                    <a:pt x="426720" y="504571"/>
                  </a:lnTo>
                  <a:lnTo>
                    <a:pt x="425196" y="504571"/>
                  </a:lnTo>
                  <a:lnTo>
                    <a:pt x="425196" y="506095"/>
                  </a:lnTo>
                  <a:lnTo>
                    <a:pt x="423672" y="506095"/>
                  </a:lnTo>
                  <a:lnTo>
                    <a:pt x="423672" y="510667"/>
                  </a:lnTo>
                  <a:lnTo>
                    <a:pt x="422148" y="509143"/>
                  </a:lnTo>
                  <a:lnTo>
                    <a:pt x="420624" y="510667"/>
                  </a:lnTo>
                  <a:lnTo>
                    <a:pt x="432816" y="521335"/>
                  </a:lnTo>
                  <a:lnTo>
                    <a:pt x="434340" y="519811"/>
                  </a:lnTo>
                  <a:close/>
                </a:path>
                <a:path w="791210" h="565784">
                  <a:moveTo>
                    <a:pt x="449580" y="504571"/>
                  </a:moveTo>
                  <a:lnTo>
                    <a:pt x="437388" y="501523"/>
                  </a:lnTo>
                  <a:lnTo>
                    <a:pt x="437388" y="493903"/>
                  </a:lnTo>
                  <a:lnTo>
                    <a:pt x="434340" y="495427"/>
                  </a:lnTo>
                  <a:lnTo>
                    <a:pt x="434340" y="506095"/>
                  </a:lnTo>
                  <a:lnTo>
                    <a:pt x="425196" y="496951"/>
                  </a:lnTo>
                  <a:lnTo>
                    <a:pt x="423672" y="498475"/>
                  </a:lnTo>
                  <a:lnTo>
                    <a:pt x="440436" y="513715"/>
                  </a:lnTo>
                  <a:lnTo>
                    <a:pt x="441960" y="512191"/>
                  </a:lnTo>
                  <a:lnTo>
                    <a:pt x="437388" y="507619"/>
                  </a:lnTo>
                  <a:lnTo>
                    <a:pt x="437388" y="506095"/>
                  </a:lnTo>
                  <a:lnTo>
                    <a:pt x="437388" y="504571"/>
                  </a:lnTo>
                  <a:lnTo>
                    <a:pt x="446532" y="506095"/>
                  </a:lnTo>
                  <a:lnTo>
                    <a:pt x="449580" y="504571"/>
                  </a:lnTo>
                  <a:close/>
                </a:path>
                <a:path w="791210" h="565784">
                  <a:moveTo>
                    <a:pt x="461772" y="495427"/>
                  </a:moveTo>
                  <a:lnTo>
                    <a:pt x="460248" y="493903"/>
                  </a:lnTo>
                  <a:lnTo>
                    <a:pt x="454152" y="487807"/>
                  </a:lnTo>
                  <a:lnTo>
                    <a:pt x="454152" y="490855"/>
                  </a:lnTo>
                  <a:lnTo>
                    <a:pt x="454152" y="495427"/>
                  </a:lnTo>
                  <a:lnTo>
                    <a:pt x="452628" y="496951"/>
                  </a:lnTo>
                  <a:lnTo>
                    <a:pt x="452628" y="498475"/>
                  </a:lnTo>
                  <a:lnTo>
                    <a:pt x="448056" y="498475"/>
                  </a:lnTo>
                  <a:lnTo>
                    <a:pt x="443484" y="493903"/>
                  </a:lnTo>
                  <a:lnTo>
                    <a:pt x="443484" y="489331"/>
                  </a:lnTo>
                  <a:lnTo>
                    <a:pt x="445008" y="487807"/>
                  </a:lnTo>
                  <a:lnTo>
                    <a:pt x="451104" y="487807"/>
                  </a:lnTo>
                  <a:lnTo>
                    <a:pt x="454152" y="490855"/>
                  </a:lnTo>
                  <a:lnTo>
                    <a:pt x="454152" y="487807"/>
                  </a:lnTo>
                  <a:lnTo>
                    <a:pt x="448056" y="481711"/>
                  </a:lnTo>
                  <a:lnTo>
                    <a:pt x="446532" y="483235"/>
                  </a:lnTo>
                  <a:lnTo>
                    <a:pt x="448056" y="484759"/>
                  </a:lnTo>
                  <a:lnTo>
                    <a:pt x="445008" y="484759"/>
                  </a:lnTo>
                  <a:lnTo>
                    <a:pt x="440436" y="489331"/>
                  </a:lnTo>
                  <a:lnTo>
                    <a:pt x="440436" y="493903"/>
                  </a:lnTo>
                  <a:lnTo>
                    <a:pt x="441960" y="495427"/>
                  </a:lnTo>
                  <a:lnTo>
                    <a:pt x="441960" y="496951"/>
                  </a:lnTo>
                  <a:lnTo>
                    <a:pt x="445008" y="499999"/>
                  </a:lnTo>
                  <a:lnTo>
                    <a:pt x="446532" y="499999"/>
                  </a:lnTo>
                  <a:lnTo>
                    <a:pt x="449580" y="501523"/>
                  </a:lnTo>
                  <a:lnTo>
                    <a:pt x="451104" y="501523"/>
                  </a:lnTo>
                  <a:lnTo>
                    <a:pt x="454152" y="498475"/>
                  </a:lnTo>
                  <a:lnTo>
                    <a:pt x="457200" y="495427"/>
                  </a:lnTo>
                  <a:lnTo>
                    <a:pt x="458724" y="496951"/>
                  </a:lnTo>
                  <a:lnTo>
                    <a:pt x="458724" y="501523"/>
                  </a:lnTo>
                  <a:lnTo>
                    <a:pt x="457200" y="501523"/>
                  </a:lnTo>
                  <a:lnTo>
                    <a:pt x="457200" y="503047"/>
                  </a:lnTo>
                  <a:lnTo>
                    <a:pt x="452628" y="503047"/>
                  </a:lnTo>
                  <a:lnTo>
                    <a:pt x="451104" y="504571"/>
                  </a:lnTo>
                  <a:lnTo>
                    <a:pt x="452628" y="506095"/>
                  </a:lnTo>
                  <a:lnTo>
                    <a:pt x="457200" y="506095"/>
                  </a:lnTo>
                  <a:lnTo>
                    <a:pt x="461772" y="501523"/>
                  </a:lnTo>
                  <a:lnTo>
                    <a:pt x="461772" y="495427"/>
                  </a:lnTo>
                  <a:close/>
                </a:path>
                <a:path w="791210" h="565784">
                  <a:moveTo>
                    <a:pt x="463296" y="489331"/>
                  </a:moveTo>
                  <a:lnTo>
                    <a:pt x="457200" y="483235"/>
                  </a:lnTo>
                  <a:lnTo>
                    <a:pt x="457200" y="481711"/>
                  </a:lnTo>
                  <a:lnTo>
                    <a:pt x="455676" y="481711"/>
                  </a:lnTo>
                  <a:lnTo>
                    <a:pt x="455676" y="480187"/>
                  </a:lnTo>
                  <a:lnTo>
                    <a:pt x="455676" y="477139"/>
                  </a:lnTo>
                  <a:lnTo>
                    <a:pt x="457200" y="477139"/>
                  </a:lnTo>
                  <a:lnTo>
                    <a:pt x="457200" y="474091"/>
                  </a:lnTo>
                  <a:lnTo>
                    <a:pt x="454152" y="474091"/>
                  </a:lnTo>
                  <a:lnTo>
                    <a:pt x="454152" y="475615"/>
                  </a:lnTo>
                  <a:lnTo>
                    <a:pt x="452628" y="475615"/>
                  </a:lnTo>
                  <a:lnTo>
                    <a:pt x="452628" y="478663"/>
                  </a:lnTo>
                  <a:lnTo>
                    <a:pt x="451104" y="477139"/>
                  </a:lnTo>
                  <a:lnTo>
                    <a:pt x="449580" y="480187"/>
                  </a:lnTo>
                  <a:lnTo>
                    <a:pt x="461772" y="490855"/>
                  </a:lnTo>
                  <a:lnTo>
                    <a:pt x="463296" y="489331"/>
                  </a:lnTo>
                  <a:close/>
                </a:path>
                <a:path w="791210" h="565784">
                  <a:moveTo>
                    <a:pt x="477012" y="471043"/>
                  </a:moveTo>
                  <a:lnTo>
                    <a:pt x="475488" y="469519"/>
                  </a:lnTo>
                  <a:lnTo>
                    <a:pt x="473964" y="471043"/>
                  </a:lnTo>
                  <a:lnTo>
                    <a:pt x="473964" y="475615"/>
                  </a:lnTo>
                  <a:lnTo>
                    <a:pt x="472440" y="477139"/>
                  </a:lnTo>
                  <a:lnTo>
                    <a:pt x="472440" y="478663"/>
                  </a:lnTo>
                  <a:lnTo>
                    <a:pt x="466344" y="478663"/>
                  </a:lnTo>
                  <a:lnTo>
                    <a:pt x="464820" y="477139"/>
                  </a:lnTo>
                  <a:lnTo>
                    <a:pt x="466344" y="475615"/>
                  </a:lnTo>
                  <a:lnTo>
                    <a:pt x="473964" y="467995"/>
                  </a:lnTo>
                  <a:lnTo>
                    <a:pt x="472440" y="466471"/>
                  </a:lnTo>
                  <a:lnTo>
                    <a:pt x="470916" y="464947"/>
                  </a:lnTo>
                  <a:lnTo>
                    <a:pt x="470916" y="467995"/>
                  </a:lnTo>
                  <a:lnTo>
                    <a:pt x="463296" y="475615"/>
                  </a:lnTo>
                  <a:lnTo>
                    <a:pt x="463296" y="474091"/>
                  </a:lnTo>
                  <a:lnTo>
                    <a:pt x="461772" y="472567"/>
                  </a:lnTo>
                  <a:lnTo>
                    <a:pt x="461772" y="471043"/>
                  </a:lnTo>
                  <a:lnTo>
                    <a:pt x="463296" y="469519"/>
                  </a:lnTo>
                  <a:lnTo>
                    <a:pt x="463296" y="467995"/>
                  </a:lnTo>
                  <a:lnTo>
                    <a:pt x="464820" y="467995"/>
                  </a:lnTo>
                  <a:lnTo>
                    <a:pt x="466344" y="466471"/>
                  </a:lnTo>
                  <a:lnTo>
                    <a:pt x="467868" y="466471"/>
                  </a:lnTo>
                  <a:lnTo>
                    <a:pt x="469392" y="467995"/>
                  </a:lnTo>
                  <a:lnTo>
                    <a:pt x="470916" y="467995"/>
                  </a:lnTo>
                  <a:lnTo>
                    <a:pt x="470916" y="464947"/>
                  </a:lnTo>
                  <a:lnTo>
                    <a:pt x="463296" y="464947"/>
                  </a:lnTo>
                  <a:lnTo>
                    <a:pt x="460248" y="467995"/>
                  </a:lnTo>
                  <a:lnTo>
                    <a:pt x="460248" y="477139"/>
                  </a:lnTo>
                  <a:lnTo>
                    <a:pt x="463296" y="478663"/>
                  </a:lnTo>
                  <a:lnTo>
                    <a:pt x="466344" y="481711"/>
                  </a:lnTo>
                  <a:lnTo>
                    <a:pt x="470916" y="481711"/>
                  </a:lnTo>
                  <a:lnTo>
                    <a:pt x="473964" y="478663"/>
                  </a:lnTo>
                  <a:lnTo>
                    <a:pt x="477012" y="475615"/>
                  </a:lnTo>
                  <a:lnTo>
                    <a:pt x="477012" y="471043"/>
                  </a:lnTo>
                  <a:close/>
                </a:path>
                <a:path w="791210" h="565784">
                  <a:moveTo>
                    <a:pt x="489204" y="457327"/>
                  </a:moveTo>
                  <a:lnTo>
                    <a:pt x="487680" y="455803"/>
                  </a:lnTo>
                  <a:lnTo>
                    <a:pt x="486156" y="458851"/>
                  </a:lnTo>
                  <a:lnTo>
                    <a:pt x="487680" y="460375"/>
                  </a:lnTo>
                  <a:lnTo>
                    <a:pt x="486156" y="461899"/>
                  </a:lnTo>
                  <a:lnTo>
                    <a:pt x="486156" y="463423"/>
                  </a:lnTo>
                  <a:lnTo>
                    <a:pt x="484632" y="464947"/>
                  </a:lnTo>
                  <a:lnTo>
                    <a:pt x="480060" y="464947"/>
                  </a:lnTo>
                  <a:lnTo>
                    <a:pt x="478536" y="463423"/>
                  </a:lnTo>
                  <a:lnTo>
                    <a:pt x="479806" y="461899"/>
                  </a:lnTo>
                  <a:lnTo>
                    <a:pt x="486156" y="454279"/>
                  </a:lnTo>
                  <a:lnTo>
                    <a:pt x="484632" y="452755"/>
                  </a:lnTo>
                  <a:lnTo>
                    <a:pt x="483108" y="451993"/>
                  </a:lnTo>
                  <a:lnTo>
                    <a:pt x="483108" y="455803"/>
                  </a:lnTo>
                  <a:lnTo>
                    <a:pt x="477012" y="461899"/>
                  </a:lnTo>
                  <a:lnTo>
                    <a:pt x="475488" y="460375"/>
                  </a:lnTo>
                  <a:lnTo>
                    <a:pt x="475488" y="455803"/>
                  </a:lnTo>
                  <a:lnTo>
                    <a:pt x="477012" y="455803"/>
                  </a:lnTo>
                  <a:lnTo>
                    <a:pt x="477012" y="454279"/>
                  </a:lnTo>
                  <a:lnTo>
                    <a:pt x="481584" y="454279"/>
                  </a:lnTo>
                  <a:lnTo>
                    <a:pt x="483108" y="455803"/>
                  </a:lnTo>
                  <a:lnTo>
                    <a:pt x="483108" y="451993"/>
                  </a:lnTo>
                  <a:lnTo>
                    <a:pt x="481584" y="451231"/>
                  </a:lnTo>
                  <a:lnTo>
                    <a:pt x="478536" y="451231"/>
                  </a:lnTo>
                  <a:lnTo>
                    <a:pt x="475488" y="452755"/>
                  </a:lnTo>
                  <a:lnTo>
                    <a:pt x="472440" y="455803"/>
                  </a:lnTo>
                  <a:lnTo>
                    <a:pt x="472440" y="461899"/>
                  </a:lnTo>
                  <a:lnTo>
                    <a:pt x="477012" y="466471"/>
                  </a:lnTo>
                  <a:lnTo>
                    <a:pt x="480060" y="467995"/>
                  </a:lnTo>
                  <a:lnTo>
                    <a:pt x="486156" y="467995"/>
                  </a:lnTo>
                  <a:lnTo>
                    <a:pt x="487680" y="464947"/>
                  </a:lnTo>
                  <a:lnTo>
                    <a:pt x="489204" y="463423"/>
                  </a:lnTo>
                  <a:lnTo>
                    <a:pt x="489204" y="457327"/>
                  </a:lnTo>
                  <a:close/>
                </a:path>
                <a:path w="791210" h="565784">
                  <a:moveTo>
                    <a:pt x="490728" y="545719"/>
                  </a:moveTo>
                  <a:lnTo>
                    <a:pt x="489204" y="542671"/>
                  </a:lnTo>
                  <a:lnTo>
                    <a:pt x="486156" y="544195"/>
                  </a:lnTo>
                  <a:lnTo>
                    <a:pt x="489204" y="547243"/>
                  </a:lnTo>
                  <a:lnTo>
                    <a:pt x="490728" y="545719"/>
                  </a:lnTo>
                  <a:close/>
                </a:path>
                <a:path w="791210" h="565784">
                  <a:moveTo>
                    <a:pt x="496824" y="455803"/>
                  </a:moveTo>
                  <a:lnTo>
                    <a:pt x="490728" y="448183"/>
                  </a:lnTo>
                  <a:lnTo>
                    <a:pt x="489204" y="446659"/>
                  </a:lnTo>
                  <a:lnTo>
                    <a:pt x="487680" y="446659"/>
                  </a:lnTo>
                  <a:lnTo>
                    <a:pt x="487680" y="445135"/>
                  </a:lnTo>
                  <a:lnTo>
                    <a:pt x="486156" y="445135"/>
                  </a:lnTo>
                  <a:lnTo>
                    <a:pt x="483108" y="445135"/>
                  </a:lnTo>
                  <a:lnTo>
                    <a:pt x="495300" y="457327"/>
                  </a:lnTo>
                  <a:lnTo>
                    <a:pt x="496824" y="455803"/>
                  </a:lnTo>
                  <a:close/>
                </a:path>
                <a:path w="791210" h="565784">
                  <a:moveTo>
                    <a:pt x="501396" y="562483"/>
                  </a:moveTo>
                  <a:lnTo>
                    <a:pt x="484632" y="547243"/>
                  </a:lnTo>
                  <a:lnTo>
                    <a:pt x="483108" y="548767"/>
                  </a:lnTo>
                  <a:lnTo>
                    <a:pt x="498348" y="565404"/>
                  </a:lnTo>
                  <a:lnTo>
                    <a:pt x="501396" y="562483"/>
                  </a:lnTo>
                  <a:close/>
                </a:path>
                <a:path w="791210" h="565784">
                  <a:moveTo>
                    <a:pt x="504444" y="559435"/>
                  </a:moveTo>
                  <a:lnTo>
                    <a:pt x="493776" y="547243"/>
                  </a:lnTo>
                  <a:lnTo>
                    <a:pt x="490728" y="548767"/>
                  </a:lnTo>
                  <a:lnTo>
                    <a:pt x="502920" y="560959"/>
                  </a:lnTo>
                  <a:lnTo>
                    <a:pt x="504444" y="559435"/>
                  </a:lnTo>
                  <a:close/>
                </a:path>
                <a:path w="791210" h="565784">
                  <a:moveTo>
                    <a:pt x="504444" y="446659"/>
                  </a:moveTo>
                  <a:lnTo>
                    <a:pt x="496824" y="440563"/>
                  </a:lnTo>
                  <a:lnTo>
                    <a:pt x="493776" y="437515"/>
                  </a:lnTo>
                  <a:lnTo>
                    <a:pt x="490728" y="437515"/>
                  </a:lnTo>
                  <a:lnTo>
                    <a:pt x="489204" y="439039"/>
                  </a:lnTo>
                  <a:lnTo>
                    <a:pt x="487680" y="439039"/>
                  </a:lnTo>
                  <a:lnTo>
                    <a:pt x="486156" y="442087"/>
                  </a:lnTo>
                  <a:lnTo>
                    <a:pt x="486156" y="443611"/>
                  </a:lnTo>
                  <a:lnTo>
                    <a:pt x="487680" y="443611"/>
                  </a:lnTo>
                  <a:lnTo>
                    <a:pt x="489204" y="442087"/>
                  </a:lnTo>
                  <a:lnTo>
                    <a:pt x="489204" y="440563"/>
                  </a:lnTo>
                  <a:lnTo>
                    <a:pt x="493776" y="440563"/>
                  </a:lnTo>
                  <a:lnTo>
                    <a:pt x="493776" y="442087"/>
                  </a:lnTo>
                  <a:lnTo>
                    <a:pt x="495300" y="442087"/>
                  </a:lnTo>
                  <a:lnTo>
                    <a:pt x="502920" y="449707"/>
                  </a:lnTo>
                  <a:lnTo>
                    <a:pt x="504444" y="446659"/>
                  </a:lnTo>
                  <a:close/>
                </a:path>
                <a:path w="791210" h="565784">
                  <a:moveTo>
                    <a:pt x="519684" y="547243"/>
                  </a:moveTo>
                  <a:lnTo>
                    <a:pt x="518160" y="545719"/>
                  </a:lnTo>
                  <a:lnTo>
                    <a:pt x="512064" y="539623"/>
                  </a:lnTo>
                  <a:lnTo>
                    <a:pt x="512064" y="542671"/>
                  </a:lnTo>
                  <a:lnTo>
                    <a:pt x="512064" y="548767"/>
                  </a:lnTo>
                  <a:lnTo>
                    <a:pt x="510540" y="548767"/>
                  </a:lnTo>
                  <a:lnTo>
                    <a:pt x="510540" y="550291"/>
                  </a:lnTo>
                  <a:lnTo>
                    <a:pt x="504444" y="550291"/>
                  </a:lnTo>
                  <a:lnTo>
                    <a:pt x="501396" y="547243"/>
                  </a:lnTo>
                  <a:lnTo>
                    <a:pt x="501396" y="541147"/>
                  </a:lnTo>
                  <a:lnTo>
                    <a:pt x="502920" y="541147"/>
                  </a:lnTo>
                  <a:lnTo>
                    <a:pt x="502920" y="539623"/>
                  </a:lnTo>
                  <a:lnTo>
                    <a:pt x="509016" y="539623"/>
                  </a:lnTo>
                  <a:lnTo>
                    <a:pt x="512064" y="542671"/>
                  </a:lnTo>
                  <a:lnTo>
                    <a:pt x="512064" y="539623"/>
                  </a:lnTo>
                  <a:lnTo>
                    <a:pt x="505968" y="533527"/>
                  </a:lnTo>
                  <a:lnTo>
                    <a:pt x="504444" y="536575"/>
                  </a:lnTo>
                  <a:lnTo>
                    <a:pt x="502920" y="536575"/>
                  </a:lnTo>
                  <a:lnTo>
                    <a:pt x="498348" y="541147"/>
                  </a:lnTo>
                  <a:lnTo>
                    <a:pt x="498348" y="545719"/>
                  </a:lnTo>
                  <a:lnTo>
                    <a:pt x="499872" y="547243"/>
                  </a:lnTo>
                  <a:lnTo>
                    <a:pt x="499872" y="548767"/>
                  </a:lnTo>
                  <a:lnTo>
                    <a:pt x="502920" y="551815"/>
                  </a:lnTo>
                  <a:lnTo>
                    <a:pt x="505968" y="553339"/>
                  </a:lnTo>
                  <a:lnTo>
                    <a:pt x="510540" y="553339"/>
                  </a:lnTo>
                  <a:lnTo>
                    <a:pt x="512064" y="550291"/>
                  </a:lnTo>
                  <a:lnTo>
                    <a:pt x="513588" y="550291"/>
                  </a:lnTo>
                  <a:lnTo>
                    <a:pt x="515112" y="548767"/>
                  </a:lnTo>
                  <a:lnTo>
                    <a:pt x="513588" y="545719"/>
                  </a:lnTo>
                  <a:lnTo>
                    <a:pt x="516636" y="548767"/>
                  </a:lnTo>
                  <a:lnTo>
                    <a:pt x="516636" y="550291"/>
                  </a:lnTo>
                  <a:lnTo>
                    <a:pt x="518160" y="550291"/>
                  </a:lnTo>
                  <a:lnTo>
                    <a:pt x="516636" y="551815"/>
                  </a:lnTo>
                  <a:lnTo>
                    <a:pt x="516636" y="553339"/>
                  </a:lnTo>
                  <a:lnTo>
                    <a:pt x="515112" y="553339"/>
                  </a:lnTo>
                  <a:lnTo>
                    <a:pt x="515112" y="554863"/>
                  </a:lnTo>
                  <a:lnTo>
                    <a:pt x="513588" y="554863"/>
                  </a:lnTo>
                  <a:lnTo>
                    <a:pt x="512064" y="556387"/>
                  </a:lnTo>
                  <a:lnTo>
                    <a:pt x="512064" y="554863"/>
                  </a:lnTo>
                  <a:lnTo>
                    <a:pt x="509016" y="556387"/>
                  </a:lnTo>
                  <a:lnTo>
                    <a:pt x="510540" y="557911"/>
                  </a:lnTo>
                  <a:lnTo>
                    <a:pt x="515112" y="557911"/>
                  </a:lnTo>
                  <a:lnTo>
                    <a:pt x="516636" y="556387"/>
                  </a:lnTo>
                  <a:lnTo>
                    <a:pt x="518160" y="556387"/>
                  </a:lnTo>
                  <a:lnTo>
                    <a:pt x="518160" y="554863"/>
                  </a:lnTo>
                  <a:lnTo>
                    <a:pt x="519684" y="553339"/>
                  </a:lnTo>
                  <a:lnTo>
                    <a:pt x="519684" y="547243"/>
                  </a:lnTo>
                  <a:close/>
                </a:path>
                <a:path w="791210" h="565784">
                  <a:moveTo>
                    <a:pt x="528828" y="533527"/>
                  </a:moveTo>
                  <a:lnTo>
                    <a:pt x="522732" y="527431"/>
                  </a:lnTo>
                  <a:lnTo>
                    <a:pt x="521208" y="525907"/>
                  </a:lnTo>
                  <a:lnTo>
                    <a:pt x="521208" y="524383"/>
                  </a:lnTo>
                  <a:lnTo>
                    <a:pt x="513588" y="524383"/>
                  </a:lnTo>
                  <a:lnTo>
                    <a:pt x="513588" y="525907"/>
                  </a:lnTo>
                  <a:lnTo>
                    <a:pt x="510540" y="528955"/>
                  </a:lnTo>
                  <a:lnTo>
                    <a:pt x="512064" y="530479"/>
                  </a:lnTo>
                  <a:lnTo>
                    <a:pt x="505968" y="525907"/>
                  </a:lnTo>
                  <a:lnTo>
                    <a:pt x="502920" y="527431"/>
                  </a:lnTo>
                  <a:lnTo>
                    <a:pt x="519684" y="542671"/>
                  </a:lnTo>
                  <a:lnTo>
                    <a:pt x="522732" y="541147"/>
                  </a:lnTo>
                  <a:lnTo>
                    <a:pt x="515112" y="535051"/>
                  </a:lnTo>
                  <a:lnTo>
                    <a:pt x="515112" y="533527"/>
                  </a:lnTo>
                  <a:lnTo>
                    <a:pt x="513588" y="533527"/>
                  </a:lnTo>
                  <a:lnTo>
                    <a:pt x="513588" y="530479"/>
                  </a:lnTo>
                  <a:lnTo>
                    <a:pt x="513588" y="528955"/>
                  </a:lnTo>
                  <a:lnTo>
                    <a:pt x="515112" y="527431"/>
                  </a:lnTo>
                  <a:lnTo>
                    <a:pt x="519684" y="527431"/>
                  </a:lnTo>
                  <a:lnTo>
                    <a:pt x="519684" y="528955"/>
                  </a:lnTo>
                  <a:lnTo>
                    <a:pt x="527304" y="535051"/>
                  </a:lnTo>
                  <a:lnTo>
                    <a:pt x="528828" y="533527"/>
                  </a:lnTo>
                  <a:close/>
                </a:path>
                <a:path w="791210" h="565784">
                  <a:moveTo>
                    <a:pt x="536448" y="525907"/>
                  </a:moveTo>
                  <a:lnTo>
                    <a:pt x="534924" y="524383"/>
                  </a:lnTo>
                  <a:lnTo>
                    <a:pt x="533400" y="525907"/>
                  </a:lnTo>
                  <a:lnTo>
                    <a:pt x="530352" y="525907"/>
                  </a:lnTo>
                  <a:lnTo>
                    <a:pt x="526694" y="521335"/>
                  </a:lnTo>
                  <a:lnTo>
                    <a:pt x="524256" y="518287"/>
                  </a:lnTo>
                  <a:lnTo>
                    <a:pt x="525780" y="516763"/>
                  </a:lnTo>
                  <a:lnTo>
                    <a:pt x="524256" y="515239"/>
                  </a:lnTo>
                  <a:lnTo>
                    <a:pt x="522732" y="516763"/>
                  </a:lnTo>
                  <a:lnTo>
                    <a:pt x="518160" y="513715"/>
                  </a:lnTo>
                  <a:lnTo>
                    <a:pt x="516636" y="516763"/>
                  </a:lnTo>
                  <a:lnTo>
                    <a:pt x="519684" y="519811"/>
                  </a:lnTo>
                  <a:lnTo>
                    <a:pt x="518160" y="521335"/>
                  </a:lnTo>
                  <a:lnTo>
                    <a:pt x="519684" y="522859"/>
                  </a:lnTo>
                  <a:lnTo>
                    <a:pt x="521208" y="521335"/>
                  </a:lnTo>
                  <a:lnTo>
                    <a:pt x="528828" y="527431"/>
                  </a:lnTo>
                  <a:lnTo>
                    <a:pt x="530352" y="528955"/>
                  </a:lnTo>
                  <a:lnTo>
                    <a:pt x="534924" y="528955"/>
                  </a:lnTo>
                  <a:lnTo>
                    <a:pt x="534924" y="527431"/>
                  </a:lnTo>
                  <a:lnTo>
                    <a:pt x="536448" y="527431"/>
                  </a:lnTo>
                  <a:lnTo>
                    <a:pt x="536448" y="525907"/>
                  </a:lnTo>
                  <a:close/>
                </a:path>
                <a:path w="791210" h="565784">
                  <a:moveTo>
                    <a:pt x="545592" y="515239"/>
                  </a:moveTo>
                  <a:lnTo>
                    <a:pt x="544068" y="513715"/>
                  </a:lnTo>
                  <a:lnTo>
                    <a:pt x="544068" y="512191"/>
                  </a:lnTo>
                  <a:lnTo>
                    <a:pt x="542544" y="510667"/>
                  </a:lnTo>
                  <a:lnTo>
                    <a:pt x="539496" y="510667"/>
                  </a:lnTo>
                  <a:lnTo>
                    <a:pt x="537972" y="512191"/>
                  </a:lnTo>
                  <a:lnTo>
                    <a:pt x="536448" y="512191"/>
                  </a:lnTo>
                  <a:lnTo>
                    <a:pt x="534924" y="513715"/>
                  </a:lnTo>
                  <a:lnTo>
                    <a:pt x="533400" y="513715"/>
                  </a:lnTo>
                  <a:lnTo>
                    <a:pt x="533400" y="515239"/>
                  </a:lnTo>
                  <a:lnTo>
                    <a:pt x="530352" y="515239"/>
                  </a:lnTo>
                  <a:lnTo>
                    <a:pt x="530352" y="510667"/>
                  </a:lnTo>
                  <a:lnTo>
                    <a:pt x="531876" y="510667"/>
                  </a:lnTo>
                  <a:lnTo>
                    <a:pt x="531876" y="509143"/>
                  </a:lnTo>
                  <a:lnTo>
                    <a:pt x="536448" y="509143"/>
                  </a:lnTo>
                  <a:lnTo>
                    <a:pt x="537972" y="507619"/>
                  </a:lnTo>
                  <a:lnTo>
                    <a:pt x="536448" y="506095"/>
                  </a:lnTo>
                  <a:lnTo>
                    <a:pt x="531876" y="506095"/>
                  </a:lnTo>
                  <a:lnTo>
                    <a:pt x="531876" y="507619"/>
                  </a:lnTo>
                  <a:lnTo>
                    <a:pt x="530352" y="507619"/>
                  </a:lnTo>
                  <a:lnTo>
                    <a:pt x="530352" y="509143"/>
                  </a:lnTo>
                  <a:lnTo>
                    <a:pt x="528828" y="509143"/>
                  </a:lnTo>
                  <a:lnTo>
                    <a:pt x="528828" y="510667"/>
                  </a:lnTo>
                  <a:lnTo>
                    <a:pt x="527304" y="512191"/>
                  </a:lnTo>
                  <a:lnTo>
                    <a:pt x="527304" y="515239"/>
                  </a:lnTo>
                  <a:lnTo>
                    <a:pt x="528828" y="516763"/>
                  </a:lnTo>
                  <a:lnTo>
                    <a:pt x="530352" y="516763"/>
                  </a:lnTo>
                  <a:lnTo>
                    <a:pt x="530352" y="518287"/>
                  </a:lnTo>
                  <a:lnTo>
                    <a:pt x="531876" y="518287"/>
                  </a:lnTo>
                  <a:lnTo>
                    <a:pt x="533400" y="516763"/>
                  </a:lnTo>
                  <a:lnTo>
                    <a:pt x="534924" y="516763"/>
                  </a:lnTo>
                  <a:lnTo>
                    <a:pt x="536448" y="515239"/>
                  </a:lnTo>
                  <a:lnTo>
                    <a:pt x="537972" y="513715"/>
                  </a:lnTo>
                  <a:lnTo>
                    <a:pt x="541020" y="513715"/>
                  </a:lnTo>
                  <a:lnTo>
                    <a:pt x="542544" y="515239"/>
                  </a:lnTo>
                  <a:lnTo>
                    <a:pt x="542544" y="516763"/>
                  </a:lnTo>
                  <a:lnTo>
                    <a:pt x="539496" y="519811"/>
                  </a:lnTo>
                  <a:lnTo>
                    <a:pt x="534924" y="519811"/>
                  </a:lnTo>
                  <a:lnTo>
                    <a:pt x="533400" y="521335"/>
                  </a:lnTo>
                  <a:lnTo>
                    <a:pt x="534924" y="522859"/>
                  </a:lnTo>
                  <a:lnTo>
                    <a:pt x="539496" y="522859"/>
                  </a:lnTo>
                  <a:lnTo>
                    <a:pt x="542544" y="519811"/>
                  </a:lnTo>
                  <a:lnTo>
                    <a:pt x="544068" y="519811"/>
                  </a:lnTo>
                  <a:lnTo>
                    <a:pt x="544068" y="516763"/>
                  </a:lnTo>
                  <a:lnTo>
                    <a:pt x="545592" y="515239"/>
                  </a:lnTo>
                  <a:close/>
                </a:path>
                <a:path w="791210" h="565784">
                  <a:moveTo>
                    <a:pt x="559308" y="503047"/>
                  </a:moveTo>
                  <a:lnTo>
                    <a:pt x="547116" y="499999"/>
                  </a:lnTo>
                  <a:lnTo>
                    <a:pt x="547116" y="490855"/>
                  </a:lnTo>
                  <a:lnTo>
                    <a:pt x="544068" y="493903"/>
                  </a:lnTo>
                  <a:lnTo>
                    <a:pt x="544068" y="503047"/>
                  </a:lnTo>
                  <a:lnTo>
                    <a:pt x="534924" y="493903"/>
                  </a:lnTo>
                  <a:lnTo>
                    <a:pt x="533400" y="496951"/>
                  </a:lnTo>
                  <a:lnTo>
                    <a:pt x="550164" y="512191"/>
                  </a:lnTo>
                  <a:lnTo>
                    <a:pt x="551688" y="510667"/>
                  </a:lnTo>
                  <a:lnTo>
                    <a:pt x="547116" y="506095"/>
                  </a:lnTo>
                  <a:lnTo>
                    <a:pt x="547116" y="503047"/>
                  </a:lnTo>
                  <a:lnTo>
                    <a:pt x="556260" y="504571"/>
                  </a:lnTo>
                  <a:lnTo>
                    <a:pt x="559308" y="503047"/>
                  </a:lnTo>
                  <a:close/>
                </a:path>
                <a:path w="791210" h="565784">
                  <a:moveTo>
                    <a:pt x="566928" y="498475"/>
                  </a:moveTo>
                  <a:lnTo>
                    <a:pt x="565404" y="496951"/>
                  </a:lnTo>
                  <a:lnTo>
                    <a:pt x="564705" y="495427"/>
                  </a:lnTo>
                  <a:lnTo>
                    <a:pt x="557784" y="480187"/>
                  </a:lnTo>
                  <a:lnTo>
                    <a:pt x="556260" y="481711"/>
                  </a:lnTo>
                  <a:lnTo>
                    <a:pt x="560832" y="490855"/>
                  </a:lnTo>
                  <a:lnTo>
                    <a:pt x="560832" y="493903"/>
                  </a:lnTo>
                  <a:lnTo>
                    <a:pt x="559308" y="493903"/>
                  </a:lnTo>
                  <a:lnTo>
                    <a:pt x="559308" y="492379"/>
                  </a:lnTo>
                  <a:lnTo>
                    <a:pt x="548640" y="489331"/>
                  </a:lnTo>
                  <a:lnTo>
                    <a:pt x="547116" y="490855"/>
                  </a:lnTo>
                  <a:lnTo>
                    <a:pt x="563880" y="498475"/>
                  </a:lnTo>
                  <a:lnTo>
                    <a:pt x="563880" y="499999"/>
                  </a:lnTo>
                  <a:lnTo>
                    <a:pt x="565404" y="499999"/>
                  </a:lnTo>
                  <a:lnTo>
                    <a:pt x="565404" y="501523"/>
                  </a:lnTo>
                  <a:lnTo>
                    <a:pt x="563880" y="503047"/>
                  </a:lnTo>
                  <a:lnTo>
                    <a:pt x="563880" y="504571"/>
                  </a:lnTo>
                  <a:lnTo>
                    <a:pt x="562356" y="504571"/>
                  </a:lnTo>
                  <a:lnTo>
                    <a:pt x="565404" y="506095"/>
                  </a:lnTo>
                  <a:lnTo>
                    <a:pt x="565404" y="504571"/>
                  </a:lnTo>
                  <a:lnTo>
                    <a:pt x="566928" y="504571"/>
                  </a:lnTo>
                  <a:lnTo>
                    <a:pt x="566928" y="498475"/>
                  </a:lnTo>
                  <a:close/>
                </a:path>
                <a:path w="791210" h="565784">
                  <a:moveTo>
                    <a:pt x="579120" y="477139"/>
                  </a:moveTo>
                  <a:lnTo>
                    <a:pt x="577596" y="475615"/>
                  </a:lnTo>
                  <a:lnTo>
                    <a:pt x="576072" y="472567"/>
                  </a:lnTo>
                  <a:lnTo>
                    <a:pt x="576072" y="477139"/>
                  </a:lnTo>
                  <a:lnTo>
                    <a:pt x="576072" y="481711"/>
                  </a:lnTo>
                  <a:lnTo>
                    <a:pt x="574548" y="483235"/>
                  </a:lnTo>
                  <a:lnTo>
                    <a:pt x="574548" y="484759"/>
                  </a:lnTo>
                  <a:lnTo>
                    <a:pt x="571500" y="484759"/>
                  </a:lnTo>
                  <a:lnTo>
                    <a:pt x="569976" y="483235"/>
                  </a:lnTo>
                  <a:lnTo>
                    <a:pt x="568452" y="483235"/>
                  </a:lnTo>
                  <a:lnTo>
                    <a:pt x="565404" y="480187"/>
                  </a:lnTo>
                  <a:lnTo>
                    <a:pt x="565404" y="477139"/>
                  </a:lnTo>
                  <a:lnTo>
                    <a:pt x="565404" y="475615"/>
                  </a:lnTo>
                  <a:lnTo>
                    <a:pt x="566928" y="474091"/>
                  </a:lnTo>
                  <a:lnTo>
                    <a:pt x="566928" y="472567"/>
                  </a:lnTo>
                  <a:lnTo>
                    <a:pt x="571500" y="472567"/>
                  </a:lnTo>
                  <a:lnTo>
                    <a:pt x="571500" y="474091"/>
                  </a:lnTo>
                  <a:lnTo>
                    <a:pt x="574548" y="475615"/>
                  </a:lnTo>
                  <a:lnTo>
                    <a:pt x="576072" y="477139"/>
                  </a:lnTo>
                  <a:lnTo>
                    <a:pt x="576072" y="472567"/>
                  </a:lnTo>
                  <a:lnTo>
                    <a:pt x="574548" y="472567"/>
                  </a:lnTo>
                  <a:lnTo>
                    <a:pt x="574548" y="471043"/>
                  </a:lnTo>
                  <a:lnTo>
                    <a:pt x="571500" y="471043"/>
                  </a:lnTo>
                  <a:lnTo>
                    <a:pt x="569976" y="469519"/>
                  </a:lnTo>
                  <a:lnTo>
                    <a:pt x="568452" y="469519"/>
                  </a:lnTo>
                  <a:lnTo>
                    <a:pt x="568452" y="471043"/>
                  </a:lnTo>
                  <a:lnTo>
                    <a:pt x="565404" y="471043"/>
                  </a:lnTo>
                  <a:lnTo>
                    <a:pt x="565404" y="472567"/>
                  </a:lnTo>
                  <a:lnTo>
                    <a:pt x="562356" y="475615"/>
                  </a:lnTo>
                  <a:lnTo>
                    <a:pt x="557784" y="471043"/>
                  </a:lnTo>
                  <a:lnTo>
                    <a:pt x="554736" y="474091"/>
                  </a:lnTo>
                  <a:lnTo>
                    <a:pt x="571500" y="489331"/>
                  </a:lnTo>
                  <a:lnTo>
                    <a:pt x="573024" y="487807"/>
                  </a:lnTo>
                  <a:lnTo>
                    <a:pt x="571500" y="486283"/>
                  </a:lnTo>
                  <a:lnTo>
                    <a:pt x="576072" y="486283"/>
                  </a:lnTo>
                  <a:lnTo>
                    <a:pt x="577596" y="484759"/>
                  </a:lnTo>
                  <a:lnTo>
                    <a:pt x="579120" y="483235"/>
                  </a:lnTo>
                  <a:lnTo>
                    <a:pt x="579120" y="477139"/>
                  </a:lnTo>
                  <a:close/>
                </a:path>
                <a:path w="791210" h="565784">
                  <a:moveTo>
                    <a:pt x="585216" y="475615"/>
                  </a:moveTo>
                  <a:lnTo>
                    <a:pt x="568452" y="458851"/>
                  </a:lnTo>
                  <a:lnTo>
                    <a:pt x="566928" y="461899"/>
                  </a:lnTo>
                  <a:lnTo>
                    <a:pt x="583692" y="477139"/>
                  </a:lnTo>
                  <a:lnTo>
                    <a:pt x="585216" y="475615"/>
                  </a:lnTo>
                  <a:close/>
                </a:path>
                <a:path w="791210" h="565784">
                  <a:moveTo>
                    <a:pt x="597408" y="463423"/>
                  </a:moveTo>
                  <a:lnTo>
                    <a:pt x="585216" y="451231"/>
                  </a:lnTo>
                  <a:lnTo>
                    <a:pt x="583692" y="454279"/>
                  </a:lnTo>
                  <a:lnTo>
                    <a:pt x="591312" y="461899"/>
                  </a:lnTo>
                  <a:lnTo>
                    <a:pt x="591312" y="466471"/>
                  </a:lnTo>
                  <a:lnTo>
                    <a:pt x="589788" y="466471"/>
                  </a:lnTo>
                  <a:lnTo>
                    <a:pt x="589788" y="467995"/>
                  </a:lnTo>
                  <a:lnTo>
                    <a:pt x="586740" y="467995"/>
                  </a:lnTo>
                  <a:lnTo>
                    <a:pt x="585216" y="466471"/>
                  </a:lnTo>
                  <a:lnTo>
                    <a:pt x="583692" y="466471"/>
                  </a:lnTo>
                  <a:lnTo>
                    <a:pt x="577596" y="458851"/>
                  </a:lnTo>
                  <a:lnTo>
                    <a:pt x="576072" y="461899"/>
                  </a:lnTo>
                  <a:lnTo>
                    <a:pt x="583692" y="467995"/>
                  </a:lnTo>
                  <a:lnTo>
                    <a:pt x="583692" y="469519"/>
                  </a:lnTo>
                  <a:lnTo>
                    <a:pt x="585216" y="469519"/>
                  </a:lnTo>
                  <a:lnTo>
                    <a:pt x="585216" y="471043"/>
                  </a:lnTo>
                  <a:lnTo>
                    <a:pt x="589788" y="471043"/>
                  </a:lnTo>
                  <a:lnTo>
                    <a:pt x="592836" y="467995"/>
                  </a:lnTo>
                  <a:lnTo>
                    <a:pt x="594360" y="464947"/>
                  </a:lnTo>
                  <a:lnTo>
                    <a:pt x="592836" y="463423"/>
                  </a:lnTo>
                  <a:lnTo>
                    <a:pt x="595884" y="464947"/>
                  </a:lnTo>
                  <a:lnTo>
                    <a:pt x="597408" y="463423"/>
                  </a:lnTo>
                  <a:close/>
                </a:path>
                <a:path w="791210" h="565784">
                  <a:moveTo>
                    <a:pt x="606552" y="448183"/>
                  </a:moveTo>
                  <a:lnTo>
                    <a:pt x="605028" y="446659"/>
                  </a:lnTo>
                  <a:lnTo>
                    <a:pt x="603504" y="448183"/>
                  </a:lnTo>
                  <a:lnTo>
                    <a:pt x="603504" y="454279"/>
                  </a:lnTo>
                  <a:lnTo>
                    <a:pt x="601980" y="454279"/>
                  </a:lnTo>
                  <a:lnTo>
                    <a:pt x="601980" y="455803"/>
                  </a:lnTo>
                  <a:lnTo>
                    <a:pt x="595884" y="455803"/>
                  </a:lnTo>
                  <a:lnTo>
                    <a:pt x="595884" y="454279"/>
                  </a:lnTo>
                  <a:lnTo>
                    <a:pt x="597154" y="452755"/>
                  </a:lnTo>
                  <a:lnTo>
                    <a:pt x="603504" y="445135"/>
                  </a:lnTo>
                  <a:lnTo>
                    <a:pt x="602742" y="443611"/>
                  </a:lnTo>
                  <a:lnTo>
                    <a:pt x="601980" y="442087"/>
                  </a:lnTo>
                  <a:lnTo>
                    <a:pt x="600456" y="442087"/>
                  </a:lnTo>
                  <a:lnTo>
                    <a:pt x="600456" y="445135"/>
                  </a:lnTo>
                  <a:lnTo>
                    <a:pt x="594360" y="452755"/>
                  </a:lnTo>
                  <a:lnTo>
                    <a:pt x="592836" y="451231"/>
                  </a:lnTo>
                  <a:lnTo>
                    <a:pt x="592836" y="445135"/>
                  </a:lnTo>
                  <a:lnTo>
                    <a:pt x="594360" y="445135"/>
                  </a:lnTo>
                  <a:lnTo>
                    <a:pt x="595884" y="443611"/>
                  </a:lnTo>
                  <a:lnTo>
                    <a:pt x="597408" y="443611"/>
                  </a:lnTo>
                  <a:lnTo>
                    <a:pt x="597408" y="445135"/>
                  </a:lnTo>
                  <a:lnTo>
                    <a:pt x="600456" y="445135"/>
                  </a:lnTo>
                  <a:lnTo>
                    <a:pt x="600456" y="442087"/>
                  </a:lnTo>
                  <a:lnTo>
                    <a:pt x="592836" y="442087"/>
                  </a:lnTo>
                  <a:lnTo>
                    <a:pt x="589788" y="445135"/>
                  </a:lnTo>
                  <a:lnTo>
                    <a:pt x="589788" y="451231"/>
                  </a:lnTo>
                  <a:lnTo>
                    <a:pt x="591312" y="454279"/>
                  </a:lnTo>
                  <a:lnTo>
                    <a:pt x="594360" y="457327"/>
                  </a:lnTo>
                  <a:lnTo>
                    <a:pt x="597408" y="458851"/>
                  </a:lnTo>
                  <a:lnTo>
                    <a:pt x="600456" y="458851"/>
                  </a:lnTo>
                  <a:lnTo>
                    <a:pt x="601980" y="457327"/>
                  </a:lnTo>
                  <a:lnTo>
                    <a:pt x="605028" y="455803"/>
                  </a:lnTo>
                  <a:lnTo>
                    <a:pt x="605028" y="454279"/>
                  </a:lnTo>
                  <a:lnTo>
                    <a:pt x="606552" y="452755"/>
                  </a:lnTo>
                  <a:lnTo>
                    <a:pt x="606552" y="448183"/>
                  </a:lnTo>
                  <a:close/>
                </a:path>
                <a:path w="791210" h="565784">
                  <a:moveTo>
                    <a:pt x="662940" y="480060"/>
                  </a:moveTo>
                  <a:lnTo>
                    <a:pt x="661416" y="478536"/>
                  </a:lnTo>
                  <a:lnTo>
                    <a:pt x="659892" y="475488"/>
                  </a:lnTo>
                  <a:lnTo>
                    <a:pt x="659892" y="480060"/>
                  </a:lnTo>
                  <a:lnTo>
                    <a:pt x="659892" y="486156"/>
                  </a:lnTo>
                  <a:lnTo>
                    <a:pt x="658368" y="487680"/>
                  </a:lnTo>
                  <a:lnTo>
                    <a:pt x="655320" y="487680"/>
                  </a:lnTo>
                  <a:lnTo>
                    <a:pt x="653796" y="486156"/>
                  </a:lnTo>
                  <a:lnTo>
                    <a:pt x="652272" y="486156"/>
                  </a:lnTo>
                  <a:lnTo>
                    <a:pt x="649224" y="483108"/>
                  </a:lnTo>
                  <a:lnTo>
                    <a:pt x="649224" y="480060"/>
                  </a:lnTo>
                  <a:lnTo>
                    <a:pt x="649224" y="478536"/>
                  </a:lnTo>
                  <a:lnTo>
                    <a:pt x="652272" y="475488"/>
                  </a:lnTo>
                  <a:lnTo>
                    <a:pt x="655320" y="475488"/>
                  </a:lnTo>
                  <a:lnTo>
                    <a:pt x="659892" y="480060"/>
                  </a:lnTo>
                  <a:lnTo>
                    <a:pt x="659892" y="475488"/>
                  </a:lnTo>
                  <a:lnTo>
                    <a:pt x="658368" y="475488"/>
                  </a:lnTo>
                  <a:lnTo>
                    <a:pt x="658368" y="473964"/>
                  </a:lnTo>
                  <a:lnTo>
                    <a:pt x="653796" y="473964"/>
                  </a:lnTo>
                  <a:lnTo>
                    <a:pt x="652272" y="472440"/>
                  </a:lnTo>
                  <a:lnTo>
                    <a:pt x="652272" y="473964"/>
                  </a:lnTo>
                  <a:lnTo>
                    <a:pt x="649224" y="473964"/>
                  </a:lnTo>
                  <a:lnTo>
                    <a:pt x="649224" y="475488"/>
                  </a:lnTo>
                  <a:lnTo>
                    <a:pt x="646176" y="478536"/>
                  </a:lnTo>
                  <a:lnTo>
                    <a:pt x="641604" y="473964"/>
                  </a:lnTo>
                  <a:lnTo>
                    <a:pt x="638556" y="477012"/>
                  </a:lnTo>
                  <a:lnTo>
                    <a:pt x="655320" y="492252"/>
                  </a:lnTo>
                  <a:lnTo>
                    <a:pt x="656844" y="490728"/>
                  </a:lnTo>
                  <a:lnTo>
                    <a:pt x="655320" y="489204"/>
                  </a:lnTo>
                  <a:lnTo>
                    <a:pt x="659892" y="489204"/>
                  </a:lnTo>
                  <a:lnTo>
                    <a:pt x="661416" y="487680"/>
                  </a:lnTo>
                  <a:lnTo>
                    <a:pt x="662940" y="486156"/>
                  </a:lnTo>
                  <a:lnTo>
                    <a:pt x="662940" y="480060"/>
                  </a:lnTo>
                  <a:close/>
                </a:path>
                <a:path w="791210" h="565784">
                  <a:moveTo>
                    <a:pt x="669036" y="478536"/>
                  </a:moveTo>
                  <a:lnTo>
                    <a:pt x="652272" y="461772"/>
                  </a:lnTo>
                  <a:lnTo>
                    <a:pt x="650748" y="464820"/>
                  </a:lnTo>
                  <a:lnTo>
                    <a:pt x="667512" y="480060"/>
                  </a:lnTo>
                  <a:lnTo>
                    <a:pt x="669036" y="478536"/>
                  </a:lnTo>
                  <a:close/>
                </a:path>
                <a:path w="791210" h="565784">
                  <a:moveTo>
                    <a:pt x="681228" y="466344"/>
                  </a:moveTo>
                  <a:lnTo>
                    <a:pt x="669036" y="454152"/>
                  </a:lnTo>
                  <a:lnTo>
                    <a:pt x="667512" y="457200"/>
                  </a:lnTo>
                  <a:lnTo>
                    <a:pt x="675132" y="464820"/>
                  </a:lnTo>
                  <a:lnTo>
                    <a:pt x="675132" y="469392"/>
                  </a:lnTo>
                  <a:lnTo>
                    <a:pt x="673608" y="469392"/>
                  </a:lnTo>
                  <a:lnTo>
                    <a:pt x="673608" y="470916"/>
                  </a:lnTo>
                  <a:lnTo>
                    <a:pt x="670560" y="470916"/>
                  </a:lnTo>
                  <a:lnTo>
                    <a:pt x="669036" y="469392"/>
                  </a:lnTo>
                  <a:lnTo>
                    <a:pt x="667512" y="469392"/>
                  </a:lnTo>
                  <a:lnTo>
                    <a:pt x="661416" y="461772"/>
                  </a:lnTo>
                  <a:lnTo>
                    <a:pt x="659892" y="464820"/>
                  </a:lnTo>
                  <a:lnTo>
                    <a:pt x="667512" y="470916"/>
                  </a:lnTo>
                  <a:lnTo>
                    <a:pt x="667512" y="472440"/>
                  </a:lnTo>
                  <a:lnTo>
                    <a:pt x="669036" y="472440"/>
                  </a:lnTo>
                  <a:lnTo>
                    <a:pt x="669036" y="473964"/>
                  </a:lnTo>
                  <a:lnTo>
                    <a:pt x="673608" y="473964"/>
                  </a:lnTo>
                  <a:lnTo>
                    <a:pt x="676656" y="470916"/>
                  </a:lnTo>
                  <a:lnTo>
                    <a:pt x="678180" y="467868"/>
                  </a:lnTo>
                  <a:lnTo>
                    <a:pt x="676656" y="466344"/>
                  </a:lnTo>
                  <a:lnTo>
                    <a:pt x="679704" y="467868"/>
                  </a:lnTo>
                  <a:lnTo>
                    <a:pt x="681228" y="466344"/>
                  </a:lnTo>
                  <a:close/>
                </a:path>
                <a:path w="791210" h="565784">
                  <a:moveTo>
                    <a:pt x="690372" y="451104"/>
                  </a:moveTo>
                  <a:lnTo>
                    <a:pt x="688848" y="449580"/>
                  </a:lnTo>
                  <a:lnTo>
                    <a:pt x="687324" y="452628"/>
                  </a:lnTo>
                  <a:lnTo>
                    <a:pt x="687324" y="457200"/>
                  </a:lnTo>
                  <a:lnTo>
                    <a:pt x="685800" y="458724"/>
                  </a:lnTo>
                  <a:lnTo>
                    <a:pt x="679704" y="458724"/>
                  </a:lnTo>
                  <a:lnTo>
                    <a:pt x="679704" y="457200"/>
                  </a:lnTo>
                  <a:lnTo>
                    <a:pt x="680974" y="455676"/>
                  </a:lnTo>
                  <a:lnTo>
                    <a:pt x="687324" y="448056"/>
                  </a:lnTo>
                  <a:lnTo>
                    <a:pt x="685800" y="446532"/>
                  </a:lnTo>
                  <a:lnTo>
                    <a:pt x="684276" y="445770"/>
                  </a:lnTo>
                  <a:lnTo>
                    <a:pt x="684276" y="448056"/>
                  </a:lnTo>
                  <a:lnTo>
                    <a:pt x="678180" y="455676"/>
                  </a:lnTo>
                  <a:lnTo>
                    <a:pt x="676656" y="454152"/>
                  </a:lnTo>
                  <a:lnTo>
                    <a:pt x="676656" y="448056"/>
                  </a:lnTo>
                  <a:lnTo>
                    <a:pt x="678180" y="448056"/>
                  </a:lnTo>
                  <a:lnTo>
                    <a:pt x="679704" y="446532"/>
                  </a:lnTo>
                  <a:lnTo>
                    <a:pt x="681228" y="448056"/>
                  </a:lnTo>
                  <a:lnTo>
                    <a:pt x="684276" y="448056"/>
                  </a:lnTo>
                  <a:lnTo>
                    <a:pt x="684276" y="445770"/>
                  </a:lnTo>
                  <a:lnTo>
                    <a:pt x="682752" y="445008"/>
                  </a:lnTo>
                  <a:lnTo>
                    <a:pt x="676656" y="445008"/>
                  </a:lnTo>
                  <a:lnTo>
                    <a:pt x="675132" y="446532"/>
                  </a:lnTo>
                  <a:lnTo>
                    <a:pt x="673608" y="449580"/>
                  </a:lnTo>
                  <a:lnTo>
                    <a:pt x="673608" y="454152"/>
                  </a:lnTo>
                  <a:lnTo>
                    <a:pt x="675132" y="457200"/>
                  </a:lnTo>
                  <a:lnTo>
                    <a:pt x="678180" y="460248"/>
                  </a:lnTo>
                  <a:lnTo>
                    <a:pt x="681228" y="461772"/>
                  </a:lnTo>
                  <a:lnTo>
                    <a:pt x="684276" y="461772"/>
                  </a:lnTo>
                  <a:lnTo>
                    <a:pt x="687324" y="460248"/>
                  </a:lnTo>
                  <a:lnTo>
                    <a:pt x="688848" y="458724"/>
                  </a:lnTo>
                  <a:lnTo>
                    <a:pt x="688848" y="457200"/>
                  </a:lnTo>
                  <a:lnTo>
                    <a:pt x="690372" y="455676"/>
                  </a:lnTo>
                  <a:lnTo>
                    <a:pt x="690372" y="451104"/>
                  </a:lnTo>
                  <a:close/>
                </a:path>
                <a:path w="791210" h="565784">
                  <a:moveTo>
                    <a:pt x="758952" y="466344"/>
                  </a:moveTo>
                  <a:lnTo>
                    <a:pt x="757428" y="463296"/>
                  </a:lnTo>
                  <a:lnTo>
                    <a:pt x="755904" y="463296"/>
                  </a:lnTo>
                  <a:lnTo>
                    <a:pt x="755904" y="464820"/>
                  </a:lnTo>
                  <a:lnTo>
                    <a:pt x="754380" y="464820"/>
                  </a:lnTo>
                  <a:lnTo>
                    <a:pt x="754380" y="467868"/>
                  </a:lnTo>
                  <a:lnTo>
                    <a:pt x="757428" y="467868"/>
                  </a:lnTo>
                  <a:lnTo>
                    <a:pt x="757428" y="466344"/>
                  </a:lnTo>
                  <a:lnTo>
                    <a:pt x="758952" y="466344"/>
                  </a:lnTo>
                  <a:close/>
                </a:path>
                <a:path w="791210" h="565784">
                  <a:moveTo>
                    <a:pt x="763524" y="487680"/>
                  </a:moveTo>
                  <a:lnTo>
                    <a:pt x="762000" y="486156"/>
                  </a:lnTo>
                  <a:lnTo>
                    <a:pt x="762000" y="484632"/>
                  </a:lnTo>
                  <a:lnTo>
                    <a:pt x="758952" y="481584"/>
                  </a:lnTo>
                  <a:lnTo>
                    <a:pt x="755904" y="478980"/>
                  </a:lnTo>
                  <a:lnTo>
                    <a:pt x="755904" y="483108"/>
                  </a:lnTo>
                  <a:lnTo>
                    <a:pt x="755904" y="484632"/>
                  </a:lnTo>
                  <a:lnTo>
                    <a:pt x="754380" y="486156"/>
                  </a:lnTo>
                  <a:lnTo>
                    <a:pt x="754380" y="487680"/>
                  </a:lnTo>
                  <a:lnTo>
                    <a:pt x="752856" y="487680"/>
                  </a:lnTo>
                  <a:lnTo>
                    <a:pt x="751332" y="489204"/>
                  </a:lnTo>
                  <a:lnTo>
                    <a:pt x="749808" y="487680"/>
                  </a:lnTo>
                  <a:lnTo>
                    <a:pt x="748284" y="487680"/>
                  </a:lnTo>
                  <a:lnTo>
                    <a:pt x="743712" y="483108"/>
                  </a:lnTo>
                  <a:lnTo>
                    <a:pt x="743712" y="480060"/>
                  </a:lnTo>
                  <a:lnTo>
                    <a:pt x="746760" y="477012"/>
                  </a:lnTo>
                  <a:lnTo>
                    <a:pt x="749808" y="477012"/>
                  </a:lnTo>
                  <a:lnTo>
                    <a:pt x="754380" y="481584"/>
                  </a:lnTo>
                  <a:lnTo>
                    <a:pt x="754380" y="483108"/>
                  </a:lnTo>
                  <a:lnTo>
                    <a:pt x="755904" y="483108"/>
                  </a:lnTo>
                  <a:lnTo>
                    <a:pt x="755904" y="478980"/>
                  </a:lnTo>
                  <a:lnTo>
                    <a:pt x="753618" y="477012"/>
                  </a:lnTo>
                  <a:lnTo>
                    <a:pt x="748284" y="472440"/>
                  </a:lnTo>
                  <a:lnTo>
                    <a:pt x="746760" y="473964"/>
                  </a:lnTo>
                  <a:lnTo>
                    <a:pt x="748284" y="475488"/>
                  </a:lnTo>
                  <a:lnTo>
                    <a:pt x="745236" y="475488"/>
                  </a:lnTo>
                  <a:lnTo>
                    <a:pt x="742188" y="478536"/>
                  </a:lnTo>
                  <a:lnTo>
                    <a:pt x="742188" y="480060"/>
                  </a:lnTo>
                  <a:lnTo>
                    <a:pt x="740664" y="481584"/>
                  </a:lnTo>
                  <a:lnTo>
                    <a:pt x="740664" y="483108"/>
                  </a:lnTo>
                  <a:lnTo>
                    <a:pt x="742188" y="484632"/>
                  </a:lnTo>
                  <a:lnTo>
                    <a:pt x="742188" y="486156"/>
                  </a:lnTo>
                  <a:lnTo>
                    <a:pt x="743712" y="487680"/>
                  </a:lnTo>
                  <a:lnTo>
                    <a:pt x="745236" y="487680"/>
                  </a:lnTo>
                  <a:lnTo>
                    <a:pt x="748284" y="490728"/>
                  </a:lnTo>
                  <a:lnTo>
                    <a:pt x="754380" y="490728"/>
                  </a:lnTo>
                  <a:lnTo>
                    <a:pt x="755904" y="489204"/>
                  </a:lnTo>
                  <a:lnTo>
                    <a:pt x="757428" y="487680"/>
                  </a:lnTo>
                  <a:lnTo>
                    <a:pt x="757428" y="484632"/>
                  </a:lnTo>
                  <a:lnTo>
                    <a:pt x="760476" y="487680"/>
                  </a:lnTo>
                  <a:lnTo>
                    <a:pt x="760476" y="490728"/>
                  </a:lnTo>
                  <a:lnTo>
                    <a:pt x="758952" y="490728"/>
                  </a:lnTo>
                  <a:lnTo>
                    <a:pt x="758952" y="492252"/>
                  </a:lnTo>
                  <a:lnTo>
                    <a:pt x="757428" y="492252"/>
                  </a:lnTo>
                  <a:lnTo>
                    <a:pt x="757428" y="493776"/>
                  </a:lnTo>
                  <a:lnTo>
                    <a:pt x="754380" y="493776"/>
                  </a:lnTo>
                  <a:lnTo>
                    <a:pt x="754380" y="492252"/>
                  </a:lnTo>
                  <a:lnTo>
                    <a:pt x="751332" y="495300"/>
                  </a:lnTo>
                  <a:lnTo>
                    <a:pt x="752856" y="495300"/>
                  </a:lnTo>
                  <a:lnTo>
                    <a:pt x="754380" y="496824"/>
                  </a:lnTo>
                  <a:lnTo>
                    <a:pt x="755904" y="496824"/>
                  </a:lnTo>
                  <a:lnTo>
                    <a:pt x="757428" y="495300"/>
                  </a:lnTo>
                  <a:lnTo>
                    <a:pt x="758952" y="495300"/>
                  </a:lnTo>
                  <a:lnTo>
                    <a:pt x="760476" y="493776"/>
                  </a:lnTo>
                  <a:lnTo>
                    <a:pt x="762000" y="492252"/>
                  </a:lnTo>
                  <a:lnTo>
                    <a:pt x="762000" y="490728"/>
                  </a:lnTo>
                  <a:lnTo>
                    <a:pt x="763524" y="489204"/>
                  </a:lnTo>
                  <a:lnTo>
                    <a:pt x="763524" y="487680"/>
                  </a:lnTo>
                  <a:close/>
                </a:path>
                <a:path w="791210" h="565784">
                  <a:moveTo>
                    <a:pt x="765048" y="478536"/>
                  </a:moveTo>
                  <a:lnTo>
                    <a:pt x="758952" y="473964"/>
                  </a:lnTo>
                  <a:lnTo>
                    <a:pt x="757428" y="472440"/>
                  </a:lnTo>
                  <a:lnTo>
                    <a:pt x="757428" y="470916"/>
                  </a:lnTo>
                  <a:lnTo>
                    <a:pt x="755904" y="470916"/>
                  </a:lnTo>
                  <a:lnTo>
                    <a:pt x="755904" y="469392"/>
                  </a:lnTo>
                  <a:lnTo>
                    <a:pt x="754380" y="469392"/>
                  </a:lnTo>
                  <a:lnTo>
                    <a:pt x="751332" y="469392"/>
                  </a:lnTo>
                  <a:lnTo>
                    <a:pt x="763524" y="481584"/>
                  </a:lnTo>
                  <a:lnTo>
                    <a:pt x="765048" y="478536"/>
                  </a:lnTo>
                  <a:close/>
                </a:path>
                <a:path w="791210" h="565784">
                  <a:moveTo>
                    <a:pt x="777240" y="460248"/>
                  </a:moveTo>
                  <a:lnTo>
                    <a:pt x="774192" y="461772"/>
                  </a:lnTo>
                  <a:lnTo>
                    <a:pt x="774192" y="463296"/>
                  </a:lnTo>
                  <a:lnTo>
                    <a:pt x="775716" y="463296"/>
                  </a:lnTo>
                  <a:lnTo>
                    <a:pt x="775716" y="464820"/>
                  </a:lnTo>
                  <a:lnTo>
                    <a:pt x="774192" y="466344"/>
                  </a:lnTo>
                  <a:lnTo>
                    <a:pt x="774192" y="467868"/>
                  </a:lnTo>
                  <a:lnTo>
                    <a:pt x="772668" y="467868"/>
                  </a:lnTo>
                  <a:lnTo>
                    <a:pt x="771144" y="469392"/>
                  </a:lnTo>
                  <a:lnTo>
                    <a:pt x="769620" y="469392"/>
                  </a:lnTo>
                  <a:lnTo>
                    <a:pt x="766572" y="466344"/>
                  </a:lnTo>
                  <a:lnTo>
                    <a:pt x="768096" y="464820"/>
                  </a:lnTo>
                  <a:lnTo>
                    <a:pt x="774192" y="458724"/>
                  </a:lnTo>
                  <a:lnTo>
                    <a:pt x="774192" y="457200"/>
                  </a:lnTo>
                  <a:lnTo>
                    <a:pt x="772668" y="455676"/>
                  </a:lnTo>
                  <a:lnTo>
                    <a:pt x="771144" y="454914"/>
                  </a:lnTo>
                  <a:lnTo>
                    <a:pt x="771144" y="458724"/>
                  </a:lnTo>
                  <a:lnTo>
                    <a:pt x="765048" y="464820"/>
                  </a:lnTo>
                  <a:lnTo>
                    <a:pt x="763524" y="464820"/>
                  </a:lnTo>
                  <a:lnTo>
                    <a:pt x="763524" y="458724"/>
                  </a:lnTo>
                  <a:lnTo>
                    <a:pt x="765048" y="458724"/>
                  </a:lnTo>
                  <a:lnTo>
                    <a:pt x="765048" y="457200"/>
                  </a:lnTo>
                  <a:lnTo>
                    <a:pt x="769620" y="457200"/>
                  </a:lnTo>
                  <a:lnTo>
                    <a:pt x="771144" y="458724"/>
                  </a:lnTo>
                  <a:lnTo>
                    <a:pt x="771144" y="454914"/>
                  </a:lnTo>
                  <a:lnTo>
                    <a:pt x="769620" y="454152"/>
                  </a:lnTo>
                  <a:lnTo>
                    <a:pt x="766572" y="454152"/>
                  </a:lnTo>
                  <a:lnTo>
                    <a:pt x="763524" y="457200"/>
                  </a:lnTo>
                  <a:lnTo>
                    <a:pt x="760476" y="458724"/>
                  </a:lnTo>
                  <a:lnTo>
                    <a:pt x="760476" y="464820"/>
                  </a:lnTo>
                  <a:lnTo>
                    <a:pt x="763524" y="467868"/>
                  </a:lnTo>
                  <a:lnTo>
                    <a:pt x="765048" y="470916"/>
                  </a:lnTo>
                  <a:lnTo>
                    <a:pt x="774192" y="470916"/>
                  </a:lnTo>
                  <a:lnTo>
                    <a:pt x="775716" y="469392"/>
                  </a:lnTo>
                  <a:lnTo>
                    <a:pt x="777240" y="467868"/>
                  </a:lnTo>
                  <a:lnTo>
                    <a:pt x="777240" y="460248"/>
                  </a:lnTo>
                  <a:close/>
                </a:path>
                <a:path w="791210" h="565784">
                  <a:moveTo>
                    <a:pt x="790956" y="460248"/>
                  </a:moveTo>
                  <a:lnTo>
                    <a:pt x="789432" y="460248"/>
                  </a:lnTo>
                  <a:lnTo>
                    <a:pt x="789432" y="457200"/>
                  </a:lnTo>
                  <a:lnTo>
                    <a:pt x="787908" y="455676"/>
                  </a:lnTo>
                  <a:lnTo>
                    <a:pt x="787209" y="454152"/>
                  </a:lnTo>
                  <a:lnTo>
                    <a:pt x="780288" y="438912"/>
                  </a:lnTo>
                  <a:lnTo>
                    <a:pt x="778764" y="440436"/>
                  </a:lnTo>
                  <a:lnTo>
                    <a:pt x="783336" y="451104"/>
                  </a:lnTo>
                  <a:lnTo>
                    <a:pt x="784860" y="452628"/>
                  </a:lnTo>
                  <a:lnTo>
                    <a:pt x="784860" y="454152"/>
                  </a:lnTo>
                  <a:lnTo>
                    <a:pt x="783336" y="452628"/>
                  </a:lnTo>
                  <a:lnTo>
                    <a:pt x="781812" y="452628"/>
                  </a:lnTo>
                  <a:lnTo>
                    <a:pt x="772668" y="448056"/>
                  </a:lnTo>
                  <a:lnTo>
                    <a:pt x="769620" y="449580"/>
                  </a:lnTo>
                  <a:lnTo>
                    <a:pt x="786384" y="457200"/>
                  </a:lnTo>
                  <a:lnTo>
                    <a:pt x="786384" y="458724"/>
                  </a:lnTo>
                  <a:lnTo>
                    <a:pt x="787908" y="458724"/>
                  </a:lnTo>
                  <a:lnTo>
                    <a:pt x="787908" y="461772"/>
                  </a:lnTo>
                  <a:lnTo>
                    <a:pt x="786384" y="461772"/>
                  </a:lnTo>
                  <a:lnTo>
                    <a:pt x="786384" y="463296"/>
                  </a:lnTo>
                  <a:lnTo>
                    <a:pt x="784860" y="463296"/>
                  </a:lnTo>
                  <a:lnTo>
                    <a:pt x="787908" y="464820"/>
                  </a:lnTo>
                  <a:lnTo>
                    <a:pt x="789432" y="463296"/>
                  </a:lnTo>
                  <a:lnTo>
                    <a:pt x="789432" y="461772"/>
                  </a:lnTo>
                  <a:lnTo>
                    <a:pt x="790956" y="460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216" name="object 216"/>
          <p:cNvSpPr txBox="1"/>
          <p:nvPr/>
        </p:nvSpPr>
        <p:spPr>
          <a:xfrm>
            <a:off x="992817" y="16785421"/>
            <a:ext cx="4079725" cy="322820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50800">
              <a:spcBef>
                <a:spcPts val="360"/>
              </a:spcBef>
            </a:pPr>
            <a:r>
              <a:rPr sz="1800" b="1" spc="-20" dirty="0">
                <a:latin typeface="Arial" panose="020B0604020202020204"/>
                <a:cs typeface="Arial" panose="020B0604020202020204"/>
              </a:rPr>
              <a:t>Figure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1</a:t>
            </a:r>
            <a:r>
              <a:rPr sz="1800" dirty="0">
                <a:latin typeface="Arial" panose="020B0604020202020204"/>
                <a:cs typeface="Arial" panose="020B0604020202020204"/>
              </a:rPr>
              <a:t>: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From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databases</a:t>
            </a:r>
            <a:r>
              <a:rPr sz="1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input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data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1553373" y="29897427"/>
            <a:ext cx="215792" cy="20528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000" dirty="0">
                <a:latin typeface="Arial" panose="020B0604020202020204"/>
                <a:cs typeface="Arial" panose="020B0604020202020204"/>
              </a:rPr>
              <a:t>-6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1553373" y="29611061"/>
            <a:ext cx="215792" cy="20528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000" dirty="0">
                <a:latin typeface="Arial" panose="020B0604020202020204"/>
                <a:cs typeface="Arial" panose="020B0604020202020204"/>
              </a:rPr>
              <a:t>-4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589926" y="29050506"/>
            <a:ext cx="175170" cy="20528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000" dirty="0">
                <a:latin typeface="Arial" panose="020B0604020202020204"/>
                <a:cs typeface="Arial" panose="020B0604020202020204"/>
              </a:rPr>
              <a:t>0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1553364" y="29330779"/>
            <a:ext cx="807315" cy="20528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000" dirty="0">
                <a:latin typeface="Arial" panose="020B0604020202020204"/>
                <a:cs typeface="Arial" panose="020B0604020202020204"/>
              </a:rPr>
              <a:t>-2      </a:t>
            </a:r>
            <a:r>
              <a:rPr sz="10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000" u="sng" spc="59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1589926" y="28764136"/>
            <a:ext cx="175170" cy="20528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000" dirty="0">
                <a:latin typeface="Arial" panose="020B0604020202020204"/>
                <a:cs typeface="Arial" panose="020B0604020202020204"/>
              </a:rPr>
              <a:t>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1589926" y="28483863"/>
            <a:ext cx="175170" cy="20528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000" dirty="0">
                <a:latin typeface="Arial" panose="020B0604020202020204"/>
                <a:cs typeface="Arial" panose="020B0604020202020204"/>
              </a:rPr>
              <a:t>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2979120" y="28100014"/>
            <a:ext cx="1043415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b="1" spc="-40" dirty="0">
                <a:latin typeface="Arial" panose="020B0604020202020204"/>
                <a:cs typeface="Arial" panose="020B0604020202020204"/>
              </a:rPr>
              <a:t>(A) 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Dasatinib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1235157" y="28815934"/>
            <a:ext cx="343364" cy="977412"/>
          </a:xfrm>
          <a:prstGeom prst="rect">
            <a:avLst/>
          </a:prstGeom>
        </p:spPr>
        <p:txBody>
          <a:bodyPr vert="vert270" wrap="square" lIns="0" tIns="7612" rIns="0" bIns="0" rtlCol="0">
            <a:spAutoFit/>
          </a:bodyPr>
          <a:lstStyle/>
          <a:p>
            <a:pPr marL="251460" marR="20320" indent="-203200">
              <a:lnSpc>
                <a:spcPts val="1400"/>
              </a:lnSpc>
              <a:spcBef>
                <a:spcPts val="60"/>
              </a:spcBef>
            </a:pPr>
            <a:r>
              <a:rPr sz="1000" spc="-20" dirty="0">
                <a:latin typeface="Arial" panose="020B0604020202020204"/>
                <a:cs typeface="Arial" panose="020B0604020202020204"/>
              </a:rPr>
              <a:t>D</a:t>
            </a:r>
            <a:r>
              <a:rPr sz="1000" dirty="0">
                <a:latin typeface="Arial" panose="020B0604020202020204"/>
                <a:cs typeface="Arial" panose="020B0604020202020204"/>
              </a:rPr>
              <a:t>r</a:t>
            </a:r>
            <a:r>
              <a:rPr sz="1000" spc="-40" dirty="0">
                <a:latin typeface="Arial" panose="020B0604020202020204"/>
                <a:cs typeface="Arial" panose="020B0604020202020204"/>
              </a:rPr>
              <a:t>u</a:t>
            </a:r>
            <a:r>
              <a:rPr sz="1000" dirty="0">
                <a:latin typeface="Arial" panose="020B0604020202020204"/>
                <a:cs typeface="Arial" panose="020B0604020202020204"/>
              </a:rPr>
              <a:t>g</a:t>
            </a:r>
            <a:r>
              <a:rPr sz="1000" spc="20" dirty="0">
                <a:latin typeface="Arial" panose="020B0604020202020204"/>
                <a:cs typeface="Arial" panose="020B0604020202020204"/>
              </a:rPr>
              <a:t> s</a:t>
            </a:r>
            <a:r>
              <a:rPr sz="1000" dirty="0">
                <a:latin typeface="Arial" panose="020B0604020202020204"/>
                <a:cs typeface="Arial" panose="020B0604020202020204"/>
              </a:rPr>
              <a:t>e</a:t>
            </a:r>
            <a:r>
              <a:rPr sz="1000" spc="-40" dirty="0">
                <a:latin typeface="Arial" panose="020B0604020202020204"/>
                <a:cs typeface="Arial" panose="020B0604020202020204"/>
              </a:rPr>
              <a:t>n</a:t>
            </a:r>
            <a:r>
              <a:rPr sz="1000" spc="20" dirty="0">
                <a:latin typeface="Arial" panose="020B0604020202020204"/>
                <a:cs typeface="Arial" panose="020B0604020202020204"/>
              </a:rPr>
              <a:t>s</a:t>
            </a:r>
            <a:r>
              <a:rPr sz="1000" dirty="0">
                <a:latin typeface="Arial" panose="020B0604020202020204"/>
                <a:cs typeface="Arial" panose="020B0604020202020204"/>
              </a:rPr>
              <a:t>iti</a:t>
            </a:r>
            <a:r>
              <a:rPr sz="1000" spc="20" dirty="0">
                <a:latin typeface="Arial" panose="020B0604020202020204"/>
                <a:cs typeface="Arial" panose="020B0604020202020204"/>
              </a:rPr>
              <a:t>v</a:t>
            </a:r>
            <a:r>
              <a:rPr sz="1000" dirty="0">
                <a:latin typeface="Arial" panose="020B0604020202020204"/>
                <a:cs typeface="Arial" panose="020B0604020202020204"/>
              </a:rPr>
              <a:t>i</a:t>
            </a:r>
            <a:r>
              <a:rPr sz="1000" spc="-59" dirty="0">
                <a:latin typeface="Arial" panose="020B0604020202020204"/>
                <a:cs typeface="Arial" panose="020B0604020202020204"/>
              </a:rPr>
              <a:t>t</a:t>
            </a:r>
            <a:r>
              <a:rPr sz="1000" dirty="0">
                <a:latin typeface="Arial" panose="020B0604020202020204"/>
                <a:cs typeface="Arial" panose="020B0604020202020204"/>
              </a:rPr>
              <a:t>y  </a:t>
            </a:r>
            <a:r>
              <a:rPr sz="1500" baseline="11000" dirty="0">
                <a:latin typeface="Arial" panose="020B0604020202020204"/>
                <a:cs typeface="Arial" panose="020B0604020202020204"/>
              </a:rPr>
              <a:t>(LNIC</a:t>
            </a:r>
            <a:r>
              <a:rPr sz="600" dirty="0">
                <a:latin typeface="Arial" panose="020B0604020202020204"/>
                <a:cs typeface="Arial" panose="020B0604020202020204"/>
              </a:rPr>
              <a:t>50</a:t>
            </a:r>
            <a:r>
              <a:rPr sz="1500" baseline="11000" dirty="0">
                <a:latin typeface="Arial" panose="020B0604020202020204"/>
                <a:cs typeface="Arial" panose="020B0604020202020204"/>
              </a:rPr>
              <a:t>)</a:t>
            </a:r>
            <a:endParaRPr sz="1500" baseline="11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5" name="object 225"/>
          <p:cNvGrpSpPr/>
          <p:nvPr/>
        </p:nvGrpSpPr>
        <p:grpSpPr>
          <a:xfrm>
            <a:off x="1805205" y="28388438"/>
            <a:ext cx="7385150" cy="2559035"/>
            <a:chOff x="443477" y="7094215"/>
            <a:chExt cx="1847214" cy="640080"/>
          </a:xfrm>
        </p:grpSpPr>
        <p:sp>
          <p:nvSpPr>
            <p:cNvPr id="226" name="object 226"/>
            <p:cNvSpPr/>
            <p:nvPr/>
          </p:nvSpPr>
          <p:spPr>
            <a:xfrm>
              <a:off x="443471" y="7094220"/>
              <a:ext cx="850900" cy="458470"/>
            </a:xfrm>
            <a:custGeom>
              <a:avLst/>
              <a:gdLst/>
              <a:ahLst/>
              <a:cxnLst/>
              <a:rect l="l" t="t" r="r" b="b"/>
              <a:pathLst>
                <a:path w="850900" h="458470">
                  <a:moveTo>
                    <a:pt x="850392" y="0"/>
                  </a:moveTo>
                  <a:lnTo>
                    <a:pt x="848868" y="0"/>
                  </a:lnTo>
                  <a:lnTo>
                    <a:pt x="848868" y="1524"/>
                  </a:lnTo>
                  <a:lnTo>
                    <a:pt x="848868" y="457200"/>
                  </a:lnTo>
                  <a:lnTo>
                    <a:pt x="1524" y="457200"/>
                  </a:lnTo>
                  <a:lnTo>
                    <a:pt x="1524" y="1524"/>
                  </a:lnTo>
                  <a:lnTo>
                    <a:pt x="848868" y="1524"/>
                  </a:lnTo>
                  <a:lnTo>
                    <a:pt x="848868" y="0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457200"/>
                  </a:lnTo>
                  <a:lnTo>
                    <a:pt x="0" y="458470"/>
                  </a:lnTo>
                  <a:lnTo>
                    <a:pt x="850392" y="458470"/>
                  </a:lnTo>
                  <a:lnTo>
                    <a:pt x="850392" y="457200"/>
                  </a:lnTo>
                  <a:lnTo>
                    <a:pt x="850392" y="1524"/>
                  </a:lnTo>
                  <a:lnTo>
                    <a:pt x="8503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27" name="object 2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74520" y="7603358"/>
              <a:ext cx="97536" cy="112649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48256" y="7603485"/>
              <a:ext cx="115824" cy="130810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1525523" y="7266427"/>
              <a:ext cx="76200" cy="96520"/>
            </a:xfrm>
            <a:custGeom>
              <a:avLst/>
              <a:gdLst/>
              <a:ahLst/>
              <a:cxnLst/>
              <a:rect l="l" t="t" r="r" b="b"/>
              <a:pathLst>
                <a:path w="76200" h="96520">
                  <a:moveTo>
                    <a:pt x="76199" y="0"/>
                  </a:moveTo>
                  <a:lnTo>
                    <a:pt x="0" y="0"/>
                  </a:lnTo>
                  <a:lnTo>
                    <a:pt x="0" y="96011"/>
                  </a:lnTo>
                  <a:lnTo>
                    <a:pt x="76199" y="96011"/>
                  </a:lnTo>
                  <a:lnTo>
                    <a:pt x="7619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523987" y="7178040"/>
              <a:ext cx="79375" cy="376555"/>
            </a:xfrm>
            <a:custGeom>
              <a:avLst/>
              <a:gdLst/>
              <a:ahLst/>
              <a:cxnLst/>
              <a:rect l="l" t="t" r="r" b="b"/>
              <a:pathLst>
                <a:path w="79375" h="376554">
                  <a:moveTo>
                    <a:pt x="39636" y="243840"/>
                  </a:moveTo>
                  <a:lnTo>
                    <a:pt x="38112" y="243840"/>
                  </a:lnTo>
                  <a:lnTo>
                    <a:pt x="38112" y="252984"/>
                  </a:lnTo>
                  <a:lnTo>
                    <a:pt x="39636" y="254508"/>
                  </a:lnTo>
                  <a:lnTo>
                    <a:pt x="39636" y="243840"/>
                  </a:lnTo>
                  <a:close/>
                </a:path>
                <a:path w="79375" h="376554">
                  <a:moveTo>
                    <a:pt x="39636" y="225552"/>
                  </a:moveTo>
                  <a:lnTo>
                    <a:pt x="38112" y="225552"/>
                  </a:lnTo>
                  <a:lnTo>
                    <a:pt x="38112" y="236220"/>
                  </a:lnTo>
                  <a:lnTo>
                    <a:pt x="39636" y="236220"/>
                  </a:lnTo>
                  <a:lnTo>
                    <a:pt x="39636" y="225552"/>
                  </a:lnTo>
                  <a:close/>
                </a:path>
                <a:path w="79375" h="376554">
                  <a:moveTo>
                    <a:pt x="39636" y="207264"/>
                  </a:moveTo>
                  <a:lnTo>
                    <a:pt x="38112" y="207264"/>
                  </a:lnTo>
                  <a:lnTo>
                    <a:pt x="38112" y="217932"/>
                  </a:lnTo>
                  <a:lnTo>
                    <a:pt x="39636" y="217932"/>
                  </a:lnTo>
                  <a:lnTo>
                    <a:pt x="39636" y="207264"/>
                  </a:lnTo>
                  <a:close/>
                </a:path>
                <a:path w="79375" h="376554">
                  <a:moveTo>
                    <a:pt x="39636" y="188976"/>
                  </a:moveTo>
                  <a:lnTo>
                    <a:pt x="38112" y="188976"/>
                  </a:lnTo>
                  <a:lnTo>
                    <a:pt x="38112" y="199644"/>
                  </a:lnTo>
                  <a:lnTo>
                    <a:pt x="39636" y="199644"/>
                  </a:lnTo>
                  <a:lnTo>
                    <a:pt x="39636" y="188976"/>
                  </a:lnTo>
                  <a:close/>
                </a:path>
                <a:path w="79375" h="376554">
                  <a:moveTo>
                    <a:pt x="39636" y="74676"/>
                  </a:moveTo>
                  <a:lnTo>
                    <a:pt x="38112" y="74676"/>
                  </a:lnTo>
                  <a:lnTo>
                    <a:pt x="38112" y="85344"/>
                  </a:lnTo>
                  <a:lnTo>
                    <a:pt x="39636" y="85344"/>
                  </a:lnTo>
                  <a:lnTo>
                    <a:pt x="39636" y="74676"/>
                  </a:lnTo>
                  <a:close/>
                </a:path>
                <a:path w="79375" h="376554">
                  <a:moveTo>
                    <a:pt x="39636" y="56388"/>
                  </a:moveTo>
                  <a:lnTo>
                    <a:pt x="38112" y="56388"/>
                  </a:lnTo>
                  <a:lnTo>
                    <a:pt x="38112" y="67056"/>
                  </a:lnTo>
                  <a:lnTo>
                    <a:pt x="39636" y="67056"/>
                  </a:lnTo>
                  <a:lnTo>
                    <a:pt x="39636" y="56388"/>
                  </a:lnTo>
                  <a:close/>
                </a:path>
                <a:path w="79375" h="376554">
                  <a:moveTo>
                    <a:pt x="39636" y="38100"/>
                  </a:moveTo>
                  <a:lnTo>
                    <a:pt x="38112" y="38100"/>
                  </a:lnTo>
                  <a:lnTo>
                    <a:pt x="38112" y="48768"/>
                  </a:lnTo>
                  <a:lnTo>
                    <a:pt x="39636" y="48768"/>
                  </a:lnTo>
                  <a:lnTo>
                    <a:pt x="39636" y="38100"/>
                  </a:lnTo>
                  <a:close/>
                </a:path>
                <a:path w="79375" h="376554">
                  <a:moveTo>
                    <a:pt x="39636" y="19812"/>
                  </a:moveTo>
                  <a:lnTo>
                    <a:pt x="38112" y="19812"/>
                  </a:lnTo>
                  <a:lnTo>
                    <a:pt x="38112" y="28956"/>
                  </a:lnTo>
                  <a:lnTo>
                    <a:pt x="39636" y="30480"/>
                  </a:lnTo>
                  <a:lnTo>
                    <a:pt x="39636" y="19812"/>
                  </a:lnTo>
                  <a:close/>
                </a:path>
                <a:path w="79375" h="376554">
                  <a:moveTo>
                    <a:pt x="45732" y="364236"/>
                  </a:moveTo>
                  <a:lnTo>
                    <a:pt x="44208" y="362712"/>
                  </a:lnTo>
                  <a:lnTo>
                    <a:pt x="44208" y="365760"/>
                  </a:lnTo>
                  <a:lnTo>
                    <a:pt x="44208" y="370332"/>
                  </a:lnTo>
                  <a:lnTo>
                    <a:pt x="39636" y="374904"/>
                  </a:lnTo>
                  <a:lnTo>
                    <a:pt x="36588" y="373380"/>
                  </a:lnTo>
                  <a:lnTo>
                    <a:pt x="38112" y="373380"/>
                  </a:lnTo>
                  <a:lnTo>
                    <a:pt x="35064" y="371856"/>
                  </a:lnTo>
                  <a:lnTo>
                    <a:pt x="36588" y="371856"/>
                  </a:lnTo>
                  <a:lnTo>
                    <a:pt x="35064" y="370332"/>
                  </a:lnTo>
                  <a:lnTo>
                    <a:pt x="35064" y="365760"/>
                  </a:lnTo>
                  <a:lnTo>
                    <a:pt x="35826" y="364236"/>
                  </a:lnTo>
                  <a:lnTo>
                    <a:pt x="36080" y="363728"/>
                  </a:lnTo>
                  <a:lnTo>
                    <a:pt x="38112" y="362712"/>
                  </a:lnTo>
                  <a:lnTo>
                    <a:pt x="36588" y="362712"/>
                  </a:lnTo>
                  <a:lnTo>
                    <a:pt x="39636" y="361188"/>
                  </a:lnTo>
                  <a:lnTo>
                    <a:pt x="42684" y="364236"/>
                  </a:lnTo>
                  <a:lnTo>
                    <a:pt x="42684" y="362712"/>
                  </a:lnTo>
                  <a:lnTo>
                    <a:pt x="44208" y="365760"/>
                  </a:lnTo>
                  <a:lnTo>
                    <a:pt x="44208" y="362712"/>
                  </a:lnTo>
                  <a:lnTo>
                    <a:pt x="42684" y="361188"/>
                  </a:lnTo>
                  <a:lnTo>
                    <a:pt x="41160" y="361188"/>
                  </a:lnTo>
                  <a:lnTo>
                    <a:pt x="39636" y="359664"/>
                  </a:lnTo>
                  <a:lnTo>
                    <a:pt x="36588" y="361188"/>
                  </a:lnTo>
                  <a:lnTo>
                    <a:pt x="33540" y="364236"/>
                  </a:lnTo>
                  <a:lnTo>
                    <a:pt x="33540" y="365760"/>
                  </a:lnTo>
                  <a:lnTo>
                    <a:pt x="32016" y="367284"/>
                  </a:lnTo>
                  <a:lnTo>
                    <a:pt x="35064" y="373380"/>
                  </a:lnTo>
                  <a:lnTo>
                    <a:pt x="36588" y="374904"/>
                  </a:lnTo>
                  <a:lnTo>
                    <a:pt x="39636" y="376428"/>
                  </a:lnTo>
                  <a:lnTo>
                    <a:pt x="41160" y="374904"/>
                  </a:lnTo>
                  <a:lnTo>
                    <a:pt x="42684" y="374904"/>
                  </a:lnTo>
                  <a:lnTo>
                    <a:pt x="44208" y="373380"/>
                  </a:lnTo>
                  <a:lnTo>
                    <a:pt x="45732" y="370332"/>
                  </a:lnTo>
                  <a:lnTo>
                    <a:pt x="45732" y="364236"/>
                  </a:lnTo>
                  <a:close/>
                </a:path>
                <a:path w="79375" h="376554">
                  <a:moveTo>
                    <a:pt x="59448" y="271272"/>
                  </a:moveTo>
                  <a:lnTo>
                    <a:pt x="19824" y="271272"/>
                  </a:lnTo>
                  <a:lnTo>
                    <a:pt x="19824" y="272796"/>
                  </a:lnTo>
                  <a:lnTo>
                    <a:pt x="59448" y="272796"/>
                  </a:lnTo>
                  <a:lnTo>
                    <a:pt x="59448" y="271272"/>
                  </a:lnTo>
                  <a:close/>
                </a:path>
                <a:path w="79375" h="376554">
                  <a:moveTo>
                    <a:pt x="59448" y="0"/>
                  </a:moveTo>
                  <a:lnTo>
                    <a:pt x="19824" y="0"/>
                  </a:lnTo>
                  <a:lnTo>
                    <a:pt x="19824" y="3048"/>
                  </a:lnTo>
                  <a:lnTo>
                    <a:pt x="59448" y="3048"/>
                  </a:lnTo>
                  <a:lnTo>
                    <a:pt x="59448" y="0"/>
                  </a:lnTo>
                  <a:close/>
                </a:path>
                <a:path w="79375" h="376554">
                  <a:moveTo>
                    <a:pt x="79260" y="88392"/>
                  </a:moveTo>
                  <a:lnTo>
                    <a:pt x="77736" y="88392"/>
                  </a:lnTo>
                  <a:lnTo>
                    <a:pt x="77736" y="89916"/>
                  </a:lnTo>
                  <a:lnTo>
                    <a:pt x="77736" y="184150"/>
                  </a:lnTo>
                  <a:lnTo>
                    <a:pt x="1536" y="184150"/>
                  </a:lnTo>
                  <a:lnTo>
                    <a:pt x="1536" y="89916"/>
                  </a:lnTo>
                  <a:lnTo>
                    <a:pt x="77736" y="89916"/>
                  </a:lnTo>
                  <a:lnTo>
                    <a:pt x="77736" y="88392"/>
                  </a:lnTo>
                  <a:lnTo>
                    <a:pt x="1536" y="88392"/>
                  </a:lnTo>
                  <a:lnTo>
                    <a:pt x="1536" y="88900"/>
                  </a:lnTo>
                  <a:lnTo>
                    <a:pt x="0" y="88900"/>
                  </a:lnTo>
                  <a:lnTo>
                    <a:pt x="0" y="184150"/>
                  </a:lnTo>
                  <a:lnTo>
                    <a:pt x="0" y="185420"/>
                  </a:lnTo>
                  <a:lnTo>
                    <a:pt x="79260" y="185420"/>
                  </a:lnTo>
                  <a:lnTo>
                    <a:pt x="79260" y="184404"/>
                  </a:lnTo>
                  <a:lnTo>
                    <a:pt x="79260" y="184150"/>
                  </a:lnTo>
                  <a:lnTo>
                    <a:pt x="79260" y="88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623059" y="7232899"/>
              <a:ext cx="79375" cy="106680"/>
            </a:xfrm>
            <a:custGeom>
              <a:avLst/>
              <a:gdLst/>
              <a:ahLst/>
              <a:cxnLst/>
              <a:rect l="l" t="t" r="r" b="b"/>
              <a:pathLst>
                <a:path w="79375" h="106679">
                  <a:moveTo>
                    <a:pt x="79247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79247" y="106679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FFA4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621536" y="7203948"/>
              <a:ext cx="81280" cy="192405"/>
            </a:xfrm>
            <a:custGeom>
              <a:avLst/>
              <a:gdLst/>
              <a:ahLst/>
              <a:cxnLst/>
              <a:rect l="l" t="t" r="r" b="b"/>
              <a:pathLst>
                <a:path w="81280" h="192404">
                  <a:moveTo>
                    <a:pt x="41148" y="163068"/>
                  </a:moveTo>
                  <a:lnTo>
                    <a:pt x="39624" y="163068"/>
                  </a:lnTo>
                  <a:lnTo>
                    <a:pt x="39624" y="173736"/>
                  </a:lnTo>
                  <a:lnTo>
                    <a:pt x="41148" y="173736"/>
                  </a:lnTo>
                  <a:lnTo>
                    <a:pt x="41148" y="163068"/>
                  </a:lnTo>
                  <a:close/>
                </a:path>
                <a:path w="81280" h="192404">
                  <a:moveTo>
                    <a:pt x="41148" y="144780"/>
                  </a:moveTo>
                  <a:lnTo>
                    <a:pt x="39624" y="144780"/>
                  </a:lnTo>
                  <a:lnTo>
                    <a:pt x="39624" y="155448"/>
                  </a:lnTo>
                  <a:lnTo>
                    <a:pt x="41148" y="155448"/>
                  </a:lnTo>
                  <a:lnTo>
                    <a:pt x="41148" y="144780"/>
                  </a:lnTo>
                  <a:close/>
                </a:path>
                <a:path w="81280" h="192404">
                  <a:moveTo>
                    <a:pt x="59436" y="190500"/>
                  </a:moveTo>
                  <a:lnTo>
                    <a:pt x="19812" y="190500"/>
                  </a:lnTo>
                  <a:lnTo>
                    <a:pt x="19812" y="192024"/>
                  </a:lnTo>
                  <a:lnTo>
                    <a:pt x="59436" y="192024"/>
                  </a:lnTo>
                  <a:lnTo>
                    <a:pt x="59436" y="190500"/>
                  </a:lnTo>
                  <a:close/>
                </a:path>
                <a:path w="81280" h="192404">
                  <a:moveTo>
                    <a:pt x="59436" y="0"/>
                  </a:moveTo>
                  <a:lnTo>
                    <a:pt x="19812" y="0"/>
                  </a:lnTo>
                  <a:lnTo>
                    <a:pt x="19812" y="1524"/>
                  </a:lnTo>
                  <a:lnTo>
                    <a:pt x="59436" y="1524"/>
                  </a:lnTo>
                  <a:lnTo>
                    <a:pt x="59436" y="0"/>
                  </a:lnTo>
                  <a:close/>
                </a:path>
                <a:path w="81280" h="192404">
                  <a:moveTo>
                    <a:pt x="80772" y="27432"/>
                  </a:moveTo>
                  <a:lnTo>
                    <a:pt x="0" y="27432"/>
                  </a:lnTo>
                  <a:lnTo>
                    <a:pt x="0" y="28702"/>
                  </a:lnTo>
                  <a:lnTo>
                    <a:pt x="0" y="135382"/>
                  </a:lnTo>
                  <a:lnTo>
                    <a:pt x="0" y="136652"/>
                  </a:lnTo>
                  <a:lnTo>
                    <a:pt x="80772" y="136652"/>
                  </a:lnTo>
                  <a:lnTo>
                    <a:pt x="80772" y="135636"/>
                  </a:lnTo>
                  <a:lnTo>
                    <a:pt x="80772" y="135382"/>
                  </a:lnTo>
                  <a:lnTo>
                    <a:pt x="80772" y="85344"/>
                  </a:lnTo>
                  <a:lnTo>
                    <a:pt x="80772" y="80772"/>
                  </a:lnTo>
                  <a:lnTo>
                    <a:pt x="80772" y="28956"/>
                  </a:lnTo>
                  <a:lnTo>
                    <a:pt x="79248" y="28956"/>
                  </a:lnTo>
                  <a:lnTo>
                    <a:pt x="79248" y="80772"/>
                  </a:lnTo>
                  <a:lnTo>
                    <a:pt x="79248" y="85344"/>
                  </a:lnTo>
                  <a:lnTo>
                    <a:pt x="79248" y="135382"/>
                  </a:lnTo>
                  <a:lnTo>
                    <a:pt x="1524" y="135382"/>
                  </a:lnTo>
                  <a:lnTo>
                    <a:pt x="1524" y="85344"/>
                  </a:lnTo>
                  <a:lnTo>
                    <a:pt x="79248" y="85344"/>
                  </a:lnTo>
                  <a:lnTo>
                    <a:pt x="79248" y="80772"/>
                  </a:lnTo>
                  <a:lnTo>
                    <a:pt x="1524" y="80772"/>
                  </a:lnTo>
                  <a:lnTo>
                    <a:pt x="1524" y="28702"/>
                  </a:lnTo>
                  <a:lnTo>
                    <a:pt x="80772" y="28702"/>
                  </a:lnTo>
                  <a:lnTo>
                    <a:pt x="8077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720595" y="7216135"/>
              <a:ext cx="79375" cy="85725"/>
            </a:xfrm>
            <a:custGeom>
              <a:avLst/>
              <a:gdLst/>
              <a:ahLst/>
              <a:cxnLst/>
              <a:rect l="l" t="t" r="r" b="b"/>
              <a:pathLst>
                <a:path w="79375" h="85725">
                  <a:moveTo>
                    <a:pt x="79247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79247" y="85343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720596" y="7158228"/>
              <a:ext cx="79375" cy="356870"/>
            </a:xfrm>
            <a:custGeom>
              <a:avLst/>
              <a:gdLst/>
              <a:ahLst/>
              <a:cxnLst/>
              <a:rect l="l" t="t" r="r" b="b"/>
              <a:pathLst>
                <a:path w="79375" h="356870">
                  <a:moveTo>
                    <a:pt x="39624" y="233172"/>
                  </a:moveTo>
                  <a:lnTo>
                    <a:pt x="38100" y="233172"/>
                  </a:lnTo>
                  <a:lnTo>
                    <a:pt x="38100" y="243840"/>
                  </a:lnTo>
                  <a:lnTo>
                    <a:pt x="39624" y="243840"/>
                  </a:lnTo>
                  <a:lnTo>
                    <a:pt x="39624" y="233172"/>
                  </a:lnTo>
                  <a:close/>
                </a:path>
                <a:path w="79375" h="356870">
                  <a:moveTo>
                    <a:pt x="39624" y="214884"/>
                  </a:moveTo>
                  <a:lnTo>
                    <a:pt x="38100" y="214884"/>
                  </a:lnTo>
                  <a:lnTo>
                    <a:pt x="38100" y="225552"/>
                  </a:lnTo>
                  <a:lnTo>
                    <a:pt x="39624" y="225552"/>
                  </a:lnTo>
                  <a:lnTo>
                    <a:pt x="39624" y="214884"/>
                  </a:lnTo>
                  <a:close/>
                </a:path>
                <a:path w="79375" h="356870">
                  <a:moveTo>
                    <a:pt x="39624" y="196596"/>
                  </a:moveTo>
                  <a:lnTo>
                    <a:pt x="38100" y="196596"/>
                  </a:lnTo>
                  <a:lnTo>
                    <a:pt x="38100" y="207264"/>
                  </a:lnTo>
                  <a:lnTo>
                    <a:pt x="39624" y="207264"/>
                  </a:lnTo>
                  <a:lnTo>
                    <a:pt x="39624" y="196596"/>
                  </a:lnTo>
                  <a:close/>
                </a:path>
                <a:path w="79375" h="356870">
                  <a:moveTo>
                    <a:pt x="39624" y="178308"/>
                  </a:moveTo>
                  <a:lnTo>
                    <a:pt x="38100" y="178308"/>
                  </a:lnTo>
                  <a:lnTo>
                    <a:pt x="38100" y="188976"/>
                  </a:lnTo>
                  <a:lnTo>
                    <a:pt x="39624" y="188976"/>
                  </a:lnTo>
                  <a:lnTo>
                    <a:pt x="39624" y="178308"/>
                  </a:lnTo>
                  <a:close/>
                </a:path>
                <a:path w="79375" h="356870">
                  <a:moveTo>
                    <a:pt x="39624" y="160020"/>
                  </a:moveTo>
                  <a:lnTo>
                    <a:pt x="38100" y="160020"/>
                  </a:lnTo>
                  <a:lnTo>
                    <a:pt x="38100" y="170688"/>
                  </a:lnTo>
                  <a:lnTo>
                    <a:pt x="39624" y="170688"/>
                  </a:lnTo>
                  <a:lnTo>
                    <a:pt x="39624" y="160020"/>
                  </a:lnTo>
                  <a:close/>
                </a:path>
                <a:path w="79375" h="356870">
                  <a:moveTo>
                    <a:pt x="39624" y="36576"/>
                  </a:moveTo>
                  <a:lnTo>
                    <a:pt x="38100" y="36576"/>
                  </a:lnTo>
                  <a:lnTo>
                    <a:pt x="38100" y="47244"/>
                  </a:lnTo>
                  <a:lnTo>
                    <a:pt x="39624" y="47244"/>
                  </a:lnTo>
                  <a:lnTo>
                    <a:pt x="39624" y="36576"/>
                  </a:lnTo>
                  <a:close/>
                </a:path>
                <a:path w="79375" h="356870">
                  <a:moveTo>
                    <a:pt x="39624" y="18288"/>
                  </a:moveTo>
                  <a:lnTo>
                    <a:pt x="38100" y="18288"/>
                  </a:lnTo>
                  <a:lnTo>
                    <a:pt x="38100" y="28956"/>
                  </a:lnTo>
                  <a:lnTo>
                    <a:pt x="39624" y="28956"/>
                  </a:lnTo>
                  <a:lnTo>
                    <a:pt x="39624" y="18288"/>
                  </a:lnTo>
                  <a:close/>
                </a:path>
                <a:path w="79375" h="356870">
                  <a:moveTo>
                    <a:pt x="41148" y="335280"/>
                  </a:moveTo>
                  <a:lnTo>
                    <a:pt x="38862" y="336423"/>
                  </a:lnTo>
                  <a:lnTo>
                    <a:pt x="36576" y="335280"/>
                  </a:lnTo>
                  <a:lnTo>
                    <a:pt x="36576" y="336804"/>
                  </a:lnTo>
                  <a:lnTo>
                    <a:pt x="38100" y="338328"/>
                  </a:lnTo>
                  <a:lnTo>
                    <a:pt x="39624" y="338328"/>
                  </a:lnTo>
                  <a:lnTo>
                    <a:pt x="41148" y="336804"/>
                  </a:lnTo>
                  <a:lnTo>
                    <a:pt x="41148" y="335280"/>
                  </a:lnTo>
                  <a:close/>
                </a:path>
                <a:path w="79375" h="356870">
                  <a:moveTo>
                    <a:pt x="42672" y="353568"/>
                  </a:moveTo>
                  <a:lnTo>
                    <a:pt x="41148" y="353568"/>
                  </a:lnTo>
                  <a:lnTo>
                    <a:pt x="38862" y="354711"/>
                  </a:lnTo>
                  <a:lnTo>
                    <a:pt x="36576" y="353568"/>
                  </a:lnTo>
                  <a:lnTo>
                    <a:pt x="35052" y="353568"/>
                  </a:lnTo>
                  <a:lnTo>
                    <a:pt x="38100" y="356616"/>
                  </a:lnTo>
                  <a:lnTo>
                    <a:pt x="39624" y="356616"/>
                  </a:lnTo>
                  <a:lnTo>
                    <a:pt x="41148" y="355092"/>
                  </a:lnTo>
                  <a:lnTo>
                    <a:pt x="42672" y="353568"/>
                  </a:lnTo>
                  <a:close/>
                </a:path>
                <a:path w="79375" h="356870">
                  <a:moveTo>
                    <a:pt x="45720" y="348996"/>
                  </a:moveTo>
                  <a:lnTo>
                    <a:pt x="44196" y="345948"/>
                  </a:lnTo>
                  <a:lnTo>
                    <a:pt x="44196" y="342900"/>
                  </a:lnTo>
                  <a:lnTo>
                    <a:pt x="42672" y="342900"/>
                  </a:lnTo>
                  <a:lnTo>
                    <a:pt x="41148" y="341376"/>
                  </a:lnTo>
                  <a:lnTo>
                    <a:pt x="36576" y="341376"/>
                  </a:lnTo>
                  <a:lnTo>
                    <a:pt x="35052" y="342900"/>
                  </a:lnTo>
                  <a:lnTo>
                    <a:pt x="33528" y="342900"/>
                  </a:lnTo>
                  <a:lnTo>
                    <a:pt x="33528" y="345948"/>
                  </a:lnTo>
                  <a:lnTo>
                    <a:pt x="32004" y="348996"/>
                  </a:lnTo>
                  <a:lnTo>
                    <a:pt x="33528" y="352044"/>
                  </a:lnTo>
                  <a:lnTo>
                    <a:pt x="33528" y="353568"/>
                  </a:lnTo>
                  <a:lnTo>
                    <a:pt x="35052" y="353568"/>
                  </a:lnTo>
                  <a:lnTo>
                    <a:pt x="35052" y="350520"/>
                  </a:lnTo>
                  <a:lnTo>
                    <a:pt x="33528" y="348996"/>
                  </a:lnTo>
                  <a:lnTo>
                    <a:pt x="35052" y="345948"/>
                  </a:lnTo>
                  <a:lnTo>
                    <a:pt x="35052" y="344424"/>
                  </a:lnTo>
                  <a:lnTo>
                    <a:pt x="36576" y="342900"/>
                  </a:lnTo>
                  <a:lnTo>
                    <a:pt x="41148" y="342900"/>
                  </a:lnTo>
                  <a:lnTo>
                    <a:pt x="42672" y="344424"/>
                  </a:lnTo>
                  <a:lnTo>
                    <a:pt x="42672" y="345948"/>
                  </a:lnTo>
                  <a:lnTo>
                    <a:pt x="44196" y="348996"/>
                  </a:lnTo>
                  <a:lnTo>
                    <a:pt x="42672" y="350520"/>
                  </a:lnTo>
                  <a:lnTo>
                    <a:pt x="42672" y="353568"/>
                  </a:lnTo>
                  <a:lnTo>
                    <a:pt x="44196" y="353568"/>
                  </a:lnTo>
                  <a:lnTo>
                    <a:pt x="44196" y="352044"/>
                  </a:lnTo>
                  <a:lnTo>
                    <a:pt x="45720" y="348996"/>
                  </a:lnTo>
                  <a:close/>
                </a:path>
                <a:path w="79375" h="356870">
                  <a:moveTo>
                    <a:pt x="45720" y="330708"/>
                  </a:moveTo>
                  <a:lnTo>
                    <a:pt x="44196" y="327660"/>
                  </a:lnTo>
                  <a:lnTo>
                    <a:pt x="44196" y="324612"/>
                  </a:lnTo>
                  <a:lnTo>
                    <a:pt x="42672" y="324612"/>
                  </a:lnTo>
                  <a:lnTo>
                    <a:pt x="41148" y="323088"/>
                  </a:lnTo>
                  <a:lnTo>
                    <a:pt x="36576" y="323088"/>
                  </a:lnTo>
                  <a:lnTo>
                    <a:pt x="35052" y="324612"/>
                  </a:lnTo>
                  <a:lnTo>
                    <a:pt x="33528" y="324612"/>
                  </a:lnTo>
                  <a:lnTo>
                    <a:pt x="33528" y="327660"/>
                  </a:lnTo>
                  <a:lnTo>
                    <a:pt x="32004" y="330708"/>
                  </a:lnTo>
                  <a:lnTo>
                    <a:pt x="33528" y="333756"/>
                  </a:lnTo>
                  <a:lnTo>
                    <a:pt x="33528" y="335280"/>
                  </a:lnTo>
                  <a:lnTo>
                    <a:pt x="35052" y="335280"/>
                  </a:lnTo>
                  <a:lnTo>
                    <a:pt x="35052" y="333756"/>
                  </a:lnTo>
                  <a:lnTo>
                    <a:pt x="33528" y="330708"/>
                  </a:lnTo>
                  <a:lnTo>
                    <a:pt x="35052" y="327660"/>
                  </a:lnTo>
                  <a:lnTo>
                    <a:pt x="35052" y="326136"/>
                  </a:lnTo>
                  <a:lnTo>
                    <a:pt x="36576" y="324612"/>
                  </a:lnTo>
                  <a:lnTo>
                    <a:pt x="41148" y="324612"/>
                  </a:lnTo>
                  <a:lnTo>
                    <a:pt x="42672" y="326136"/>
                  </a:lnTo>
                  <a:lnTo>
                    <a:pt x="42672" y="327660"/>
                  </a:lnTo>
                  <a:lnTo>
                    <a:pt x="44196" y="330708"/>
                  </a:lnTo>
                  <a:lnTo>
                    <a:pt x="42672" y="333756"/>
                  </a:lnTo>
                  <a:lnTo>
                    <a:pt x="42672" y="335280"/>
                  </a:lnTo>
                  <a:lnTo>
                    <a:pt x="44196" y="335280"/>
                  </a:lnTo>
                  <a:lnTo>
                    <a:pt x="44196" y="333756"/>
                  </a:lnTo>
                  <a:lnTo>
                    <a:pt x="45720" y="330708"/>
                  </a:lnTo>
                  <a:close/>
                </a:path>
                <a:path w="79375" h="356870">
                  <a:moveTo>
                    <a:pt x="57912" y="260604"/>
                  </a:moveTo>
                  <a:lnTo>
                    <a:pt x="18288" y="260604"/>
                  </a:lnTo>
                  <a:lnTo>
                    <a:pt x="18288" y="262128"/>
                  </a:lnTo>
                  <a:lnTo>
                    <a:pt x="57912" y="262128"/>
                  </a:lnTo>
                  <a:lnTo>
                    <a:pt x="57912" y="260604"/>
                  </a:lnTo>
                  <a:close/>
                </a:path>
                <a:path w="79375" h="356870">
                  <a:moveTo>
                    <a:pt x="57912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57912" y="1524"/>
                  </a:lnTo>
                  <a:lnTo>
                    <a:pt x="57912" y="0"/>
                  </a:lnTo>
                  <a:close/>
                </a:path>
                <a:path w="79375" h="356870">
                  <a:moveTo>
                    <a:pt x="79248" y="57912"/>
                  </a:moveTo>
                  <a:lnTo>
                    <a:pt x="77724" y="57912"/>
                  </a:lnTo>
                  <a:lnTo>
                    <a:pt x="77724" y="59436"/>
                  </a:lnTo>
                  <a:lnTo>
                    <a:pt x="77724" y="85344"/>
                  </a:lnTo>
                  <a:lnTo>
                    <a:pt x="77724" y="89916"/>
                  </a:lnTo>
                  <a:lnTo>
                    <a:pt x="77724" y="141732"/>
                  </a:lnTo>
                  <a:lnTo>
                    <a:pt x="1524" y="141732"/>
                  </a:lnTo>
                  <a:lnTo>
                    <a:pt x="1524" y="89916"/>
                  </a:lnTo>
                  <a:lnTo>
                    <a:pt x="77724" y="89916"/>
                  </a:lnTo>
                  <a:lnTo>
                    <a:pt x="77724" y="85344"/>
                  </a:lnTo>
                  <a:lnTo>
                    <a:pt x="1524" y="85344"/>
                  </a:lnTo>
                  <a:lnTo>
                    <a:pt x="1524" y="59436"/>
                  </a:lnTo>
                  <a:lnTo>
                    <a:pt x="77724" y="59436"/>
                  </a:lnTo>
                  <a:lnTo>
                    <a:pt x="77724" y="57912"/>
                  </a:lnTo>
                  <a:lnTo>
                    <a:pt x="1524" y="57912"/>
                  </a:lnTo>
                  <a:lnTo>
                    <a:pt x="0" y="57912"/>
                  </a:lnTo>
                  <a:lnTo>
                    <a:pt x="0" y="59436"/>
                  </a:lnTo>
                  <a:lnTo>
                    <a:pt x="0" y="85344"/>
                  </a:lnTo>
                  <a:lnTo>
                    <a:pt x="0" y="89916"/>
                  </a:lnTo>
                  <a:lnTo>
                    <a:pt x="0" y="141732"/>
                  </a:lnTo>
                  <a:lnTo>
                    <a:pt x="0" y="143256"/>
                  </a:lnTo>
                  <a:lnTo>
                    <a:pt x="1524" y="143256"/>
                  </a:lnTo>
                  <a:lnTo>
                    <a:pt x="77724" y="143256"/>
                  </a:lnTo>
                  <a:lnTo>
                    <a:pt x="79248" y="143256"/>
                  </a:lnTo>
                  <a:lnTo>
                    <a:pt x="79248" y="141732"/>
                  </a:lnTo>
                  <a:lnTo>
                    <a:pt x="79248" y="89916"/>
                  </a:lnTo>
                  <a:lnTo>
                    <a:pt x="79248" y="85344"/>
                  </a:lnTo>
                  <a:lnTo>
                    <a:pt x="79248" y="59436"/>
                  </a:lnTo>
                  <a:lnTo>
                    <a:pt x="79248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818131" y="7210039"/>
              <a:ext cx="79375" cy="56515"/>
            </a:xfrm>
            <a:custGeom>
              <a:avLst/>
              <a:gdLst/>
              <a:ahLst/>
              <a:cxnLst/>
              <a:rect l="l" t="t" r="r" b="b"/>
              <a:pathLst>
                <a:path w="79375" h="56515">
                  <a:moveTo>
                    <a:pt x="79247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79247" y="56387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818132" y="7144512"/>
              <a:ext cx="81280" cy="288290"/>
            </a:xfrm>
            <a:custGeom>
              <a:avLst/>
              <a:gdLst/>
              <a:ahLst/>
              <a:cxnLst/>
              <a:rect l="l" t="t" r="r" b="b"/>
              <a:pathLst>
                <a:path w="81280" h="288290">
                  <a:moveTo>
                    <a:pt x="39624" y="132588"/>
                  </a:moveTo>
                  <a:lnTo>
                    <a:pt x="38100" y="132588"/>
                  </a:lnTo>
                  <a:lnTo>
                    <a:pt x="38100" y="143256"/>
                  </a:lnTo>
                  <a:lnTo>
                    <a:pt x="39624" y="143256"/>
                  </a:lnTo>
                  <a:lnTo>
                    <a:pt x="39624" y="132588"/>
                  </a:lnTo>
                  <a:close/>
                </a:path>
                <a:path w="81280" h="288290">
                  <a:moveTo>
                    <a:pt x="39624" y="36576"/>
                  </a:moveTo>
                  <a:lnTo>
                    <a:pt x="38100" y="36576"/>
                  </a:lnTo>
                  <a:lnTo>
                    <a:pt x="38100" y="47244"/>
                  </a:lnTo>
                  <a:lnTo>
                    <a:pt x="39624" y="47244"/>
                  </a:lnTo>
                  <a:lnTo>
                    <a:pt x="39624" y="36576"/>
                  </a:lnTo>
                  <a:close/>
                </a:path>
                <a:path w="81280" h="288290">
                  <a:moveTo>
                    <a:pt x="39624" y="18288"/>
                  </a:moveTo>
                  <a:lnTo>
                    <a:pt x="38100" y="18288"/>
                  </a:lnTo>
                  <a:lnTo>
                    <a:pt x="38100" y="28956"/>
                  </a:lnTo>
                  <a:lnTo>
                    <a:pt x="39624" y="28956"/>
                  </a:lnTo>
                  <a:lnTo>
                    <a:pt x="39624" y="18288"/>
                  </a:lnTo>
                  <a:close/>
                </a:path>
                <a:path w="81280" h="288290">
                  <a:moveTo>
                    <a:pt x="41148" y="286512"/>
                  </a:moveTo>
                  <a:lnTo>
                    <a:pt x="38100" y="286512"/>
                  </a:lnTo>
                  <a:lnTo>
                    <a:pt x="35052" y="284988"/>
                  </a:lnTo>
                  <a:lnTo>
                    <a:pt x="36576" y="286512"/>
                  </a:lnTo>
                  <a:lnTo>
                    <a:pt x="36576" y="288036"/>
                  </a:lnTo>
                  <a:lnTo>
                    <a:pt x="41148" y="288036"/>
                  </a:lnTo>
                  <a:lnTo>
                    <a:pt x="41148" y="286512"/>
                  </a:lnTo>
                  <a:close/>
                </a:path>
                <a:path w="81280" h="288290">
                  <a:moveTo>
                    <a:pt x="45720" y="277368"/>
                  </a:moveTo>
                  <a:lnTo>
                    <a:pt x="44196" y="274320"/>
                  </a:lnTo>
                  <a:lnTo>
                    <a:pt x="42672" y="272796"/>
                  </a:lnTo>
                  <a:lnTo>
                    <a:pt x="36576" y="272796"/>
                  </a:lnTo>
                  <a:lnTo>
                    <a:pt x="35052" y="274320"/>
                  </a:lnTo>
                  <a:lnTo>
                    <a:pt x="33528" y="277368"/>
                  </a:lnTo>
                  <a:lnTo>
                    <a:pt x="33528" y="283464"/>
                  </a:lnTo>
                  <a:lnTo>
                    <a:pt x="35052" y="284988"/>
                  </a:lnTo>
                  <a:lnTo>
                    <a:pt x="36576" y="284988"/>
                  </a:lnTo>
                  <a:lnTo>
                    <a:pt x="35814" y="283464"/>
                  </a:lnTo>
                  <a:lnTo>
                    <a:pt x="35052" y="281940"/>
                  </a:lnTo>
                  <a:lnTo>
                    <a:pt x="35052" y="277368"/>
                  </a:lnTo>
                  <a:lnTo>
                    <a:pt x="36576" y="275844"/>
                  </a:lnTo>
                  <a:lnTo>
                    <a:pt x="35052" y="275844"/>
                  </a:lnTo>
                  <a:lnTo>
                    <a:pt x="38100" y="274320"/>
                  </a:lnTo>
                  <a:lnTo>
                    <a:pt x="41148" y="274320"/>
                  </a:lnTo>
                  <a:lnTo>
                    <a:pt x="44196" y="277368"/>
                  </a:lnTo>
                  <a:lnTo>
                    <a:pt x="44196" y="281940"/>
                  </a:lnTo>
                  <a:lnTo>
                    <a:pt x="42672" y="284988"/>
                  </a:lnTo>
                  <a:lnTo>
                    <a:pt x="41148" y="286512"/>
                  </a:lnTo>
                  <a:lnTo>
                    <a:pt x="42672" y="286512"/>
                  </a:lnTo>
                  <a:lnTo>
                    <a:pt x="45720" y="283464"/>
                  </a:lnTo>
                  <a:lnTo>
                    <a:pt x="45720" y="277368"/>
                  </a:lnTo>
                  <a:close/>
                </a:path>
                <a:path w="81280" h="288290">
                  <a:moveTo>
                    <a:pt x="59436" y="160020"/>
                  </a:moveTo>
                  <a:lnTo>
                    <a:pt x="19812" y="160020"/>
                  </a:lnTo>
                  <a:lnTo>
                    <a:pt x="19812" y="161544"/>
                  </a:lnTo>
                  <a:lnTo>
                    <a:pt x="59436" y="161544"/>
                  </a:lnTo>
                  <a:lnTo>
                    <a:pt x="59436" y="160020"/>
                  </a:lnTo>
                  <a:close/>
                </a:path>
                <a:path w="81280" h="288290">
                  <a:moveTo>
                    <a:pt x="59436" y="0"/>
                  </a:moveTo>
                  <a:lnTo>
                    <a:pt x="19812" y="0"/>
                  </a:lnTo>
                  <a:lnTo>
                    <a:pt x="19812" y="1524"/>
                  </a:lnTo>
                  <a:lnTo>
                    <a:pt x="59436" y="1524"/>
                  </a:lnTo>
                  <a:lnTo>
                    <a:pt x="59436" y="0"/>
                  </a:lnTo>
                  <a:close/>
                </a:path>
                <a:path w="81280" h="288290">
                  <a:moveTo>
                    <a:pt x="80772" y="64008"/>
                  </a:moveTo>
                  <a:lnTo>
                    <a:pt x="79248" y="64008"/>
                  </a:lnTo>
                  <a:lnTo>
                    <a:pt x="79248" y="65532"/>
                  </a:lnTo>
                  <a:lnTo>
                    <a:pt x="79248" y="97536"/>
                  </a:lnTo>
                  <a:lnTo>
                    <a:pt x="79248" y="102108"/>
                  </a:lnTo>
                  <a:lnTo>
                    <a:pt x="79248" y="121920"/>
                  </a:lnTo>
                  <a:lnTo>
                    <a:pt x="1524" y="121920"/>
                  </a:lnTo>
                  <a:lnTo>
                    <a:pt x="1524" y="102108"/>
                  </a:lnTo>
                  <a:lnTo>
                    <a:pt x="79248" y="102108"/>
                  </a:lnTo>
                  <a:lnTo>
                    <a:pt x="79248" y="97536"/>
                  </a:lnTo>
                  <a:lnTo>
                    <a:pt x="1524" y="97536"/>
                  </a:lnTo>
                  <a:lnTo>
                    <a:pt x="1524" y="65532"/>
                  </a:lnTo>
                  <a:lnTo>
                    <a:pt x="79248" y="65532"/>
                  </a:lnTo>
                  <a:lnTo>
                    <a:pt x="79248" y="64008"/>
                  </a:lnTo>
                  <a:lnTo>
                    <a:pt x="0" y="64008"/>
                  </a:lnTo>
                  <a:lnTo>
                    <a:pt x="0" y="97536"/>
                  </a:lnTo>
                  <a:lnTo>
                    <a:pt x="0" y="102108"/>
                  </a:lnTo>
                  <a:lnTo>
                    <a:pt x="0" y="123444"/>
                  </a:lnTo>
                  <a:lnTo>
                    <a:pt x="80772" y="123444"/>
                  </a:lnTo>
                  <a:lnTo>
                    <a:pt x="80772" y="121920"/>
                  </a:lnTo>
                  <a:lnTo>
                    <a:pt x="80772" y="65532"/>
                  </a:lnTo>
                  <a:lnTo>
                    <a:pt x="80772" y="64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917191" y="7216135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79247" y="0"/>
                  </a:moveTo>
                  <a:lnTo>
                    <a:pt x="0" y="0"/>
                  </a:lnTo>
                  <a:lnTo>
                    <a:pt x="0" y="39623"/>
                  </a:lnTo>
                  <a:lnTo>
                    <a:pt x="79247" y="39623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0063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915668" y="7149084"/>
              <a:ext cx="81280" cy="161925"/>
            </a:xfrm>
            <a:custGeom>
              <a:avLst/>
              <a:gdLst/>
              <a:ahLst/>
              <a:cxnLst/>
              <a:rect l="l" t="t" r="r" b="b"/>
              <a:pathLst>
                <a:path w="81280" h="161925">
                  <a:moveTo>
                    <a:pt x="41148" y="132588"/>
                  </a:moveTo>
                  <a:lnTo>
                    <a:pt x="39624" y="132588"/>
                  </a:lnTo>
                  <a:lnTo>
                    <a:pt x="39624" y="143256"/>
                  </a:lnTo>
                  <a:lnTo>
                    <a:pt x="41148" y="143256"/>
                  </a:lnTo>
                  <a:lnTo>
                    <a:pt x="41148" y="132588"/>
                  </a:lnTo>
                  <a:close/>
                </a:path>
                <a:path w="81280" h="161925">
                  <a:moveTo>
                    <a:pt x="41148" y="114300"/>
                  </a:moveTo>
                  <a:lnTo>
                    <a:pt x="39624" y="114300"/>
                  </a:lnTo>
                  <a:lnTo>
                    <a:pt x="39624" y="124968"/>
                  </a:lnTo>
                  <a:lnTo>
                    <a:pt x="41148" y="124968"/>
                  </a:lnTo>
                  <a:lnTo>
                    <a:pt x="41148" y="114300"/>
                  </a:lnTo>
                  <a:close/>
                </a:path>
                <a:path w="81280" h="161925">
                  <a:moveTo>
                    <a:pt x="41148" y="48768"/>
                  </a:moveTo>
                  <a:lnTo>
                    <a:pt x="39624" y="48768"/>
                  </a:lnTo>
                  <a:lnTo>
                    <a:pt x="39624" y="59436"/>
                  </a:lnTo>
                  <a:lnTo>
                    <a:pt x="41148" y="59436"/>
                  </a:lnTo>
                  <a:lnTo>
                    <a:pt x="41148" y="48768"/>
                  </a:lnTo>
                  <a:close/>
                </a:path>
                <a:path w="81280" h="161925">
                  <a:moveTo>
                    <a:pt x="41148" y="30480"/>
                  </a:moveTo>
                  <a:lnTo>
                    <a:pt x="39624" y="30480"/>
                  </a:lnTo>
                  <a:lnTo>
                    <a:pt x="39624" y="41148"/>
                  </a:lnTo>
                  <a:lnTo>
                    <a:pt x="41148" y="41148"/>
                  </a:lnTo>
                  <a:lnTo>
                    <a:pt x="41148" y="30480"/>
                  </a:lnTo>
                  <a:close/>
                </a:path>
                <a:path w="81280" h="161925">
                  <a:moveTo>
                    <a:pt x="59436" y="160020"/>
                  </a:moveTo>
                  <a:lnTo>
                    <a:pt x="19812" y="160020"/>
                  </a:lnTo>
                  <a:lnTo>
                    <a:pt x="19812" y="161544"/>
                  </a:lnTo>
                  <a:lnTo>
                    <a:pt x="59436" y="161544"/>
                  </a:lnTo>
                  <a:lnTo>
                    <a:pt x="59436" y="160020"/>
                  </a:lnTo>
                  <a:close/>
                </a:path>
                <a:path w="81280" h="161925">
                  <a:moveTo>
                    <a:pt x="59436" y="12192"/>
                  </a:moveTo>
                  <a:lnTo>
                    <a:pt x="44958" y="12192"/>
                  </a:lnTo>
                  <a:lnTo>
                    <a:pt x="47244" y="7620"/>
                  </a:lnTo>
                  <a:lnTo>
                    <a:pt x="45720" y="4572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4196" y="10668"/>
                  </a:lnTo>
                  <a:lnTo>
                    <a:pt x="42672" y="12192"/>
                  </a:lnTo>
                  <a:lnTo>
                    <a:pt x="36576" y="12192"/>
                  </a:lnTo>
                  <a:lnTo>
                    <a:pt x="35052" y="10668"/>
                  </a:lnTo>
                  <a:lnTo>
                    <a:pt x="35052" y="6096"/>
                  </a:lnTo>
                  <a:lnTo>
                    <a:pt x="36576" y="3048"/>
                  </a:lnTo>
                  <a:lnTo>
                    <a:pt x="36576" y="4572"/>
                  </a:lnTo>
                  <a:lnTo>
                    <a:pt x="38100" y="3048"/>
                  </a:lnTo>
                  <a:lnTo>
                    <a:pt x="39624" y="1524"/>
                  </a:lnTo>
                  <a:lnTo>
                    <a:pt x="42672" y="3048"/>
                  </a:lnTo>
                  <a:lnTo>
                    <a:pt x="41148" y="3048"/>
                  </a:lnTo>
                  <a:lnTo>
                    <a:pt x="43180" y="4064"/>
                  </a:lnTo>
                  <a:lnTo>
                    <a:pt x="44196" y="6096"/>
                  </a:lnTo>
                  <a:lnTo>
                    <a:pt x="44196" y="3048"/>
                  </a:lnTo>
                  <a:lnTo>
                    <a:pt x="42672" y="1524"/>
                  </a:lnTo>
                  <a:lnTo>
                    <a:pt x="39624" y="0"/>
                  </a:lnTo>
                  <a:lnTo>
                    <a:pt x="38100" y="1524"/>
                  </a:lnTo>
                  <a:lnTo>
                    <a:pt x="36576" y="1524"/>
                  </a:lnTo>
                  <a:lnTo>
                    <a:pt x="33528" y="4572"/>
                  </a:lnTo>
                  <a:lnTo>
                    <a:pt x="33528" y="10668"/>
                  </a:lnTo>
                  <a:lnTo>
                    <a:pt x="34290" y="12192"/>
                  </a:lnTo>
                  <a:lnTo>
                    <a:pt x="19812" y="12192"/>
                  </a:lnTo>
                  <a:lnTo>
                    <a:pt x="19812" y="13716"/>
                  </a:lnTo>
                  <a:lnTo>
                    <a:pt x="35052" y="13716"/>
                  </a:lnTo>
                  <a:lnTo>
                    <a:pt x="36576" y="15240"/>
                  </a:lnTo>
                  <a:lnTo>
                    <a:pt x="42672" y="15240"/>
                  </a:lnTo>
                  <a:lnTo>
                    <a:pt x="44196" y="13716"/>
                  </a:lnTo>
                  <a:lnTo>
                    <a:pt x="59436" y="13716"/>
                  </a:lnTo>
                  <a:lnTo>
                    <a:pt x="59436" y="12192"/>
                  </a:lnTo>
                  <a:close/>
                </a:path>
                <a:path w="81280" h="161925">
                  <a:moveTo>
                    <a:pt x="80772" y="67056"/>
                  </a:moveTo>
                  <a:lnTo>
                    <a:pt x="79248" y="67056"/>
                  </a:lnTo>
                  <a:lnTo>
                    <a:pt x="79248" y="68580"/>
                  </a:lnTo>
                  <a:lnTo>
                    <a:pt x="79248" y="80772"/>
                  </a:lnTo>
                  <a:lnTo>
                    <a:pt x="79248" y="85344"/>
                  </a:lnTo>
                  <a:lnTo>
                    <a:pt x="79248" y="105156"/>
                  </a:lnTo>
                  <a:lnTo>
                    <a:pt x="1524" y="105156"/>
                  </a:lnTo>
                  <a:lnTo>
                    <a:pt x="1524" y="85344"/>
                  </a:lnTo>
                  <a:lnTo>
                    <a:pt x="79248" y="85344"/>
                  </a:lnTo>
                  <a:lnTo>
                    <a:pt x="79248" y="80772"/>
                  </a:lnTo>
                  <a:lnTo>
                    <a:pt x="1524" y="80772"/>
                  </a:lnTo>
                  <a:lnTo>
                    <a:pt x="1524" y="68580"/>
                  </a:lnTo>
                  <a:lnTo>
                    <a:pt x="79248" y="68580"/>
                  </a:lnTo>
                  <a:lnTo>
                    <a:pt x="79248" y="67056"/>
                  </a:lnTo>
                  <a:lnTo>
                    <a:pt x="1524" y="67056"/>
                  </a:lnTo>
                  <a:lnTo>
                    <a:pt x="0" y="67056"/>
                  </a:lnTo>
                  <a:lnTo>
                    <a:pt x="0" y="106680"/>
                  </a:lnTo>
                  <a:lnTo>
                    <a:pt x="1524" y="106680"/>
                  </a:lnTo>
                  <a:lnTo>
                    <a:pt x="79248" y="106680"/>
                  </a:lnTo>
                  <a:lnTo>
                    <a:pt x="80772" y="106680"/>
                  </a:lnTo>
                  <a:lnTo>
                    <a:pt x="80772" y="105156"/>
                  </a:lnTo>
                  <a:lnTo>
                    <a:pt x="80772" y="85344"/>
                  </a:lnTo>
                  <a:lnTo>
                    <a:pt x="80772" y="80772"/>
                  </a:lnTo>
                  <a:lnTo>
                    <a:pt x="80772" y="68580"/>
                  </a:lnTo>
                  <a:lnTo>
                    <a:pt x="80772" y="670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014727" y="7202419"/>
              <a:ext cx="79375" cy="64135"/>
            </a:xfrm>
            <a:custGeom>
              <a:avLst/>
              <a:gdLst/>
              <a:ahLst/>
              <a:cxnLst/>
              <a:rect l="l" t="t" r="r" b="b"/>
              <a:pathLst>
                <a:path w="79375" h="64134">
                  <a:moveTo>
                    <a:pt x="79247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79247" y="64007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8A74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014728" y="7155180"/>
              <a:ext cx="79375" cy="195580"/>
            </a:xfrm>
            <a:custGeom>
              <a:avLst/>
              <a:gdLst/>
              <a:ahLst/>
              <a:cxnLst/>
              <a:rect l="l" t="t" r="r" b="b"/>
              <a:pathLst>
                <a:path w="79375" h="195579">
                  <a:moveTo>
                    <a:pt x="39624" y="166116"/>
                  </a:moveTo>
                  <a:lnTo>
                    <a:pt x="38100" y="166116"/>
                  </a:lnTo>
                  <a:lnTo>
                    <a:pt x="38100" y="176784"/>
                  </a:lnTo>
                  <a:lnTo>
                    <a:pt x="39624" y="176784"/>
                  </a:lnTo>
                  <a:lnTo>
                    <a:pt x="39624" y="166116"/>
                  </a:lnTo>
                  <a:close/>
                </a:path>
                <a:path w="79375" h="195579">
                  <a:moveTo>
                    <a:pt x="39624" y="147828"/>
                  </a:moveTo>
                  <a:lnTo>
                    <a:pt x="38100" y="147828"/>
                  </a:lnTo>
                  <a:lnTo>
                    <a:pt x="38100" y="158496"/>
                  </a:lnTo>
                  <a:lnTo>
                    <a:pt x="39624" y="158496"/>
                  </a:lnTo>
                  <a:lnTo>
                    <a:pt x="39624" y="147828"/>
                  </a:lnTo>
                  <a:close/>
                </a:path>
                <a:path w="79375" h="195579">
                  <a:moveTo>
                    <a:pt x="39624" y="129540"/>
                  </a:moveTo>
                  <a:lnTo>
                    <a:pt x="38100" y="129540"/>
                  </a:lnTo>
                  <a:lnTo>
                    <a:pt x="38100" y="140208"/>
                  </a:lnTo>
                  <a:lnTo>
                    <a:pt x="39624" y="140208"/>
                  </a:lnTo>
                  <a:lnTo>
                    <a:pt x="39624" y="129540"/>
                  </a:lnTo>
                  <a:close/>
                </a:path>
                <a:path w="79375" h="195579">
                  <a:moveTo>
                    <a:pt x="39624" y="19812"/>
                  </a:moveTo>
                  <a:lnTo>
                    <a:pt x="38100" y="19812"/>
                  </a:lnTo>
                  <a:lnTo>
                    <a:pt x="38100" y="30480"/>
                  </a:lnTo>
                  <a:lnTo>
                    <a:pt x="39624" y="30480"/>
                  </a:lnTo>
                  <a:lnTo>
                    <a:pt x="39624" y="19812"/>
                  </a:lnTo>
                  <a:close/>
                </a:path>
                <a:path w="79375" h="195579">
                  <a:moveTo>
                    <a:pt x="57912" y="193548"/>
                  </a:moveTo>
                  <a:lnTo>
                    <a:pt x="18288" y="193548"/>
                  </a:lnTo>
                  <a:lnTo>
                    <a:pt x="18288" y="195072"/>
                  </a:lnTo>
                  <a:lnTo>
                    <a:pt x="57912" y="195072"/>
                  </a:lnTo>
                  <a:lnTo>
                    <a:pt x="57912" y="193548"/>
                  </a:lnTo>
                  <a:close/>
                </a:path>
                <a:path w="79375" h="195579">
                  <a:moveTo>
                    <a:pt x="57912" y="0"/>
                  </a:moveTo>
                  <a:lnTo>
                    <a:pt x="18288" y="0"/>
                  </a:lnTo>
                  <a:lnTo>
                    <a:pt x="18288" y="3048"/>
                  </a:lnTo>
                  <a:lnTo>
                    <a:pt x="57912" y="3048"/>
                  </a:lnTo>
                  <a:lnTo>
                    <a:pt x="57912" y="0"/>
                  </a:lnTo>
                  <a:close/>
                </a:path>
                <a:path w="79375" h="195579">
                  <a:moveTo>
                    <a:pt x="79248" y="45720"/>
                  </a:moveTo>
                  <a:lnTo>
                    <a:pt x="77724" y="45720"/>
                  </a:lnTo>
                  <a:lnTo>
                    <a:pt x="77724" y="48768"/>
                  </a:lnTo>
                  <a:lnTo>
                    <a:pt x="77724" y="74676"/>
                  </a:lnTo>
                  <a:lnTo>
                    <a:pt x="77724" y="79248"/>
                  </a:lnTo>
                  <a:lnTo>
                    <a:pt x="77724" y="111252"/>
                  </a:lnTo>
                  <a:lnTo>
                    <a:pt x="1524" y="111252"/>
                  </a:lnTo>
                  <a:lnTo>
                    <a:pt x="1524" y="79248"/>
                  </a:lnTo>
                  <a:lnTo>
                    <a:pt x="77724" y="79248"/>
                  </a:lnTo>
                  <a:lnTo>
                    <a:pt x="77724" y="74676"/>
                  </a:lnTo>
                  <a:lnTo>
                    <a:pt x="1524" y="74676"/>
                  </a:lnTo>
                  <a:lnTo>
                    <a:pt x="1524" y="48768"/>
                  </a:lnTo>
                  <a:lnTo>
                    <a:pt x="77724" y="48768"/>
                  </a:lnTo>
                  <a:lnTo>
                    <a:pt x="77724" y="45720"/>
                  </a:lnTo>
                  <a:lnTo>
                    <a:pt x="0" y="45720"/>
                  </a:lnTo>
                  <a:lnTo>
                    <a:pt x="0" y="48768"/>
                  </a:lnTo>
                  <a:lnTo>
                    <a:pt x="0" y="74676"/>
                  </a:lnTo>
                  <a:lnTo>
                    <a:pt x="0" y="79248"/>
                  </a:lnTo>
                  <a:lnTo>
                    <a:pt x="0" y="112776"/>
                  </a:lnTo>
                  <a:lnTo>
                    <a:pt x="79248" y="112776"/>
                  </a:lnTo>
                  <a:lnTo>
                    <a:pt x="79248" y="47244"/>
                  </a:lnTo>
                  <a:lnTo>
                    <a:pt x="79248" y="457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112264" y="7197847"/>
              <a:ext cx="79375" cy="55244"/>
            </a:xfrm>
            <a:custGeom>
              <a:avLst/>
              <a:gdLst/>
              <a:ahLst/>
              <a:cxnLst/>
              <a:rect l="l" t="t" r="r" b="b"/>
              <a:pathLst>
                <a:path w="79375" h="55245">
                  <a:moveTo>
                    <a:pt x="79247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79247" y="54863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86CEFA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112264" y="7121652"/>
              <a:ext cx="81280" cy="402590"/>
            </a:xfrm>
            <a:custGeom>
              <a:avLst/>
              <a:gdLst/>
              <a:ahLst/>
              <a:cxnLst/>
              <a:rect l="l" t="t" r="r" b="b"/>
              <a:pathLst>
                <a:path w="81280" h="402590">
                  <a:moveTo>
                    <a:pt x="36576" y="390144"/>
                  </a:moveTo>
                  <a:lnTo>
                    <a:pt x="35052" y="390144"/>
                  </a:lnTo>
                  <a:lnTo>
                    <a:pt x="33528" y="391668"/>
                  </a:lnTo>
                  <a:lnTo>
                    <a:pt x="33528" y="397764"/>
                  </a:lnTo>
                  <a:lnTo>
                    <a:pt x="35052" y="399288"/>
                  </a:lnTo>
                  <a:lnTo>
                    <a:pt x="36576" y="399288"/>
                  </a:lnTo>
                  <a:lnTo>
                    <a:pt x="35814" y="397764"/>
                  </a:lnTo>
                  <a:lnTo>
                    <a:pt x="35052" y="396240"/>
                  </a:lnTo>
                  <a:lnTo>
                    <a:pt x="35052" y="393192"/>
                  </a:lnTo>
                  <a:lnTo>
                    <a:pt x="35814" y="391668"/>
                  </a:lnTo>
                  <a:lnTo>
                    <a:pt x="36576" y="390144"/>
                  </a:lnTo>
                  <a:close/>
                </a:path>
                <a:path w="81280" h="402590">
                  <a:moveTo>
                    <a:pt x="39624" y="176784"/>
                  </a:moveTo>
                  <a:lnTo>
                    <a:pt x="38100" y="176784"/>
                  </a:lnTo>
                  <a:lnTo>
                    <a:pt x="38100" y="187452"/>
                  </a:lnTo>
                  <a:lnTo>
                    <a:pt x="39624" y="187452"/>
                  </a:lnTo>
                  <a:lnTo>
                    <a:pt x="39624" y="176784"/>
                  </a:lnTo>
                  <a:close/>
                </a:path>
                <a:path w="81280" h="402590">
                  <a:moveTo>
                    <a:pt x="39624" y="158496"/>
                  </a:moveTo>
                  <a:lnTo>
                    <a:pt x="38100" y="158496"/>
                  </a:lnTo>
                  <a:lnTo>
                    <a:pt x="38100" y="169164"/>
                  </a:lnTo>
                  <a:lnTo>
                    <a:pt x="39624" y="169164"/>
                  </a:lnTo>
                  <a:lnTo>
                    <a:pt x="39624" y="158496"/>
                  </a:lnTo>
                  <a:close/>
                </a:path>
                <a:path w="81280" h="402590">
                  <a:moveTo>
                    <a:pt x="39624" y="140208"/>
                  </a:moveTo>
                  <a:lnTo>
                    <a:pt x="38100" y="140208"/>
                  </a:lnTo>
                  <a:lnTo>
                    <a:pt x="38100" y="150876"/>
                  </a:lnTo>
                  <a:lnTo>
                    <a:pt x="39624" y="150876"/>
                  </a:lnTo>
                  <a:lnTo>
                    <a:pt x="39624" y="140208"/>
                  </a:lnTo>
                  <a:close/>
                </a:path>
                <a:path w="81280" h="402590">
                  <a:moveTo>
                    <a:pt x="39624" y="54864"/>
                  </a:moveTo>
                  <a:lnTo>
                    <a:pt x="38100" y="54864"/>
                  </a:lnTo>
                  <a:lnTo>
                    <a:pt x="38100" y="65532"/>
                  </a:lnTo>
                  <a:lnTo>
                    <a:pt x="39624" y="65532"/>
                  </a:lnTo>
                  <a:lnTo>
                    <a:pt x="39624" y="54864"/>
                  </a:lnTo>
                  <a:close/>
                </a:path>
                <a:path w="81280" h="402590">
                  <a:moveTo>
                    <a:pt x="39624" y="36576"/>
                  </a:moveTo>
                  <a:lnTo>
                    <a:pt x="38100" y="36576"/>
                  </a:lnTo>
                  <a:lnTo>
                    <a:pt x="38100" y="47244"/>
                  </a:lnTo>
                  <a:lnTo>
                    <a:pt x="39624" y="47244"/>
                  </a:lnTo>
                  <a:lnTo>
                    <a:pt x="39624" y="36576"/>
                  </a:lnTo>
                  <a:close/>
                </a:path>
                <a:path w="81280" h="402590">
                  <a:moveTo>
                    <a:pt x="39624" y="18288"/>
                  </a:moveTo>
                  <a:lnTo>
                    <a:pt x="38100" y="18288"/>
                  </a:lnTo>
                  <a:lnTo>
                    <a:pt x="38100" y="28956"/>
                  </a:lnTo>
                  <a:lnTo>
                    <a:pt x="39624" y="28956"/>
                  </a:lnTo>
                  <a:lnTo>
                    <a:pt x="39624" y="18288"/>
                  </a:lnTo>
                  <a:close/>
                </a:path>
                <a:path w="81280" h="402590">
                  <a:moveTo>
                    <a:pt x="45720" y="391668"/>
                  </a:moveTo>
                  <a:lnTo>
                    <a:pt x="44196" y="390144"/>
                  </a:lnTo>
                  <a:lnTo>
                    <a:pt x="44196" y="388620"/>
                  </a:lnTo>
                  <a:lnTo>
                    <a:pt x="42672" y="388620"/>
                  </a:lnTo>
                  <a:lnTo>
                    <a:pt x="42672" y="387096"/>
                  </a:lnTo>
                  <a:lnTo>
                    <a:pt x="36576" y="387096"/>
                  </a:lnTo>
                  <a:lnTo>
                    <a:pt x="36576" y="388620"/>
                  </a:lnTo>
                  <a:lnTo>
                    <a:pt x="35052" y="388620"/>
                  </a:lnTo>
                  <a:lnTo>
                    <a:pt x="35052" y="390144"/>
                  </a:lnTo>
                  <a:lnTo>
                    <a:pt x="38100" y="388620"/>
                  </a:lnTo>
                  <a:lnTo>
                    <a:pt x="41148" y="388620"/>
                  </a:lnTo>
                  <a:lnTo>
                    <a:pt x="44196" y="391668"/>
                  </a:lnTo>
                  <a:lnTo>
                    <a:pt x="44196" y="396240"/>
                  </a:lnTo>
                  <a:lnTo>
                    <a:pt x="42672" y="399288"/>
                  </a:lnTo>
                  <a:lnTo>
                    <a:pt x="41148" y="400812"/>
                  </a:lnTo>
                  <a:lnTo>
                    <a:pt x="38100" y="400812"/>
                  </a:lnTo>
                  <a:lnTo>
                    <a:pt x="35052" y="399288"/>
                  </a:lnTo>
                  <a:lnTo>
                    <a:pt x="35052" y="400812"/>
                  </a:lnTo>
                  <a:lnTo>
                    <a:pt x="36576" y="400812"/>
                  </a:lnTo>
                  <a:lnTo>
                    <a:pt x="36576" y="402336"/>
                  </a:lnTo>
                  <a:lnTo>
                    <a:pt x="42672" y="402336"/>
                  </a:lnTo>
                  <a:lnTo>
                    <a:pt x="42672" y="400812"/>
                  </a:lnTo>
                  <a:lnTo>
                    <a:pt x="44196" y="400812"/>
                  </a:lnTo>
                  <a:lnTo>
                    <a:pt x="44196" y="399288"/>
                  </a:lnTo>
                  <a:lnTo>
                    <a:pt x="45720" y="397764"/>
                  </a:lnTo>
                  <a:lnTo>
                    <a:pt x="45720" y="391668"/>
                  </a:lnTo>
                  <a:close/>
                </a:path>
                <a:path w="81280" h="402590">
                  <a:moveTo>
                    <a:pt x="45720" y="356616"/>
                  </a:moveTo>
                  <a:lnTo>
                    <a:pt x="44196" y="355092"/>
                  </a:lnTo>
                  <a:lnTo>
                    <a:pt x="44196" y="358140"/>
                  </a:lnTo>
                  <a:lnTo>
                    <a:pt x="44196" y="362712"/>
                  </a:lnTo>
                  <a:lnTo>
                    <a:pt x="41148" y="365760"/>
                  </a:lnTo>
                  <a:lnTo>
                    <a:pt x="38100" y="365760"/>
                  </a:lnTo>
                  <a:lnTo>
                    <a:pt x="35052" y="364236"/>
                  </a:lnTo>
                  <a:lnTo>
                    <a:pt x="36576" y="364236"/>
                  </a:lnTo>
                  <a:lnTo>
                    <a:pt x="35052" y="362712"/>
                  </a:lnTo>
                  <a:lnTo>
                    <a:pt x="35052" y="358140"/>
                  </a:lnTo>
                  <a:lnTo>
                    <a:pt x="35814" y="356616"/>
                  </a:lnTo>
                  <a:lnTo>
                    <a:pt x="36068" y="356108"/>
                  </a:lnTo>
                  <a:lnTo>
                    <a:pt x="38100" y="355092"/>
                  </a:lnTo>
                  <a:lnTo>
                    <a:pt x="36576" y="355092"/>
                  </a:lnTo>
                  <a:lnTo>
                    <a:pt x="39624" y="353568"/>
                  </a:lnTo>
                  <a:lnTo>
                    <a:pt x="42672" y="356616"/>
                  </a:lnTo>
                  <a:lnTo>
                    <a:pt x="42672" y="355092"/>
                  </a:lnTo>
                  <a:lnTo>
                    <a:pt x="44196" y="358140"/>
                  </a:lnTo>
                  <a:lnTo>
                    <a:pt x="44196" y="355092"/>
                  </a:lnTo>
                  <a:lnTo>
                    <a:pt x="42672" y="353568"/>
                  </a:lnTo>
                  <a:lnTo>
                    <a:pt x="41148" y="353568"/>
                  </a:lnTo>
                  <a:lnTo>
                    <a:pt x="39624" y="352044"/>
                  </a:lnTo>
                  <a:lnTo>
                    <a:pt x="36576" y="353568"/>
                  </a:lnTo>
                  <a:lnTo>
                    <a:pt x="33528" y="356616"/>
                  </a:lnTo>
                  <a:lnTo>
                    <a:pt x="33528" y="362712"/>
                  </a:lnTo>
                  <a:lnTo>
                    <a:pt x="35052" y="365760"/>
                  </a:lnTo>
                  <a:lnTo>
                    <a:pt x="36576" y="367284"/>
                  </a:lnTo>
                  <a:lnTo>
                    <a:pt x="42672" y="367284"/>
                  </a:lnTo>
                  <a:lnTo>
                    <a:pt x="44196" y="365760"/>
                  </a:lnTo>
                  <a:lnTo>
                    <a:pt x="45720" y="362712"/>
                  </a:lnTo>
                  <a:lnTo>
                    <a:pt x="45720" y="356616"/>
                  </a:lnTo>
                  <a:close/>
                </a:path>
                <a:path w="81280" h="402590">
                  <a:moveTo>
                    <a:pt x="59436" y="204216"/>
                  </a:moveTo>
                  <a:lnTo>
                    <a:pt x="18288" y="204216"/>
                  </a:lnTo>
                  <a:lnTo>
                    <a:pt x="19812" y="205740"/>
                  </a:lnTo>
                  <a:lnTo>
                    <a:pt x="57912" y="205740"/>
                  </a:lnTo>
                  <a:lnTo>
                    <a:pt x="59436" y="204216"/>
                  </a:lnTo>
                  <a:close/>
                </a:path>
                <a:path w="81280" h="402590">
                  <a:moveTo>
                    <a:pt x="59436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59436" y="1524"/>
                  </a:lnTo>
                  <a:lnTo>
                    <a:pt x="59436" y="0"/>
                  </a:lnTo>
                  <a:close/>
                </a:path>
                <a:path w="81280" h="402590">
                  <a:moveTo>
                    <a:pt x="80772" y="76200"/>
                  </a:moveTo>
                  <a:lnTo>
                    <a:pt x="79248" y="76200"/>
                  </a:lnTo>
                  <a:lnTo>
                    <a:pt x="79248" y="77724"/>
                  </a:lnTo>
                  <a:lnTo>
                    <a:pt x="79248" y="108204"/>
                  </a:lnTo>
                  <a:lnTo>
                    <a:pt x="79248" y="112776"/>
                  </a:lnTo>
                  <a:lnTo>
                    <a:pt x="79248" y="131064"/>
                  </a:lnTo>
                  <a:lnTo>
                    <a:pt x="1524" y="131064"/>
                  </a:lnTo>
                  <a:lnTo>
                    <a:pt x="1524" y="112776"/>
                  </a:lnTo>
                  <a:lnTo>
                    <a:pt x="79248" y="112776"/>
                  </a:lnTo>
                  <a:lnTo>
                    <a:pt x="79248" y="108204"/>
                  </a:lnTo>
                  <a:lnTo>
                    <a:pt x="1524" y="108204"/>
                  </a:lnTo>
                  <a:lnTo>
                    <a:pt x="1524" y="77724"/>
                  </a:lnTo>
                  <a:lnTo>
                    <a:pt x="79248" y="77724"/>
                  </a:lnTo>
                  <a:lnTo>
                    <a:pt x="79248" y="76200"/>
                  </a:lnTo>
                  <a:lnTo>
                    <a:pt x="1524" y="76200"/>
                  </a:lnTo>
                  <a:lnTo>
                    <a:pt x="0" y="76200"/>
                  </a:lnTo>
                  <a:lnTo>
                    <a:pt x="0" y="77724"/>
                  </a:lnTo>
                  <a:lnTo>
                    <a:pt x="0" y="108204"/>
                  </a:lnTo>
                  <a:lnTo>
                    <a:pt x="0" y="112776"/>
                  </a:lnTo>
                  <a:lnTo>
                    <a:pt x="0" y="132588"/>
                  </a:lnTo>
                  <a:lnTo>
                    <a:pt x="79248" y="132588"/>
                  </a:lnTo>
                  <a:lnTo>
                    <a:pt x="80772" y="131064"/>
                  </a:lnTo>
                  <a:lnTo>
                    <a:pt x="80772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211323" y="7191751"/>
              <a:ext cx="79375" cy="41275"/>
            </a:xfrm>
            <a:custGeom>
              <a:avLst/>
              <a:gdLst/>
              <a:ahLst/>
              <a:cxnLst/>
              <a:rect l="l" t="t" r="r" b="b"/>
              <a:pathLst>
                <a:path w="79375" h="41275">
                  <a:moveTo>
                    <a:pt x="79247" y="0"/>
                  </a:moveTo>
                  <a:lnTo>
                    <a:pt x="0" y="0"/>
                  </a:lnTo>
                  <a:lnTo>
                    <a:pt x="0" y="41147"/>
                  </a:lnTo>
                  <a:lnTo>
                    <a:pt x="79247" y="41147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516367" y="7171944"/>
              <a:ext cx="774700" cy="516890"/>
            </a:xfrm>
            <a:custGeom>
              <a:avLst/>
              <a:gdLst/>
              <a:ahLst/>
              <a:cxnLst/>
              <a:rect l="l" t="t" r="r" b="b"/>
              <a:pathLst>
                <a:path w="774700" h="516890">
                  <a:moveTo>
                    <a:pt x="15252" y="486156"/>
                  </a:moveTo>
                  <a:lnTo>
                    <a:pt x="13728" y="484632"/>
                  </a:lnTo>
                  <a:lnTo>
                    <a:pt x="12204" y="484632"/>
                  </a:lnTo>
                  <a:lnTo>
                    <a:pt x="12204" y="486156"/>
                  </a:lnTo>
                  <a:lnTo>
                    <a:pt x="10680" y="486156"/>
                  </a:lnTo>
                  <a:lnTo>
                    <a:pt x="10680" y="489204"/>
                  </a:lnTo>
                  <a:lnTo>
                    <a:pt x="13728" y="489204"/>
                  </a:lnTo>
                  <a:lnTo>
                    <a:pt x="13728" y="487680"/>
                  </a:lnTo>
                  <a:lnTo>
                    <a:pt x="15252" y="487680"/>
                  </a:lnTo>
                  <a:lnTo>
                    <a:pt x="15252" y="486156"/>
                  </a:lnTo>
                  <a:close/>
                </a:path>
                <a:path w="774700" h="516890">
                  <a:moveTo>
                    <a:pt x="18300" y="515112"/>
                  </a:moveTo>
                  <a:lnTo>
                    <a:pt x="15252" y="515112"/>
                  </a:lnTo>
                  <a:lnTo>
                    <a:pt x="13728" y="515112"/>
                  </a:lnTo>
                  <a:lnTo>
                    <a:pt x="10680" y="515112"/>
                  </a:lnTo>
                  <a:lnTo>
                    <a:pt x="12204" y="516636"/>
                  </a:lnTo>
                  <a:lnTo>
                    <a:pt x="16776" y="516636"/>
                  </a:lnTo>
                  <a:lnTo>
                    <a:pt x="18300" y="515112"/>
                  </a:lnTo>
                  <a:close/>
                </a:path>
                <a:path w="774700" h="516890">
                  <a:moveTo>
                    <a:pt x="21348" y="505968"/>
                  </a:moveTo>
                  <a:lnTo>
                    <a:pt x="19824" y="505968"/>
                  </a:lnTo>
                  <a:lnTo>
                    <a:pt x="19824" y="504444"/>
                  </a:lnTo>
                  <a:lnTo>
                    <a:pt x="16776" y="502920"/>
                  </a:lnTo>
                  <a:lnTo>
                    <a:pt x="13728" y="500316"/>
                  </a:lnTo>
                  <a:lnTo>
                    <a:pt x="13728" y="502920"/>
                  </a:lnTo>
                  <a:lnTo>
                    <a:pt x="13728" y="507492"/>
                  </a:lnTo>
                  <a:lnTo>
                    <a:pt x="12204" y="507492"/>
                  </a:lnTo>
                  <a:lnTo>
                    <a:pt x="12204" y="509016"/>
                  </a:lnTo>
                  <a:lnTo>
                    <a:pt x="6096" y="509016"/>
                  </a:lnTo>
                  <a:lnTo>
                    <a:pt x="3048" y="505968"/>
                  </a:lnTo>
                  <a:lnTo>
                    <a:pt x="3048" y="504444"/>
                  </a:lnTo>
                  <a:lnTo>
                    <a:pt x="1524" y="504444"/>
                  </a:lnTo>
                  <a:lnTo>
                    <a:pt x="1524" y="501396"/>
                  </a:lnTo>
                  <a:lnTo>
                    <a:pt x="4572" y="498348"/>
                  </a:lnTo>
                  <a:lnTo>
                    <a:pt x="7620" y="498348"/>
                  </a:lnTo>
                  <a:lnTo>
                    <a:pt x="10680" y="501396"/>
                  </a:lnTo>
                  <a:lnTo>
                    <a:pt x="12204" y="501396"/>
                  </a:lnTo>
                  <a:lnTo>
                    <a:pt x="13728" y="502920"/>
                  </a:lnTo>
                  <a:lnTo>
                    <a:pt x="13728" y="500316"/>
                  </a:lnTo>
                  <a:lnTo>
                    <a:pt x="11430" y="498348"/>
                  </a:lnTo>
                  <a:lnTo>
                    <a:pt x="6096" y="493776"/>
                  </a:lnTo>
                  <a:lnTo>
                    <a:pt x="4572" y="495300"/>
                  </a:lnTo>
                  <a:lnTo>
                    <a:pt x="6096" y="496824"/>
                  </a:lnTo>
                  <a:lnTo>
                    <a:pt x="1524" y="496824"/>
                  </a:lnTo>
                  <a:lnTo>
                    <a:pt x="1524" y="498348"/>
                  </a:lnTo>
                  <a:lnTo>
                    <a:pt x="0" y="499872"/>
                  </a:lnTo>
                  <a:lnTo>
                    <a:pt x="0" y="505968"/>
                  </a:lnTo>
                  <a:lnTo>
                    <a:pt x="1524" y="507492"/>
                  </a:lnTo>
                  <a:lnTo>
                    <a:pt x="1524" y="509016"/>
                  </a:lnTo>
                  <a:lnTo>
                    <a:pt x="4572" y="512064"/>
                  </a:lnTo>
                  <a:lnTo>
                    <a:pt x="12204" y="512064"/>
                  </a:lnTo>
                  <a:lnTo>
                    <a:pt x="15252" y="509016"/>
                  </a:lnTo>
                  <a:lnTo>
                    <a:pt x="15252" y="504444"/>
                  </a:lnTo>
                  <a:lnTo>
                    <a:pt x="18300" y="507492"/>
                  </a:lnTo>
                  <a:lnTo>
                    <a:pt x="18300" y="512064"/>
                  </a:lnTo>
                  <a:lnTo>
                    <a:pt x="16776" y="512064"/>
                  </a:lnTo>
                  <a:lnTo>
                    <a:pt x="16776" y="513588"/>
                  </a:lnTo>
                  <a:lnTo>
                    <a:pt x="19824" y="513588"/>
                  </a:lnTo>
                  <a:lnTo>
                    <a:pt x="19824" y="512064"/>
                  </a:lnTo>
                  <a:lnTo>
                    <a:pt x="21348" y="512064"/>
                  </a:lnTo>
                  <a:lnTo>
                    <a:pt x="21348" y="505968"/>
                  </a:lnTo>
                  <a:close/>
                </a:path>
                <a:path w="774700" h="516890">
                  <a:moveTo>
                    <a:pt x="22872" y="499872"/>
                  </a:moveTo>
                  <a:lnTo>
                    <a:pt x="15252" y="493776"/>
                  </a:lnTo>
                  <a:lnTo>
                    <a:pt x="13728" y="492252"/>
                  </a:lnTo>
                  <a:lnTo>
                    <a:pt x="13728" y="490728"/>
                  </a:lnTo>
                  <a:lnTo>
                    <a:pt x="12204" y="490728"/>
                  </a:lnTo>
                  <a:lnTo>
                    <a:pt x="7620" y="490728"/>
                  </a:lnTo>
                  <a:lnTo>
                    <a:pt x="21348" y="501396"/>
                  </a:lnTo>
                  <a:lnTo>
                    <a:pt x="22872" y="499872"/>
                  </a:lnTo>
                  <a:close/>
                </a:path>
                <a:path w="774700" h="516890">
                  <a:moveTo>
                    <a:pt x="35064" y="481584"/>
                  </a:moveTo>
                  <a:lnTo>
                    <a:pt x="33540" y="480060"/>
                  </a:lnTo>
                  <a:lnTo>
                    <a:pt x="33540" y="478536"/>
                  </a:lnTo>
                  <a:lnTo>
                    <a:pt x="30492" y="481584"/>
                  </a:lnTo>
                  <a:lnTo>
                    <a:pt x="32016" y="481584"/>
                  </a:lnTo>
                  <a:lnTo>
                    <a:pt x="32016" y="486156"/>
                  </a:lnTo>
                  <a:lnTo>
                    <a:pt x="30492" y="486156"/>
                  </a:lnTo>
                  <a:lnTo>
                    <a:pt x="28968" y="487680"/>
                  </a:lnTo>
                  <a:lnTo>
                    <a:pt x="27444" y="487680"/>
                  </a:lnTo>
                  <a:lnTo>
                    <a:pt x="25920" y="489204"/>
                  </a:lnTo>
                  <a:lnTo>
                    <a:pt x="24396" y="487680"/>
                  </a:lnTo>
                  <a:lnTo>
                    <a:pt x="22872" y="487680"/>
                  </a:lnTo>
                  <a:lnTo>
                    <a:pt x="25044" y="484632"/>
                  </a:lnTo>
                  <a:lnTo>
                    <a:pt x="30492" y="477012"/>
                  </a:lnTo>
                  <a:lnTo>
                    <a:pt x="28968" y="475488"/>
                  </a:lnTo>
                  <a:lnTo>
                    <a:pt x="27444" y="474726"/>
                  </a:lnTo>
                  <a:lnTo>
                    <a:pt x="27444" y="478536"/>
                  </a:lnTo>
                  <a:lnTo>
                    <a:pt x="21348" y="484632"/>
                  </a:lnTo>
                  <a:lnTo>
                    <a:pt x="19824" y="484632"/>
                  </a:lnTo>
                  <a:lnTo>
                    <a:pt x="19824" y="480060"/>
                  </a:lnTo>
                  <a:lnTo>
                    <a:pt x="21348" y="478536"/>
                  </a:lnTo>
                  <a:lnTo>
                    <a:pt x="21348" y="477012"/>
                  </a:lnTo>
                  <a:lnTo>
                    <a:pt x="25920" y="477012"/>
                  </a:lnTo>
                  <a:lnTo>
                    <a:pt x="27444" y="478536"/>
                  </a:lnTo>
                  <a:lnTo>
                    <a:pt x="27444" y="474726"/>
                  </a:lnTo>
                  <a:lnTo>
                    <a:pt x="25920" y="473964"/>
                  </a:lnTo>
                  <a:lnTo>
                    <a:pt x="21348" y="473964"/>
                  </a:lnTo>
                  <a:lnTo>
                    <a:pt x="16776" y="478536"/>
                  </a:lnTo>
                  <a:lnTo>
                    <a:pt x="16776" y="484632"/>
                  </a:lnTo>
                  <a:lnTo>
                    <a:pt x="18300" y="487680"/>
                  </a:lnTo>
                  <a:lnTo>
                    <a:pt x="21348" y="489204"/>
                  </a:lnTo>
                  <a:lnTo>
                    <a:pt x="22872" y="490728"/>
                  </a:lnTo>
                  <a:lnTo>
                    <a:pt x="30492" y="490728"/>
                  </a:lnTo>
                  <a:lnTo>
                    <a:pt x="31254" y="489204"/>
                  </a:lnTo>
                  <a:lnTo>
                    <a:pt x="32016" y="487680"/>
                  </a:lnTo>
                  <a:lnTo>
                    <a:pt x="33540" y="486156"/>
                  </a:lnTo>
                  <a:lnTo>
                    <a:pt x="33540" y="484632"/>
                  </a:lnTo>
                  <a:lnTo>
                    <a:pt x="35064" y="483108"/>
                  </a:lnTo>
                  <a:lnTo>
                    <a:pt x="35064" y="481584"/>
                  </a:lnTo>
                  <a:close/>
                </a:path>
                <a:path w="774700" h="516890">
                  <a:moveTo>
                    <a:pt x="45732" y="466344"/>
                  </a:moveTo>
                  <a:lnTo>
                    <a:pt x="44208" y="464820"/>
                  </a:lnTo>
                  <a:lnTo>
                    <a:pt x="42684" y="466344"/>
                  </a:lnTo>
                  <a:lnTo>
                    <a:pt x="42684" y="472440"/>
                  </a:lnTo>
                  <a:lnTo>
                    <a:pt x="41160" y="473964"/>
                  </a:lnTo>
                  <a:lnTo>
                    <a:pt x="36588" y="473964"/>
                  </a:lnTo>
                  <a:lnTo>
                    <a:pt x="35064" y="472440"/>
                  </a:lnTo>
                  <a:lnTo>
                    <a:pt x="36334" y="470916"/>
                  </a:lnTo>
                  <a:lnTo>
                    <a:pt x="42684" y="463296"/>
                  </a:lnTo>
                  <a:lnTo>
                    <a:pt x="41160" y="463296"/>
                  </a:lnTo>
                  <a:lnTo>
                    <a:pt x="38112" y="460248"/>
                  </a:lnTo>
                  <a:lnTo>
                    <a:pt x="38112" y="463296"/>
                  </a:lnTo>
                  <a:lnTo>
                    <a:pt x="38112" y="464820"/>
                  </a:lnTo>
                  <a:lnTo>
                    <a:pt x="33540" y="470916"/>
                  </a:lnTo>
                  <a:lnTo>
                    <a:pt x="32016" y="470916"/>
                  </a:lnTo>
                  <a:lnTo>
                    <a:pt x="32016" y="469392"/>
                  </a:lnTo>
                  <a:lnTo>
                    <a:pt x="30492" y="467868"/>
                  </a:lnTo>
                  <a:lnTo>
                    <a:pt x="30492" y="466344"/>
                  </a:lnTo>
                  <a:lnTo>
                    <a:pt x="33540" y="463296"/>
                  </a:lnTo>
                  <a:lnTo>
                    <a:pt x="38112" y="463296"/>
                  </a:lnTo>
                  <a:lnTo>
                    <a:pt x="38112" y="460248"/>
                  </a:lnTo>
                  <a:lnTo>
                    <a:pt x="33540" y="460248"/>
                  </a:lnTo>
                  <a:lnTo>
                    <a:pt x="28968" y="464820"/>
                  </a:lnTo>
                  <a:lnTo>
                    <a:pt x="28968" y="470916"/>
                  </a:lnTo>
                  <a:lnTo>
                    <a:pt x="35064" y="477012"/>
                  </a:lnTo>
                  <a:lnTo>
                    <a:pt x="41160" y="477012"/>
                  </a:lnTo>
                  <a:lnTo>
                    <a:pt x="44208" y="473964"/>
                  </a:lnTo>
                  <a:lnTo>
                    <a:pt x="45732" y="472440"/>
                  </a:lnTo>
                  <a:lnTo>
                    <a:pt x="45732" y="466344"/>
                  </a:lnTo>
                  <a:close/>
                </a:path>
                <a:path w="774700" h="516890">
                  <a:moveTo>
                    <a:pt x="53352" y="463296"/>
                  </a:moveTo>
                  <a:lnTo>
                    <a:pt x="45732" y="457200"/>
                  </a:lnTo>
                  <a:lnTo>
                    <a:pt x="42684" y="454152"/>
                  </a:lnTo>
                  <a:lnTo>
                    <a:pt x="41160" y="454152"/>
                  </a:lnTo>
                  <a:lnTo>
                    <a:pt x="38112" y="454152"/>
                  </a:lnTo>
                  <a:lnTo>
                    <a:pt x="50304" y="464820"/>
                  </a:lnTo>
                  <a:lnTo>
                    <a:pt x="53352" y="463296"/>
                  </a:lnTo>
                  <a:close/>
                </a:path>
                <a:path w="774700" h="516890">
                  <a:moveTo>
                    <a:pt x="59448" y="454152"/>
                  </a:moveTo>
                  <a:lnTo>
                    <a:pt x="51828" y="448056"/>
                  </a:lnTo>
                  <a:lnTo>
                    <a:pt x="50304" y="446532"/>
                  </a:lnTo>
                  <a:lnTo>
                    <a:pt x="44208" y="446532"/>
                  </a:lnTo>
                  <a:lnTo>
                    <a:pt x="41160" y="449580"/>
                  </a:lnTo>
                  <a:lnTo>
                    <a:pt x="41160" y="452628"/>
                  </a:lnTo>
                  <a:lnTo>
                    <a:pt x="42684" y="452628"/>
                  </a:lnTo>
                  <a:lnTo>
                    <a:pt x="42684" y="451104"/>
                  </a:lnTo>
                  <a:lnTo>
                    <a:pt x="44208" y="449580"/>
                  </a:lnTo>
                  <a:lnTo>
                    <a:pt x="45732" y="449580"/>
                  </a:lnTo>
                  <a:lnTo>
                    <a:pt x="45732" y="448056"/>
                  </a:lnTo>
                  <a:lnTo>
                    <a:pt x="47256" y="448056"/>
                  </a:lnTo>
                  <a:lnTo>
                    <a:pt x="47256" y="449580"/>
                  </a:lnTo>
                  <a:lnTo>
                    <a:pt x="48780" y="449580"/>
                  </a:lnTo>
                  <a:lnTo>
                    <a:pt x="50304" y="451104"/>
                  </a:lnTo>
                  <a:lnTo>
                    <a:pt x="57924" y="457200"/>
                  </a:lnTo>
                  <a:lnTo>
                    <a:pt x="59448" y="454152"/>
                  </a:lnTo>
                  <a:close/>
                </a:path>
                <a:path w="774700" h="516890">
                  <a:moveTo>
                    <a:pt x="734580" y="391668"/>
                  </a:moveTo>
                  <a:lnTo>
                    <a:pt x="734580" y="391668"/>
                  </a:lnTo>
                  <a:lnTo>
                    <a:pt x="45732" y="391668"/>
                  </a:lnTo>
                  <a:lnTo>
                    <a:pt x="45732" y="393192"/>
                  </a:lnTo>
                  <a:lnTo>
                    <a:pt x="45732" y="413004"/>
                  </a:lnTo>
                  <a:lnTo>
                    <a:pt x="47256" y="413004"/>
                  </a:lnTo>
                  <a:lnTo>
                    <a:pt x="47256" y="393192"/>
                  </a:lnTo>
                  <a:lnTo>
                    <a:pt x="144792" y="393192"/>
                  </a:lnTo>
                  <a:lnTo>
                    <a:pt x="144792" y="413004"/>
                  </a:lnTo>
                  <a:lnTo>
                    <a:pt x="146316" y="413004"/>
                  </a:lnTo>
                  <a:lnTo>
                    <a:pt x="146316" y="393192"/>
                  </a:lnTo>
                  <a:lnTo>
                    <a:pt x="242328" y="393192"/>
                  </a:lnTo>
                  <a:lnTo>
                    <a:pt x="242328" y="413004"/>
                  </a:lnTo>
                  <a:lnTo>
                    <a:pt x="243852" y="413004"/>
                  </a:lnTo>
                  <a:lnTo>
                    <a:pt x="243852" y="393192"/>
                  </a:lnTo>
                  <a:lnTo>
                    <a:pt x="339864" y="393192"/>
                  </a:lnTo>
                  <a:lnTo>
                    <a:pt x="339864" y="413004"/>
                  </a:lnTo>
                  <a:lnTo>
                    <a:pt x="341388" y="413004"/>
                  </a:lnTo>
                  <a:lnTo>
                    <a:pt x="341388" y="393192"/>
                  </a:lnTo>
                  <a:lnTo>
                    <a:pt x="438924" y="393192"/>
                  </a:lnTo>
                  <a:lnTo>
                    <a:pt x="438924" y="413004"/>
                  </a:lnTo>
                  <a:lnTo>
                    <a:pt x="440448" y="413004"/>
                  </a:lnTo>
                  <a:lnTo>
                    <a:pt x="440448" y="393192"/>
                  </a:lnTo>
                  <a:lnTo>
                    <a:pt x="536460" y="393192"/>
                  </a:lnTo>
                  <a:lnTo>
                    <a:pt x="536460" y="413004"/>
                  </a:lnTo>
                  <a:lnTo>
                    <a:pt x="537984" y="413004"/>
                  </a:lnTo>
                  <a:lnTo>
                    <a:pt x="537984" y="393192"/>
                  </a:lnTo>
                  <a:lnTo>
                    <a:pt x="633996" y="393192"/>
                  </a:lnTo>
                  <a:lnTo>
                    <a:pt x="633996" y="413004"/>
                  </a:lnTo>
                  <a:lnTo>
                    <a:pt x="635520" y="413004"/>
                  </a:lnTo>
                  <a:lnTo>
                    <a:pt x="635520" y="393192"/>
                  </a:lnTo>
                  <a:lnTo>
                    <a:pt x="733056" y="393192"/>
                  </a:lnTo>
                  <a:lnTo>
                    <a:pt x="733056" y="413004"/>
                  </a:lnTo>
                  <a:lnTo>
                    <a:pt x="734580" y="413004"/>
                  </a:lnTo>
                  <a:lnTo>
                    <a:pt x="734580" y="393192"/>
                  </a:lnTo>
                  <a:lnTo>
                    <a:pt x="734580" y="391668"/>
                  </a:lnTo>
                  <a:close/>
                </a:path>
                <a:path w="774700" h="516890">
                  <a:moveTo>
                    <a:pt x="734580" y="71628"/>
                  </a:moveTo>
                  <a:lnTo>
                    <a:pt x="733056" y="71628"/>
                  </a:lnTo>
                  <a:lnTo>
                    <a:pt x="733056" y="82296"/>
                  </a:lnTo>
                  <a:lnTo>
                    <a:pt x="734580" y="80772"/>
                  </a:lnTo>
                  <a:lnTo>
                    <a:pt x="734580" y="71628"/>
                  </a:lnTo>
                  <a:close/>
                </a:path>
                <a:path w="774700" h="516890">
                  <a:moveTo>
                    <a:pt x="739152" y="126492"/>
                  </a:moveTo>
                  <a:lnTo>
                    <a:pt x="737628" y="123444"/>
                  </a:lnTo>
                  <a:lnTo>
                    <a:pt x="737628" y="126492"/>
                  </a:lnTo>
                  <a:lnTo>
                    <a:pt x="737628" y="131064"/>
                  </a:lnTo>
                  <a:lnTo>
                    <a:pt x="736104" y="134112"/>
                  </a:lnTo>
                  <a:lnTo>
                    <a:pt x="734580" y="134112"/>
                  </a:lnTo>
                  <a:lnTo>
                    <a:pt x="733056" y="135636"/>
                  </a:lnTo>
                  <a:lnTo>
                    <a:pt x="731532" y="134112"/>
                  </a:lnTo>
                  <a:lnTo>
                    <a:pt x="730008" y="134112"/>
                  </a:lnTo>
                  <a:lnTo>
                    <a:pt x="728484" y="131064"/>
                  </a:lnTo>
                  <a:lnTo>
                    <a:pt x="728484" y="126492"/>
                  </a:lnTo>
                  <a:lnTo>
                    <a:pt x="731532" y="123444"/>
                  </a:lnTo>
                  <a:lnTo>
                    <a:pt x="734580" y="123444"/>
                  </a:lnTo>
                  <a:lnTo>
                    <a:pt x="737628" y="126492"/>
                  </a:lnTo>
                  <a:lnTo>
                    <a:pt x="737628" y="123444"/>
                  </a:lnTo>
                  <a:lnTo>
                    <a:pt x="736104" y="121920"/>
                  </a:lnTo>
                  <a:lnTo>
                    <a:pt x="730008" y="121920"/>
                  </a:lnTo>
                  <a:lnTo>
                    <a:pt x="728484" y="123444"/>
                  </a:lnTo>
                  <a:lnTo>
                    <a:pt x="726960" y="126492"/>
                  </a:lnTo>
                  <a:lnTo>
                    <a:pt x="726960" y="132588"/>
                  </a:lnTo>
                  <a:lnTo>
                    <a:pt x="730008" y="135636"/>
                  </a:lnTo>
                  <a:lnTo>
                    <a:pt x="733056" y="137160"/>
                  </a:lnTo>
                  <a:lnTo>
                    <a:pt x="736104" y="135636"/>
                  </a:lnTo>
                  <a:lnTo>
                    <a:pt x="739152" y="132588"/>
                  </a:lnTo>
                  <a:lnTo>
                    <a:pt x="739152" y="126492"/>
                  </a:lnTo>
                  <a:close/>
                </a:path>
                <a:path w="774700" h="516890">
                  <a:moveTo>
                    <a:pt x="755916" y="99060"/>
                  </a:moveTo>
                  <a:lnTo>
                    <a:pt x="713244" y="99060"/>
                  </a:lnTo>
                  <a:lnTo>
                    <a:pt x="713244" y="100584"/>
                  </a:lnTo>
                  <a:lnTo>
                    <a:pt x="755916" y="100584"/>
                  </a:lnTo>
                  <a:lnTo>
                    <a:pt x="755916" y="99060"/>
                  </a:lnTo>
                  <a:close/>
                </a:path>
                <a:path w="774700" h="516890">
                  <a:moveTo>
                    <a:pt x="755916" y="0"/>
                  </a:moveTo>
                  <a:lnTo>
                    <a:pt x="713244" y="0"/>
                  </a:lnTo>
                  <a:lnTo>
                    <a:pt x="713244" y="1524"/>
                  </a:lnTo>
                  <a:lnTo>
                    <a:pt x="755916" y="1524"/>
                  </a:lnTo>
                  <a:lnTo>
                    <a:pt x="755916" y="0"/>
                  </a:lnTo>
                  <a:close/>
                </a:path>
                <a:path w="774700" h="516890">
                  <a:moveTo>
                    <a:pt x="774204" y="18288"/>
                  </a:moveTo>
                  <a:lnTo>
                    <a:pt x="772680" y="18288"/>
                  </a:lnTo>
                  <a:lnTo>
                    <a:pt x="772680" y="19812"/>
                  </a:lnTo>
                  <a:lnTo>
                    <a:pt x="772680" y="35052"/>
                  </a:lnTo>
                  <a:lnTo>
                    <a:pt x="772680" y="39624"/>
                  </a:lnTo>
                  <a:lnTo>
                    <a:pt x="772680" y="59436"/>
                  </a:lnTo>
                  <a:lnTo>
                    <a:pt x="694956" y="59436"/>
                  </a:lnTo>
                  <a:lnTo>
                    <a:pt x="694956" y="39624"/>
                  </a:lnTo>
                  <a:lnTo>
                    <a:pt x="772680" y="39624"/>
                  </a:lnTo>
                  <a:lnTo>
                    <a:pt x="772680" y="35052"/>
                  </a:lnTo>
                  <a:lnTo>
                    <a:pt x="694956" y="35052"/>
                  </a:lnTo>
                  <a:lnTo>
                    <a:pt x="694956" y="19812"/>
                  </a:lnTo>
                  <a:lnTo>
                    <a:pt x="733056" y="19812"/>
                  </a:lnTo>
                  <a:lnTo>
                    <a:pt x="734580" y="19812"/>
                  </a:lnTo>
                  <a:lnTo>
                    <a:pt x="772680" y="19812"/>
                  </a:lnTo>
                  <a:lnTo>
                    <a:pt x="772680" y="18288"/>
                  </a:lnTo>
                  <a:lnTo>
                    <a:pt x="734580" y="18288"/>
                  </a:lnTo>
                  <a:lnTo>
                    <a:pt x="734580" y="9144"/>
                  </a:lnTo>
                  <a:lnTo>
                    <a:pt x="733056" y="9144"/>
                  </a:lnTo>
                  <a:lnTo>
                    <a:pt x="733056" y="18288"/>
                  </a:lnTo>
                  <a:lnTo>
                    <a:pt x="693432" y="18288"/>
                  </a:lnTo>
                  <a:lnTo>
                    <a:pt x="693432" y="60960"/>
                  </a:lnTo>
                  <a:lnTo>
                    <a:pt x="694956" y="60960"/>
                  </a:lnTo>
                  <a:lnTo>
                    <a:pt x="772680" y="60960"/>
                  </a:lnTo>
                  <a:lnTo>
                    <a:pt x="774204" y="60960"/>
                  </a:lnTo>
                  <a:lnTo>
                    <a:pt x="774204" y="59436"/>
                  </a:lnTo>
                  <a:lnTo>
                    <a:pt x="774204" y="39624"/>
                  </a:lnTo>
                  <a:lnTo>
                    <a:pt x="774204" y="35052"/>
                  </a:lnTo>
                  <a:lnTo>
                    <a:pt x="774204" y="19812"/>
                  </a:lnTo>
                  <a:lnTo>
                    <a:pt x="774204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45" name="object 2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7820" y="7612375"/>
              <a:ext cx="68580" cy="79248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1464551" y="7161276"/>
              <a:ext cx="795655" cy="524510"/>
            </a:xfrm>
            <a:custGeom>
              <a:avLst/>
              <a:gdLst/>
              <a:ahLst/>
              <a:cxnLst/>
              <a:rect l="l" t="t" r="r" b="b"/>
              <a:pathLst>
                <a:path w="795655" h="524509">
                  <a:moveTo>
                    <a:pt x="18288" y="0"/>
                  </a:moveTo>
                  <a:lnTo>
                    <a:pt x="1676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6764" y="1524"/>
                  </a:lnTo>
                  <a:lnTo>
                    <a:pt x="16764" y="102108"/>
                  </a:lnTo>
                  <a:lnTo>
                    <a:pt x="0" y="102108"/>
                  </a:lnTo>
                  <a:lnTo>
                    <a:pt x="0" y="103632"/>
                  </a:lnTo>
                  <a:lnTo>
                    <a:pt x="16764" y="103632"/>
                  </a:lnTo>
                  <a:lnTo>
                    <a:pt x="16764" y="205740"/>
                  </a:lnTo>
                  <a:lnTo>
                    <a:pt x="0" y="205740"/>
                  </a:lnTo>
                  <a:lnTo>
                    <a:pt x="0" y="207264"/>
                  </a:lnTo>
                  <a:lnTo>
                    <a:pt x="16764" y="207264"/>
                  </a:lnTo>
                  <a:lnTo>
                    <a:pt x="16764" y="307848"/>
                  </a:lnTo>
                  <a:lnTo>
                    <a:pt x="0" y="307848"/>
                  </a:lnTo>
                  <a:lnTo>
                    <a:pt x="0" y="309372"/>
                  </a:lnTo>
                  <a:lnTo>
                    <a:pt x="16764" y="309372"/>
                  </a:lnTo>
                  <a:lnTo>
                    <a:pt x="18288" y="309372"/>
                  </a:lnTo>
                  <a:lnTo>
                    <a:pt x="18288" y="307848"/>
                  </a:lnTo>
                  <a:lnTo>
                    <a:pt x="18288" y="1524"/>
                  </a:lnTo>
                  <a:lnTo>
                    <a:pt x="18288" y="0"/>
                  </a:lnTo>
                  <a:close/>
                </a:path>
                <a:path w="795655" h="524509">
                  <a:moveTo>
                    <a:pt x="275856" y="496824"/>
                  </a:moveTo>
                  <a:lnTo>
                    <a:pt x="274332" y="493776"/>
                  </a:lnTo>
                  <a:lnTo>
                    <a:pt x="274332" y="498348"/>
                  </a:lnTo>
                  <a:lnTo>
                    <a:pt x="274332" y="501396"/>
                  </a:lnTo>
                  <a:lnTo>
                    <a:pt x="272808" y="502920"/>
                  </a:lnTo>
                  <a:lnTo>
                    <a:pt x="271284" y="502920"/>
                  </a:lnTo>
                  <a:lnTo>
                    <a:pt x="271284" y="504444"/>
                  </a:lnTo>
                  <a:lnTo>
                    <a:pt x="268236" y="504444"/>
                  </a:lnTo>
                  <a:lnTo>
                    <a:pt x="268236" y="502920"/>
                  </a:lnTo>
                  <a:lnTo>
                    <a:pt x="266712" y="502920"/>
                  </a:lnTo>
                  <a:lnTo>
                    <a:pt x="262140" y="498348"/>
                  </a:lnTo>
                  <a:lnTo>
                    <a:pt x="262140" y="496824"/>
                  </a:lnTo>
                  <a:lnTo>
                    <a:pt x="262140" y="495300"/>
                  </a:lnTo>
                  <a:lnTo>
                    <a:pt x="265188" y="492252"/>
                  </a:lnTo>
                  <a:lnTo>
                    <a:pt x="268236" y="492252"/>
                  </a:lnTo>
                  <a:lnTo>
                    <a:pt x="274332" y="498348"/>
                  </a:lnTo>
                  <a:lnTo>
                    <a:pt x="274332" y="493776"/>
                  </a:lnTo>
                  <a:lnTo>
                    <a:pt x="272808" y="492252"/>
                  </a:lnTo>
                  <a:lnTo>
                    <a:pt x="271284" y="492252"/>
                  </a:lnTo>
                  <a:lnTo>
                    <a:pt x="271284" y="490728"/>
                  </a:lnTo>
                  <a:lnTo>
                    <a:pt x="263664" y="490728"/>
                  </a:lnTo>
                  <a:lnTo>
                    <a:pt x="260616" y="493776"/>
                  </a:lnTo>
                  <a:lnTo>
                    <a:pt x="260616" y="496824"/>
                  </a:lnTo>
                  <a:lnTo>
                    <a:pt x="254520" y="492252"/>
                  </a:lnTo>
                  <a:lnTo>
                    <a:pt x="251472" y="493776"/>
                  </a:lnTo>
                  <a:lnTo>
                    <a:pt x="269760" y="509016"/>
                  </a:lnTo>
                  <a:lnTo>
                    <a:pt x="271284" y="507492"/>
                  </a:lnTo>
                  <a:lnTo>
                    <a:pt x="269760" y="505968"/>
                  </a:lnTo>
                  <a:lnTo>
                    <a:pt x="271284" y="505968"/>
                  </a:lnTo>
                  <a:lnTo>
                    <a:pt x="274332" y="504444"/>
                  </a:lnTo>
                  <a:lnTo>
                    <a:pt x="274332" y="502920"/>
                  </a:lnTo>
                  <a:lnTo>
                    <a:pt x="275856" y="501396"/>
                  </a:lnTo>
                  <a:lnTo>
                    <a:pt x="275856" y="496824"/>
                  </a:lnTo>
                  <a:close/>
                </a:path>
                <a:path w="795655" h="524509">
                  <a:moveTo>
                    <a:pt x="281952" y="493776"/>
                  </a:moveTo>
                  <a:lnTo>
                    <a:pt x="265188" y="480060"/>
                  </a:lnTo>
                  <a:lnTo>
                    <a:pt x="262140" y="481584"/>
                  </a:lnTo>
                  <a:lnTo>
                    <a:pt x="280428" y="496824"/>
                  </a:lnTo>
                  <a:lnTo>
                    <a:pt x="281952" y="493776"/>
                  </a:lnTo>
                  <a:close/>
                </a:path>
                <a:path w="795655" h="524509">
                  <a:moveTo>
                    <a:pt x="292620" y="481584"/>
                  </a:moveTo>
                  <a:lnTo>
                    <a:pt x="280428" y="470916"/>
                  </a:lnTo>
                  <a:lnTo>
                    <a:pt x="278904" y="472440"/>
                  </a:lnTo>
                  <a:lnTo>
                    <a:pt x="285000" y="478536"/>
                  </a:lnTo>
                  <a:lnTo>
                    <a:pt x="286524" y="478536"/>
                  </a:lnTo>
                  <a:lnTo>
                    <a:pt x="286524" y="480060"/>
                  </a:lnTo>
                  <a:lnTo>
                    <a:pt x="288048" y="480060"/>
                  </a:lnTo>
                  <a:lnTo>
                    <a:pt x="288048" y="484632"/>
                  </a:lnTo>
                  <a:lnTo>
                    <a:pt x="286524" y="484632"/>
                  </a:lnTo>
                  <a:lnTo>
                    <a:pt x="286524" y="486156"/>
                  </a:lnTo>
                  <a:lnTo>
                    <a:pt x="281952" y="486156"/>
                  </a:lnTo>
                  <a:lnTo>
                    <a:pt x="280428" y="484632"/>
                  </a:lnTo>
                  <a:lnTo>
                    <a:pt x="272808" y="478536"/>
                  </a:lnTo>
                  <a:lnTo>
                    <a:pt x="271284" y="481584"/>
                  </a:lnTo>
                  <a:lnTo>
                    <a:pt x="278904" y="487680"/>
                  </a:lnTo>
                  <a:lnTo>
                    <a:pt x="280428" y="487680"/>
                  </a:lnTo>
                  <a:lnTo>
                    <a:pt x="280428" y="489204"/>
                  </a:lnTo>
                  <a:lnTo>
                    <a:pt x="286524" y="489204"/>
                  </a:lnTo>
                  <a:lnTo>
                    <a:pt x="289572" y="486156"/>
                  </a:lnTo>
                  <a:lnTo>
                    <a:pt x="289572" y="481584"/>
                  </a:lnTo>
                  <a:lnTo>
                    <a:pt x="291096" y="483108"/>
                  </a:lnTo>
                  <a:lnTo>
                    <a:pt x="292620" y="481584"/>
                  </a:lnTo>
                  <a:close/>
                </a:path>
                <a:path w="795655" h="524509">
                  <a:moveTo>
                    <a:pt x="301764" y="466344"/>
                  </a:moveTo>
                  <a:lnTo>
                    <a:pt x="300240" y="464820"/>
                  </a:lnTo>
                  <a:lnTo>
                    <a:pt x="298716" y="466344"/>
                  </a:lnTo>
                  <a:lnTo>
                    <a:pt x="298716" y="472440"/>
                  </a:lnTo>
                  <a:lnTo>
                    <a:pt x="297192" y="472440"/>
                  </a:lnTo>
                  <a:lnTo>
                    <a:pt x="295668" y="473964"/>
                  </a:lnTo>
                  <a:lnTo>
                    <a:pt x="292620" y="473964"/>
                  </a:lnTo>
                  <a:lnTo>
                    <a:pt x="292620" y="472440"/>
                  </a:lnTo>
                  <a:lnTo>
                    <a:pt x="291096" y="472440"/>
                  </a:lnTo>
                  <a:lnTo>
                    <a:pt x="292176" y="470916"/>
                  </a:lnTo>
                  <a:lnTo>
                    <a:pt x="298716" y="461772"/>
                  </a:lnTo>
                  <a:lnTo>
                    <a:pt x="297192" y="461772"/>
                  </a:lnTo>
                  <a:lnTo>
                    <a:pt x="294144" y="458724"/>
                  </a:lnTo>
                  <a:lnTo>
                    <a:pt x="294144" y="461772"/>
                  </a:lnTo>
                  <a:lnTo>
                    <a:pt x="294144" y="463296"/>
                  </a:lnTo>
                  <a:lnTo>
                    <a:pt x="288048" y="470916"/>
                  </a:lnTo>
                  <a:lnTo>
                    <a:pt x="288048" y="469392"/>
                  </a:lnTo>
                  <a:lnTo>
                    <a:pt x="286524" y="467868"/>
                  </a:lnTo>
                  <a:lnTo>
                    <a:pt x="286524" y="464820"/>
                  </a:lnTo>
                  <a:lnTo>
                    <a:pt x="288048" y="463296"/>
                  </a:lnTo>
                  <a:lnTo>
                    <a:pt x="289572" y="463296"/>
                  </a:lnTo>
                  <a:lnTo>
                    <a:pt x="289572" y="461772"/>
                  </a:lnTo>
                  <a:lnTo>
                    <a:pt x="294144" y="461772"/>
                  </a:lnTo>
                  <a:lnTo>
                    <a:pt x="294144" y="458724"/>
                  </a:lnTo>
                  <a:lnTo>
                    <a:pt x="291096" y="460248"/>
                  </a:lnTo>
                  <a:lnTo>
                    <a:pt x="288048" y="460248"/>
                  </a:lnTo>
                  <a:lnTo>
                    <a:pt x="286524" y="461772"/>
                  </a:lnTo>
                  <a:lnTo>
                    <a:pt x="285000" y="464820"/>
                  </a:lnTo>
                  <a:lnTo>
                    <a:pt x="283476" y="466344"/>
                  </a:lnTo>
                  <a:lnTo>
                    <a:pt x="285000" y="467868"/>
                  </a:lnTo>
                  <a:lnTo>
                    <a:pt x="285000" y="470916"/>
                  </a:lnTo>
                  <a:lnTo>
                    <a:pt x="289572" y="475488"/>
                  </a:lnTo>
                  <a:lnTo>
                    <a:pt x="292620" y="477012"/>
                  </a:lnTo>
                  <a:lnTo>
                    <a:pt x="294144" y="475488"/>
                  </a:lnTo>
                  <a:lnTo>
                    <a:pt x="298716" y="475488"/>
                  </a:lnTo>
                  <a:lnTo>
                    <a:pt x="299478" y="473964"/>
                  </a:lnTo>
                  <a:lnTo>
                    <a:pt x="300240" y="472440"/>
                  </a:lnTo>
                  <a:lnTo>
                    <a:pt x="301764" y="470916"/>
                  </a:lnTo>
                  <a:lnTo>
                    <a:pt x="301764" y="466344"/>
                  </a:lnTo>
                  <a:close/>
                </a:path>
                <a:path w="795655" h="524509">
                  <a:moveTo>
                    <a:pt x="368820" y="481584"/>
                  </a:moveTo>
                  <a:lnTo>
                    <a:pt x="367296" y="480060"/>
                  </a:lnTo>
                  <a:lnTo>
                    <a:pt x="365772" y="480060"/>
                  </a:lnTo>
                  <a:lnTo>
                    <a:pt x="365772" y="481584"/>
                  </a:lnTo>
                  <a:lnTo>
                    <a:pt x="364248" y="481584"/>
                  </a:lnTo>
                  <a:lnTo>
                    <a:pt x="364248" y="484632"/>
                  </a:lnTo>
                  <a:lnTo>
                    <a:pt x="367296" y="484632"/>
                  </a:lnTo>
                  <a:lnTo>
                    <a:pt x="367296" y="483108"/>
                  </a:lnTo>
                  <a:lnTo>
                    <a:pt x="368820" y="483108"/>
                  </a:lnTo>
                  <a:lnTo>
                    <a:pt x="368820" y="481584"/>
                  </a:lnTo>
                  <a:close/>
                </a:path>
                <a:path w="795655" h="524509">
                  <a:moveTo>
                    <a:pt x="376440" y="495300"/>
                  </a:moveTo>
                  <a:lnTo>
                    <a:pt x="368820" y="489204"/>
                  </a:lnTo>
                  <a:lnTo>
                    <a:pt x="367296" y="487680"/>
                  </a:lnTo>
                  <a:lnTo>
                    <a:pt x="367296" y="486156"/>
                  </a:lnTo>
                  <a:lnTo>
                    <a:pt x="364248" y="486156"/>
                  </a:lnTo>
                  <a:lnTo>
                    <a:pt x="361200" y="486156"/>
                  </a:lnTo>
                  <a:lnTo>
                    <a:pt x="374916" y="496824"/>
                  </a:lnTo>
                  <a:lnTo>
                    <a:pt x="376440" y="495300"/>
                  </a:lnTo>
                  <a:close/>
                </a:path>
                <a:path w="795655" h="524509">
                  <a:moveTo>
                    <a:pt x="387108" y="475488"/>
                  </a:moveTo>
                  <a:lnTo>
                    <a:pt x="385584" y="473964"/>
                  </a:lnTo>
                  <a:lnTo>
                    <a:pt x="384060" y="477012"/>
                  </a:lnTo>
                  <a:lnTo>
                    <a:pt x="385584" y="478536"/>
                  </a:lnTo>
                  <a:lnTo>
                    <a:pt x="385584" y="480060"/>
                  </a:lnTo>
                  <a:lnTo>
                    <a:pt x="382536" y="483108"/>
                  </a:lnTo>
                  <a:lnTo>
                    <a:pt x="381012" y="483108"/>
                  </a:lnTo>
                  <a:lnTo>
                    <a:pt x="379488" y="484632"/>
                  </a:lnTo>
                  <a:lnTo>
                    <a:pt x="377964" y="483108"/>
                  </a:lnTo>
                  <a:lnTo>
                    <a:pt x="376440" y="483108"/>
                  </a:lnTo>
                  <a:lnTo>
                    <a:pt x="378612" y="480060"/>
                  </a:lnTo>
                  <a:lnTo>
                    <a:pt x="384060" y="472440"/>
                  </a:lnTo>
                  <a:lnTo>
                    <a:pt x="381012" y="470916"/>
                  </a:lnTo>
                  <a:lnTo>
                    <a:pt x="381012" y="473964"/>
                  </a:lnTo>
                  <a:lnTo>
                    <a:pt x="374916" y="480060"/>
                  </a:lnTo>
                  <a:lnTo>
                    <a:pt x="373392" y="480060"/>
                  </a:lnTo>
                  <a:lnTo>
                    <a:pt x="373392" y="473964"/>
                  </a:lnTo>
                  <a:lnTo>
                    <a:pt x="374916" y="472440"/>
                  </a:lnTo>
                  <a:lnTo>
                    <a:pt x="379488" y="472440"/>
                  </a:lnTo>
                  <a:lnTo>
                    <a:pt x="381012" y="473964"/>
                  </a:lnTo>
                  <a:lnTo>
                    <a:pt x="381012" y="470916"/>
                  </a:lnTo>
                  <a:lnTo>
                    <a:pt x="379488" y="469392"/>
                  </a:lnTo>
                  <a:lnTo>
                    <a:pt x="374916" y="469392"/>
                  </a:lnTo>
                  <a:lnTo>
                    <a:pt x="370344" y="473964"/>
                  </a:lnTo>
                  <a:lnTo>
                    <a:pt x="370344" y="480060"/>
                  </a:lnTo>
                  <a:lnTo>
                    <a:pt x="371868" y="483108"/>
                  </a:lnTo>
                  <a:lnTo>
                    <a:pt x="374916" y="484632"/>
                  </a:lnTo>
                  <a:lnTo>
                    <a:pt x="376440" y="486156"/>
                  </a:lnTo>
                  <a:lnTo>
                    <a:pt x="384060" y="486156"/>
                  </a:lnTo>
                  <a:lnTo>
                    <a:pt x="384822" y="484632"/>
                  </a:lnTo>
                  <a:lnTo>
                    <a:pt x="385584" y="483108"/>
                  </a:lnTo>
                  <a:lnTo>
                    <a:pt x="387108" y="481584"/>
                  </a:lnTo>
                  <a:lnTo>
                    <a:pt x="387108" y="475488"/>
                  </a:lnTo>
                  <a:close/>
                </a:path>
                <a:path w="795655" h="524509">
                  <a:moveTo>
                    <a:pt x="400824" y="464820"/>
                  </a:moveTo>
                  <a:lnTo>
                    <a:pt x="396252" y="460667"/>
                  </a:lnTo>
                  <a:lnTo>
                    <a:pt x="396252" y="463296"/>
                  </a:lnTo>
                  <a:lnTo>
                    <a:pt x="396252" y="467868"/>
                  </a:lnTo>
                  <a:lnTo>
                    <a:pt x="394728" y="467868"/>
                  </a:lnTo>
                  <a:lnTo>
                    <a:pt x="394728" y="469392"/>
                  </a:lnTo>
                  <a:lnTo>
                    <a:pt x="388632" y="469392"/>
                  </a:lnTo>
                  <a:lnTo>
                    <a:pt x="384060" y="464820"/>
                  </a:lnTo>
                  <a:lnTo>
                    <a:pt x="384060" y="461772"/>
                  </a:lnTo>
                  <a:lnTo>
                    <a:pt x="385584" y="460248"/>
                  </a:lnTo>
                  <a:lnTo>
                    <a:pt x="385584" y="458724"/>
                  </a:lnTo>
                  <a:lnTo>
                    <a:pt x="390156" y="458724"/>
                  </a:lnTo>
                  <a:lnTo>
                    <a:pt x="393204" y="461772"/>
                  </a:lnTo>
                  <a:lnTo>
                    <a:pt x="394728" y="461772"/>
                  </a:lnTo>
                  <a:lnTo>
                    <a:pt x="396252" y="463296"/>
                  </a:lnTo>
                  <a:lnTo>
                    <a:pt x="396252" y="460667"/>
                  </a:lnTo>
                  <a:lnTo>
                    <a:pt x="394119" y="458724"/>
                  </a:lnTo>
                  <a:lnTo>
                    <a:pt x="384060" y="449580"/>
                  </a:lnTo>
                  <a:lnTo>
                    <a:pt x="381012" y="451104"/>
                  </a:lnTo>
                  <a:lnTo>
                    <a:pt x="388632" y="457200"/>
                  </a:lnTo>
                  <a:lnTo>
                    <a:pt x="384060" y="457200"/>
                  </a:lnTo>
                  <a:lnTo>
                    <a:pt x="384060" y="458724"/>
                  </a:lnTo>
                  <a:lnTo>
                    <a:pt x="382536" y="460248"/>
                  </a:lnTo>
                  <a:lnTo>
                    <a:pt x="382536" y="463296"/>
                  </a:lnTo>
                  <a:lnTo>
                    <a:pt x="381012" y="463296"/>
                  </a:lnTo>
                  <a:lnTo>
                    <a:pt x="382536" y="464820"/>
                  </a:lnTo>
                  <a:lnTo>
                    <a:pt x="382536" y="466344"/>
                  </a:lnTo>
                  <a:lnTo>
                    <a:pt x="384060" y="467868"/>
                  </a:lnTo>
                  <a:lnTo>
                    <a:pt x="384060" y="469392"/>
                  </a:lnTo>
                  <a:lnTo>
                    <a:pt x="385584" y="469392"/>
                  </a:lnTo>
                  <a:lnTo>
                    <a:pt x="388632" y="472440"/>
                  </a:lnTo>
                  <a:lnTo>
                    <a:pt x="394728" y="472440"/>
                  </a:lnTo>
                  <a:lnTo>
                    <a:pt x="396252" y="470916"/>
                  </a:lnTo>
                  <a:lnTo>
                    <a:pt x="396252" y="469392"/>
                  </a:lnTo>
                  <a:lnTo>
                    <a:pt x="397776" y="467868"/>
                  </a:lnTo>
                  <a:lnTo>
                    <a:pt x="397776" y="464820"/>
                  </a:lnTo>
                  <a:lnTo>
                    <a:pt x="399300" y="466344"/>
                  </a:lnTo>
                  <a:lnTo>
                    <a:pt x="400824" y="464820"/>
                  </a:lnTo>
                  <a:close/>
                </a:path>
                <a:path w="795655" h="524509">
                  <a:moveTo>
                    <a:pt x="566940" y="513588"/>
                  </a:moveTo>
                  <a:lnTo>
                    <a:pt x="565416" y="512064"/>
                  </a:lnTo>
                  <a:lnTo>
                    <a:pt x="562368" y="510540"/>
                  </a:lnTo>
                  <a:lnTo>
                    <a:pt x="559320" y="507936"/>
                  </a:lnTo>
                  <a:lnTo>
                    <a:pt x="559320" y="510540"/>
                  </a:lnTo>
                  <a:lnTo>
                    <a:pt x="559320" y="513588"/>
                  </a:lnTo>
                  <a:lnTo>
                    <a:pt x="557796" y="515112"/>
                  </a:lnTo>
                  <a:lnTo>
                    <a:pt x="557796" y="516636"/>
                  </a:lnTo>
                  <a:lnTo>
                    <a:pt x="551700" y="516636"/>
                  </a:lnTo>
                  <a:lnTo>
                    <a:pt x="548652" y="513588"/>
                  </a:lnTo>
                  <a:lnTo>
                    <a:pt x="548652" y="512064"/>
                  </a:lnTo>
                  <a:lnTo>
                    <a:pt x="547128" y="510540"/>
                  </a:lnTo>
                  <a:lnTo>
                    <a:pt x="547128" y="509016"/>
                  </a:lnTo>
                  <a:lnTo>
                    <a:pt x="548652" y="507492"/>
                  </a:lnTo>
                  <a:lnTo>
                    <a:pt x="548652" y="505968"/>
                  </a:lnTo>
                  <a:lnTo>
                    <a:pt x="554748" y="505968"/>
                  </a:lnTo>
                  <a:lnTo>
                    <a:pt x="559320" y="510540"/>
                  </a:lnTo>
                  <a:lnTo>
                    <a:pt x="559320" y="507936"/>
                  </a:lnTo>
                  <a:lnTo>
                    <a:pt x="557034" y="505968"/>
                  </a:lnTo>
                  <a:lnTo>
                    <a:pt x="551700" y="501396"/>
                  </a:lnTo>
                  <a:lnTo>
                    <a:pt x="550176" y="502920"/>
                  </a:lnTo>
                  <a:lnTo>
                    <a:pt x="551700" y="504444"/>
                  </a:lnTo>
                  <a:lnTo>
                    <a:pt x="547128" y="504444"/>
                  </a:lnTo>
                  <a:lnTo>
                    <a:pt x="547128" y="505968"/>
                  </a:lnTo>
                  <a:lnTo>
                    <a:pt x="545604" y="507492"/>
                  </a:lnTo>
                  <a:lnTo>
                    <a:pt x="545604" y="513588"/>
                  </a:lnTo>
                  <a:lnTo>
                    <a:pt x="547128" y="515112"/>
                  </a:lnTo>
                  <a:lnTo>
                    <a:pt x="547128" y="516636"/>
                  </a:lnTo>
                  <a:lnTo>
                    <a:pt x="548652" y="516636"/>
                  </a:lnTo>
                  <a:lnTo>
                    <a:pt x="551700" y="519684"/>
                  </a:lnTo>
                  <a:lnTo>
                    <a:pt x="556272" y="519684"/>
                  </a:lnTo>
                  <a:lnTo>
                    <a:pt x="560844" y="515112"/>
                  </a:lnTo>
                  <a:lnTo>
                    <a:pt x="560844" y="512064"/>
                  </a:lnTo>
                  <a:lnTo>
                    <a:pt x="562368" y="513588"/>
                  </a:lnTo>
                  <a:lnTo>
                    <a:pt x="563892" y="513588"/>
                  </a:lnTo>
                  <a:lnTo>
                    <a:pt x="563892" y="518160"/>
                  </a:lnTo>
                  <a:lnTo>
                    <a:pt x="562368" y="519684"/>
                  </a:lnTo>
                  <a:lnTo>
                    <a:pt x="562368" y="521208"/>
                  </a:lnTo>
                  <a:lnTo>
                    <a:pt x="559320" y="521208"/>
                  </a:lnTo>
                  <a:lnTo>
                    <a:pt x="556272" y="522732"/>
                  </a:lnTo>
                  <a:lnTo>
                    <a:pt x="557796" y="524256"/>
                  </a:lnTo>
                  <a:lnTo>
                    <a:pt x="562368" y="524256"/>
                  </a:lnTo>
                  <a:lnTo>
                    <a:pt x="565416" y="521208"/>
                  </a:lnTo>
                  <a:lnTo>
                    <a:pt x="565416" y="519684"/>
                  </a:lnTo>
                  <a:lnTo>
                    <a:pt x="566940" y="518160"/>
                  </a:lnTo>
                  <a:lnTo>
                    <a:pt x="566940" y="513588"/>
                  </a:lnTo>
                  <a:close/>
                </a:path>
                <a:path w="795655" h="524509">
                  <a:moveTo>
                    <a:pt x="573036" y="496824"/>
                  </a:moveTo>
                  <a:lnTo>
                    <a:pt x="569988" y="493776"/>
                  </a:lnTo>
                  <a:lnTo>
                    <a:pt x="569988" y="496824"/>
                  </a:lnTo>
                  <a:lnTo>
                    <a:pt x="569988" y="502920"/>
                  </a:lnTo>
                  <a:lnTo>
                    <a:pt x="568464" y="502920"/>
                  </a:lnTo>
                  <a:lnTo>
                    <a:pt x="566940" y="504444"/>
                  </a:lnTo>
                  <a:lnTo>
                    <a:pt x="563892" y="504444"/>
                  </a:lnTo>
                  <a:lnTo>
                    <a:pt x="560844" y="501396"/>
                  </a:lnTo>
                  <a:lnTo>
                    <a:pt x="559320" y="501396"/>
                  </a:lnTo>
                  <a:lnTo>
                    <a:pt x="559320" y="499872"/>
                  </a:lnTo>
                  <a:lnTo>
                    <a:pt x="557796" y="498348"/>
                  </a:lnTo>
                  <a:lnTo>
                    <a:pt x="557796" y="495300"/>
                  </a:lnTo>
                  <a:lnTo>
                    <a:pt x="559320" y="493776"/>
                  </a:lnTo>
                  <a:lnTo>
                    <a:pt x="560844" y="493776"/>
                  </a:lnTo>
                  <a:lnTo>
                    <a:pt x="560844" y="492252"/>
                  </a:lnTo>
                  <a:lnTo>
                    <a:pt x="563892" y="492252"/>
                  </a:lnTo>
                  <a:lnTo>
                    <a:pt x="565416" y="493776"/>
                  </a:lnTo>
                  <a:lnTo>
                    <a:pt x="566940" y="493776"/>
                  </a:lnTo>
                  <a:lnTo>
                    <a:pt x="569988" y="496824"/>
                  </a:lnTo>
                  <a:lnTo>
                    <a:pt x="569988" y="493776"/>
                  </a:lnTo>
                  <a:lnTo>
                    <a:pt x="568464" y="492252"/>
                  </a:lnTo>
                  <a:lnTo>
                    <a:pt x="565416" y="489204"/>
                  </a:lnTo>
                  <a:lnTo>
                    <a:pt x="562368" y="489204"/>
                  </a:lnTo>
                  <a:lnTo>
                    <a:pt x="560844" y="490728"/>
                  </a:lnTo>
                  <a:lnTo>
                    <a:pt x="559320" y="490728"/>
                  </a:lnTo>
                  <a:lnTo>
                    <a:pt x="556272" y="493776"/>
                  </a:lnTo>
                  <a:lnTo>
                    <a:pt x="556272" y="499872"/>
                  </a:lnTo>
                  <a:lnTo>
                    <a:pt x="557796" y="502920"/>
                  </a:lnTo>
                  <a:lnTo>
                    <a:pt x="560844" y="505968"/>
                  </a:lnTo>
                  <a:lnTo>
                    <a:pt x="563892" y="507492"/>
                  </a:lnTo>
                  <a:lnTo>
                    <a:pt x="565416" y="505968"/>
                  </a:lnTo>
                  <a:lnTo>
                    <a:pt x="569988" y="505968"/>
                  </a:lnTo>
                  <a:lnTo>
                    <a:pt x="571512" y="504444"/>
                  </a:lnTo>
                  <a:lnTo>
                    <a:pt x="571512" y="502920"/>
                  </a:lnTo>
                  <a:lnTo>
                    <a:pt x="573036" y="501396"/>
                  </a:lnTo>
                  <a:lnTo>
                    <a:pt x="573036" y="496824"/>
                  </a:lnTo>
                  <a:close/>
                </a:path>
                <a:path w="795655" h="524509">
                  <a:moveTo>
                    <a:pt x="579132" y="492252"/>
                  </a:moveTo>
                  <a:lnTo>
                    <a:pt x="562368" y="478536"/>
                  </a:lnTo>
                  <a:lnTo>
                    <a:pt x="560844" y="480060"/>
                  </a:lnTo>
                  <a:lnTo>
                    <a:pt x="577608" y="495300"/>
                  </a:lnTo>
                  <a:lnTo>
                    <a:pt x="579132" y="492252"/>
                  </a:lnTo>
                  <a:close/>
                </a:path>
                <a:path w="795655" h="524509">
                  <a:moveTo>
                    <a:pt x="589800" y="480060"/>
                  </a:moveTo>
                  <a:lnTo>
                    <a:pt x="585228" y="475907"/>
                  </a:lnTo>
                  <a:lnTo>
                    <a:pt x="585228" y="478536"/>
                  </a:lnTo>
                  <a:lnTo>
                    <a:pt x="585228" y="483108"/>
                  </a:lnTo>
                  <a:lnTo>
                    <a:pt x="583704" y="484632"/>
                  </a:lnTo>
                  <a:lnTo>
                    <a:pt x="579132" y="484632"/>
                  </a:lnTo>
                  <a:lnTo>
                    <a:pt x="576084" y="483108"/>
                  </a:lnTo>
                  <a:lnTo>
                    <a:pt x="574560" y="481584"/>
                  </a:lnTo>
                  <a:lnTo>
                    <a:pt x="574560" y="480060"/>
                  </a:lnTo>
                  <a:lnTo>
                    <a:pt x="573036" y="478536"/>
                  </a:lnTo>
                  <a:lnTo>
                    <a:pt x="574560" y="477012"/>
                  </a:lnTo>
                  <a:lnTo>
                    <a:pt x="574560" y="475488"/>
                  </a:lnTo>
                  <a:lnTo>
                    <a:pt x="576084" y="475488"/>
                  </a:lnTo>
                  <a:lnTo>
                    <a:pt x="576084" y="473964"/>
                  </a:lnTo>
                  <a:lnTo>
                    <a:pt x="579132" y="473964"/>
                  </a:lnTo>
                  <a:lnTo>
                    <a:pt x="582180" y="477012"/>
                  </a:lnTo>
                  <a:lnTo>
                    <a:pt x="583704" y="477012"/>
                  </a:lnTo>
                  <a:lnTo>
                    <a:pt x="585228" y="478536"/>
                  </a:lnTo>
                  <a:lnTo>
                    <a:pt x="585228" y="475907"/>
                  </a:lnTo>
                  <a:lnTo>
                    <a:pt x="583095" y="473964"/>
                  </a:lnTo>
                  <a:lnTo>
                    <a:pt x="573036" y="464820"/>
                  </a:lnTo>
                  <a:lnTo>
                    <a:pt x="571512" y="467868"/>
                  </a:lnTo>
                  <a:lnTo>
                    <a:pt x="577608" y="472440"/>
                  </a:lnTo>
                  <a:lnTo>
                    <a:pt x="574560" y="472440"/>
                  </a:lnTo>
                  <a:lnTo>
                    <a:pt x="571512" y="475488"/>
                  </a:lnTo>
                  <a:lnTo>
                    <a:pt x="571512" y="481584"/>
                  </a:lnTo>
                  <a:lnTo>
                    <a:pt x="573036" y="483108"/>
                  </a:lnTo>
                  <a:lnTo>
                    <a:pt x="573036" y="484632"/>
                  </a:lnTo>
                  <a:lnTo>
                    <a:pt x="574560" y="486156"/>
                  </a:lnTo>
                  <a:lnTo>
                    <a:pt x="576084" y="486156"/>
                  </a:lnTo>
                  <a:lnTo>
                    <a:pt x="577608" y="487680"/>
                  </a:lnTo>
                  <a:lnTo>
                    <a:pt x="583704" y="487680"/>
                  </a:lnTo>
                  <a:lnTo>
                    <a:pt x="585228" y="486156"/>
                  </a:lnTo>
                  <a:lnTo>
                    <a:pt x="586752" y="486156"/>
                  </a:lnTo>
                  <a:lnTo>
                    <a:pt x="586752" y="484632"/>
                  </a:lnTo>
                  <a:lnTo>
                    <a:pt x="586752" y="483108"/>
                  </a:lnTo>
                  <a:lnTo>
                    <a:pt x="588276" y="481584"/>
                  </a:lnTo>
                  <a:lnTo>
                    <a:pt x="589800" y="480060"/>
                  </a:lnTo>
                  <a:close/>
                </a:path>
                <a:path w="795655" h="524509">
                  <a:moveTo>
                    <a:pt x="598944" y="467868"/>
                  </a:moveTo>
                  <a:lnTo>
                    <a:pt x="597420" y="466344"/>
                  </a:lnTo>
                  <a:lnTo>
                    <a:pt x="595896" y="464820"/>
                  </a:lnTo>
                  <a:lnTo>
                    <a:pt x="596658" y="463296"/>
                  </a:lnTo>
                  <a:lnTo>
                    <a:pt x="597420" y="461772"/>
                  </a:lnTo>
                  <a:lnTo>
                    <a:pt x="595896" y="460248"/>
                  </a:lnTo>
                  <a:lnTo>
                    <a:pt x="592848" y="463296"/>
                  </a:lnTo>
                  <a:lnTo>
                    <a:pt x="591324" y="462000"/>
                  </a:lnTo>
                  <a:lnTo>
                    <a:pt x="591324" y="464820"/>
                  </a:lnTo>
                  <a:lnTo>
                    <a:pt x="586752" y="470916"/>
                  </a:lnTo>
                  <a:lnTo>
                    <a:pt x="583704" y="458724"/>
                  </a:lnTo>
                  <a:lnTo>
                    <a:pt x="591324" y="464820"/>
                  </a:lnTo>
                  <a:lnTo>
                    <a:pt x="591324" y="462000"/>
                  </a:lnTo>
                  <a:lnTo>
                    <a:pt x="587514" y="458724"/>
                  </a:lnTo>
                  <a:lnTo>
                    <a:pt x="582180" y="454152"/>
                  </a:lnTo>
                  <a:lnTo>
                    <a:pt x="580656" y="455676"/>
                  </a:lnTo>
                  <a:lnTo>
                    <a:pt x="585228" y="472440"/>
                  </a:lnTo>
                  <a:lnTo>
                    <a:pt x="586752" y="475488"/>
                  </a:lnTo>
                  <a:lnTo>
                    <a:pt x="589800" y="470916"/>
                  </a:lnTo>
                  <a:lnTo>
                    <a:pt x="592848" y="466344"/>
                  </a:lnTo>
                  <a:lnTo>
                    <a:pt x="597420" y="470916"/>
                  </a:lnTo>
                  <a:lnTo>
                    <a:pt x="598944" y="467868"/>
                  </a:lnTo>
                  <a:close/>
                </a:path>
                <a:path w="795655" h="524509">
                  <a:moveTo>
                    <a:pt x="765060" y="480060"/>
                  </a:moveTo>
                  <a:lnTo>
                    <a:pt x="763536" y="477012"/>
                  </a:lnTo>
                  <a:lnTo>
                    <a:pt x="762012" y="477012"/>
                  </a:lnTo>
                  <a:lnTo>
                    <a:pt x="762012" y="478536"/>
                  </a:lnTo>
                  <a:lnTo>
                    <a:pt x="760488" y="478536"/>
                  </a:lnTo>
                  <a:lnTo>
                    <a:pt x="760488" y="481584"/>
                  </a:lnTo>
                  <a:lnTo>
                    <a:pt x="763536" y="481584"/>
                  </a:lnTo>
                  <a:lnTo>
                    <a:pt x="763536" y="480060"/>
                  </a:lnTo>
                  <a:lnTo>
                    <a:pt x="765060" y="480060"/>
                  </a:lnTo>
                  <a:close/>
                </a:path>
                <a:path w="795655" h="524509">
                  <a:moveTo>
                    <a:pt x="771156" y="499872"/>
                  </a:moveTo>
                  <a:lnTo>
                    <a:pt x="768108" y="496824"/>
                  </a:lnTo>
                  <a:lnTo>
                    <a:pt x="766584" y="495300"/>
                  </a:lnTo>
                  <a:lnTo>
                    <a:pt x="763536" y="492696"/>
                  </a:lnTo>
                  <a:lnTo>
                    <a:pt x="763536" y="495300"/>
                  </a:lnTo>
                  <a:lnTo>
                    <a:pt x="763536" y="499872"/>
                  </a:lnTo>
                  <a:lnTo>
                    <a:pt x="760488" y="502920"/>
                  </a:lnTo>
                  <a:lnTo>
                    <a:pt x="757440" y="502920"/>
                  </a:lnTo>
                  <a:lnTo>
                    <a:pt x="752868" y="498348"/>
                  </a:lnTo>
                  <a:lnTo>
                    <a:pt x="751344" y="498348"/>
                  </a:lnTo>
                  <a:lnTo>
                    <a:pt x="751344" y="493776"/>
                  </a:lnTo>
                  <a:lnTo>
                    <a:pt x="754392" y="490728"/>
                  </a:lnTo>
                  <a:lnTo>
                    <a:pt x="757440" y="490728"/>
                  </a:lnTo>
                  <a:lnTo>
                    <a:pt x="762012" y="495300"/>
                  </a:lnTo>
                  <a:lnTo>
                    <a:pt x="763536" y="495300"/>
                  </a:lnTo>
                  <a:lnTo>
                    <a:pt x="763536" y="492696"/>
                  </a:lnTo>
                  <a:lnTo>
                    <a:pt x="761250" y="490728"/>
                  </a:lnTo>
                  <a:lnTo>
                    <a:pt x="755916" y="486156"/>
                  </a:lnTo>
                  <a:lnTo>
                    <a:pt x="754392" y="487680"/>
                  </a:lnTo>
                  <a:lnTo>
                    <a:pt x="755916" y="489204"/>
                  </a:lnTo>
                  <a:lnTo>
                    <a:pt x="752868" y="489204"/>
                  </a:lnTo>
                  <a:lnTo>
                    <a:pt x="751344" y="490728"/>
                  </a:lnTo>
                  <a:lnTo>
                    <a:pt x="751344" y="492252"/>
                  </a:lnTo>
                  <a:lnTo>
                    <a:pt x="749820" y="492252"/>
                  </a:lnTo>
                  <a:lnTo>
                    <a:pt x="749820" y="495300"/>
                  </a:lnTo>
                  <a:lnTo>
                    <a:pt x="748296" y="496824"/>
                  </a:lnTo>
                  <a:lnTo>
                    <a:pt x="749820" y="498348"/>
                  </a:lnTo>
                  <a:lnTo>
                    <a:pt x="749820" y="499872"/>
                  </a:lnTo>
                  <a:lnTo>
                    <a:pt x="754392" y="504444"/>
                  </a:lnTo>
                  <a:lnTo>
                    <a:pt x="762012" y="504444"/>
                  </a:lnTo>
                  <a:lnTo>
                    <a:pt x="763536" y="502920"/>
                  </a:lnTo>
                  <a:lnTo>
                    <a:pt x="765060" y="501396"/>
                  </a:lnTo>
                  <a:lnTo>
                    <a:pt x="765060" y="496824"/>
                  </a:lnTo>
                  <a:lnTo>
                    <a:pt x="766584" y="498348"/>
                  </a:lnTo>
                  <a:lnTo>
                    <a:pt x="766584" y="499872"/>
                  </a:lnTo>
                  <a:lnTo>
                    <a:pt x="768108" y="499872"/>
                  </a:lnTo>
                  <a:lnTo>
                    <a:pt x="768108" y="504444"/>
                  </a:lnTo>
                  <a:lnTo>
                    <a:pt x="765060" y="507492"/>
                  </a:lnTo>
                  <a:lnTo>
                    <a:pt x="763536" y="507492"/>
                  </a:lnTo>
                  <a:lnTo>
                    <a:pt x="762012" y="505968"/>
                  </a:lnTo>
                  <a:lnTo>
                    <a:pt x="760488" y="509016"/>
                  </a:lnTo>
                  <a:lnTo>
                    <a:pt x="762012" y="509016"/>
                  </a:lnTo>
                  <a:lnTo>
                    <a:pt x="763536" y="510540"/>
                  </a:lnTo>
                  <a:lnTo>
                    <a:pt x="765060" y="509016"/>
                  </a:lnTo>
                  <a:lnTo>
                    <a:pt x="768108" y="509016"/>
                  </a:lnTo>
                  <a:lnTo>
                    <a:pt x="769632" y="507492"/>
                  </a:lnTo>
                  <a:lnTo>
                    <a:pt x="769632" y="505968"/>
                  </a:lnTo>
                  <a:lnTo>
                    <a:pt x="771156" y="504444"/>
                  </a:lnTo>
                  <a:lnTo>
                    <a:pt x="771156" y="499872"/>
                  </a:lnTo>
                  <a:close/>
                </a:path>
                <a:path w="795655" h="524509">
                  <a:moveTo>
                    <a:pt x="772680" y="492252"/>
                  </a:moveTo>
                  <a:lnTo>
                    <a:pt x="765060" y="486156"/>
                  </a:lnTo>
                  <a:lnTo>
                    <a:pt x="763536" y="484632"/>
                  </a:lnTo>
                  <a:lnTo>
                    <a:pt x="763536" y="483108"/>
                  </a:lnTo>
                  <a:lnTo>
                    <a:pt x="760488" y="483108"/>
                  </a:lnTo>
                  <a:lnTo>
                    <a:pt x="757440" y="483108"/>
                  </a:lnTo>
                  <a:lnTo>
                    <a:pt x="771156" y="493776"/>
                  </a:lnTo>
                  <a:lnTo>
                    <a:pt x="772680" y="492252"/>
                  </a:lnTo>
                  <a:close/>
                </a:path>
                <a:path w="795655" h="524509">
                  <a:moveTo>
                    <a:pt x="783348" y="472440"/>
                  </a:moveTo>
                  <a:lnTo>
                    <a:pt x="781824" y="472440"/>
                  </a:lnTo>
                  <a:lnTo>
                    <a:pt x="780300" y="473964"/>
                  </a:lnTo>
                  <a:lnTo>
                    <a:pt x="780300" y="475488"/>
                  </a:lnTo>
                  <a:lnTo>
                    <a:pt x="781824" y="475488"/>
                  </a:lnTo>
                  <a:lnTo>
                    <a:pt x="781824" y="477012"/>
                  </a:lnTo>
                  <a:lnTo>
                    <a:pt x="778776" y="480060"/>
                  </a:lnTo>
                  <a:lnTo>
                    <a:pt x="778776" y="481584"/>
                  </a:lnTo>
                  <a:lnTo>
                    <a:pt x="775728" y="481584"/>
                  </a:lnTo>
                  <a:lnTo>
                    <a:pt x="774204" y="480060"/>
                  </a:lnTo>
                  <a:lnTo>
                    <a:pt x="772680" y="480060"/>
                  </a:lnTo>
                  <a:lnTo>
                    <a:pt x="773760" y="478536"/>
                  </a:lnTo>
                  <a:lnTo>
                    <a:pt x="780300" y="469392"/>
                  </a:lnTo>
                  <a:lnTo>
                    <a:pt x="777252" y="467868"/>
                  </a:lnTo>
                  <a:lnTo>
                    <a:pt x="777252" y="470916"/>
                  </a:lnTo>
                  <a:lnTo>
                    <a:pt x="771156" y="478536"/>
                  </a:lnTo>
                  <a:lnTo>
                    <a:pt x="769632" y="477012"/>
                  </a:lnTo>
                  <a:lnTo>
                    <a:pt x="769632" y="470916"/>
                  </a:lnTo>
                  <a:lnTo>
                    <a:pt x="771156" y="470916"/>
                  </a:lnTo>
                  <a:lnTo>
                    <a:pt x="772680" y="469392"/>
                  </a:lnTo>
                  <a:lnTo>
                    <a:pt x="775728" y="469392"/>
                  </a:lnTo>
                  <a:lnTo>
                    <a:pt x="777252" y="470916"/>
                  </a:lnTo>
                  <a:lnTo>
                    <a:pt x="777252" y="467868"/>
                  </a:lnTo>
                  <a:lnTo>
                    <a:pt x="775728" y="466344"/>
                  </a:lnTo>
                  <a:lnTo>
                    <a:pt x="774204" y="467868"/>
                  </a:lnTo>
                  <a:lnTo>
                    <a:pt x="769632" y="467868"/>
                  </a:lnTo>
                  <a:lnTo>
                    <a:pt x="766584" y="470916"/>
                  </a:lnTo>
                  <a:lnTo>
                    <a:pt x="766584" y="478536"/>
                  </a:lnTo>
                  <a:lnTo>
                    <a:pt x="768108" y="480060"/>
                  </a:lnTo>
                  <a:lnTo>
                    <a:pt x="771156" y="481584"/>
                  </a:lnTo>
                  <a:lnTo>
                    <a:pt x="774204" y="484632"/>
                  </a:lnTo>
                  <a:lnTo>
                    <a:pt x="777252" y="483108"/>
                  </a:lnTo>
                  <a:lnTo>
                    <a:pt x="780300" y="483108"/>
                  </a:lnTo>
                  <a:lnTo>
                    <a:pt x="781062" y="481584"/>
                  </a:lnTo>
                  <a:lnTo>
                    <a:pt x="781824" y="480060"/>
                  </a:lnTo>
                  <a:lnTo>
                    <a:pt x="783348" y="478536"/>
                  </a:lnTo>
                  <a:lnTo>
                    <a:pt x="783348" y="472440"/>
                  </a:lnTo>
                  <a:close/>
                </a:path>
                <a:path w="795655" h="524509">
                  <a:moveTo>
                    <a:pt x="795540" y="469392"/>
                  </a:moveTo>
                  <a:lnTo>
                    <a:pt x="794016" y="467868"/>
                  </a:lnTo>
                  <a:lnTo>
                    <a:pt x="794016" y="466344"/>
                  </a:lnTo>
                  <a:lnTo>
                    <a:pt x="793102" y="464820"/>
                  </a:lnTo>
                  <a:lnTo>
                    <a:pt x="784872" y="451104"/>
                  </a:lnTo>
                  <a:lnTo>
                    <a:pt x="783348" y="452628"/>
                  </a:lnTo>
                  <a:lnTo>
                    <a:pt x="787920" y="461772"/>
                  </a:lnTo>
                  <a:lnTo>
                    <a:pt x="790968" y="464820"/>
                  </a:lnTo>
                  <a:lnTo>
                    <a:pt x="789444" y="464820"/>
                  </a:lnTo>
                  <a:lnTo>
                    <a:pt x="787920" y="463296"/>
                  </a:lnTo>
                  <a:lnTo>
                    <a:pt x="786396" y="463296"/>
                  </a:lnTo>
                  <a:lnTo>
                    <a:pt x="777252" y="460248"/>
                  </a:lnTo>
                  <a:lnTo>
                    <a:pt x="775728" y="461772"/>
                  </a:lnTo>
                  <a:lnTo>
                    <a:pt x="792492" y="467868"/>
                  </a:lnTo>
                  <a:lnTo>
                    <a:pt x="792492" y="470916"/>
                  </a:lnTo>
                  <a:lnTo>
                    <a:pt x="794016" y="470916"/>
                  </a:lnTo>
                  <a:lnTo>
                    <a:pt x="794016" y="472440"/>
                  </a:lnTo>
                  <a:lnTo>
                    <a:pt x="792492" y="472440"/>
                  </a:lnTo>
                  <a:lnTo>
                    <a:pt x="792492" y="473964"/>
                  </a:lnTo>
                  <a:lnTo>
                    <a:pt x="790968" y="473964"/>
                  </a:lnTo>
                  <a:lnTo>
                    <a:pt x="794016" y="475488"/>
                  </a:lnTo>
                  <a:lnTo>
                    <a:pt x="795540" y="475488"/>
                  </a:lnTo>
                  <a:lnTo>
                    <a:pt x="795540" y="469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247" name="object 247"/>
          <p:cNvSpPr txBox="1"/>
          <p:nvPr/>
        </p:nvSpPr>
        <p:spPr>
          <a:xfrm>
            <a:off x="5672221" y="29763383"/>
            <a:ext cx="215792" cy="20528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000" dirty="0">
                <a:latin typeface="Arial" panose="020B0604020202020204"/>
                <a:cs typeface="Arial" panose="020B0604020202020204"/>
              </a:rPr>
              <a:t>-2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5708783" y="29355151"/>
            <a:ext cx="175170" cy="20528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000" dirty="0">
                <a:latin typeface="Arial" panose="020B0604020202020204"/>
                <a:cs typeface="Arial" panose="020B0604020202020204"/>
              </a:rPr>
              <a:t>0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5708783" y="28526515"/>
            <a:ext cx="175170" cy="20528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000" dirty="0">
                <a:latin typeface="Arial" panose="020B0604020202020204"/>
                <a:cs typeface="Arial" panose="020B0604020202020204"/>
              </a:rPr>
              <a:t>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5708783" y="28940833"/>
            <a:ext cx="799700" cy="205285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000" dirty="0">
                <a:latin typeface="Arial" panose="020B0604020202020204"/>
                <a:cs typeface="Arial" panose="020B0604020202020204"/>
              </a:rPr>
              <a:t>2        </a:t>
            </a:r>
            <a:r>
              <a:rPr sz="1000" spc="-139" dirty="0">
                <a:latin typeface="Arial" panose="020B0604020202020204"/>
                <a:cs typeface="Arial" panose="020B0604020202020204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000" u="sng" spc="59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7140620" y="28100014"/>
            <a:ext cx="1030724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(B</a:t>
            </a:r>
            <a:r>
              <a:rPr sz="1200" b="1" dirty="0">
                <a:latin typeface="Arial" panose="020B0604020202020204"/>
                <a:cs typeface="Arial" panose="020B0604020202020204"/>
              </a:rPr>
              <a:t>)</a:t>
            </a:r>
            <a:r>
              <a:rPr sz="12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L</a:t>
            </a:r>
            <a:r>
              <a:rPr sz="1200" b="1" dirty="0">
                <a:latin typeface="Arial" panose="020B0604020202020204"/>
                <a:cs typeface="Arial" panose="020B0604020202020204"/>
              </a:rPr>
              <a:t>a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p</a:t>
            </a:r>
            <a:r>
              <a:rPr sz="1200" b="1" dirty="0">
                <a:latin typeface="Arial" panose="020B0604020202020204"/>
                <a:cs typeface="Arial" panose="020B0604020202020204"/>
              </a:rPr>
              <a:t>a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1200" b="1" dirty="0">
                <a:latin typeface="Arial" panose="020B0604020202020204"/>
                <a:cs typeface="Arial" panose="020B0604020202020204"/>
              </a:rPr>
              <a:t>i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1200" b="1" dirty="0">
                <a:latin typeface="Arial" panose="020B0604020202020204"/>
                <a:cs typeface="Arial" panose="020B0604020202020204"/>
              </a:rPr>
              <a:t>ib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5360098" y="28889051"/>
            <a:ext cx="343364" cy="977412"/>
          </a:xfrm>
          <a:prstGeom prst="rect">
            <a:avLst/>
          </a:prstGeom>
        </p:spPr>
        <p:txBody>
          <a:bodyPr vert="vert270" wrap="square" lIns="0" tIns="7612" rIns="0" bIns="0" rtlCol="0">
            <a:spAutoFit/>
          </a:bodyPr>
          <a:lstStyle/>
          <a:p>
            <a:pPr marL="251460" marR="20320" indent="-203200">
              <a:lnSpc>
                <a:spcPts val="1400"/>
              </a:lnSpc>
              <a:spcBef>
                <a:spcPts val="60"/>
              </a:spcBef>
            </a:pPr>
            <a:r>
              <a:rPr sz="1000" spc="-20" dirty="0">
                <a:latin typeface="Arial" panose="020B0604020202020204"/>
                <a:cs typeface="Arial" panose="020B0604020202020204"/>
              </a:rPr>
              <a:t>D</a:t>
            </a:r>
            <a:r>
              <a:rPr sz="1000" dirty="0">
                <a:latin typeface="Arial" panose="020B0604020202020204"/>
                <a:cs typeface="Arial" panose="020B0604020202020204"/>
              </a:rPr>
              <a:t>r</a:t>
            </a:r>
            <a:r>
              <a:rPr sz="1000" spc="-40" dirty="0">
                <a:latin typeface="Arial" panose="020B0604020202020204"/>
                <a:cs typeface="Arial" panose="020B0604020202020204"/>
              </a:rPr>
              <a:t>u</a:t>
            </a:r>
            <a:r>
              <a:rPr sz="1000" dirty="0">
                <a:latin typeface="Arial" panose="020B0604020202020204"/>
                <a:cs typeface="Arial" panose="020B0604020202020204"/>
              </a:rPr>
              <a:t>g</a:t>
            </a:r>
            <a:r>
              <a:rPr sz="1000" spc="20" dirty="0">
                <a:latin typeface="Arial" panose="020B0604020202020204"/>
                <a:cs typeface="Arial" panose="020B0604020202020204"/>
              </a:rPr>
              <a:t> s</a:t>
            </a:r>
            <a:r>
              <a:rPr sz="1000" dirty="0">
                <a:latin typeface="Arial" panose="020B0604020202020204"/>
                <a:cs typeface="Arial" panose="020B0604020202020204"/>
              </a:rPr>
              <a:t>e</a:t>
            </a:r>
            <a:r>
              <a:rPr sz="1000" spc="-40" dirty="0">
                <a:latin typeface="Arial" panose="020B0604020202020204"/>
                <a:cs typeface="Arial" panose="020B0604020202020204"/>
              </a:rPr>
              <a:t>n</a:t>
            </a:r>
            <a:r>
              <a:rPr sz="1000" spc="20" dirty="0">
                <a:latin typeface="Arial" panose="020B0604020202020204"/>
                <a:cs typeface="Arial" panose="020B0604020202020204"/>
              </a:rPr>
              <a:t>s</a:t>
            </a:r>
            <a:r>
              <a:rPr sz="1000" dirty="0">
                <a:latin typeface="Arial" panose="020B0604020202020204"/>
                <a:cs typeface="Arial" panose="020B0604020202020204"/>
              </a:rPr>
              <a:t>iti</a:t>
            </a:r>
            <a:r>
              <a:rPr sz="1000" spc="20" dirty="0">
                <a:latin typeface="Arial" panose="020B0604020202020204"/>
                <a:cs typeface="Arial" panose="020B0604020202020204"/>
              </a:rPr>
              <a:t>v</a:t>
            </a:r>
            <a:r>
              <a:rPr sz="1000" dirty="0">
                <a:latin typeface="Arial" panose="020B0604020202020204"/>
                <a:cs typeface="Arial" panose="020B0604020202020204"/>
              </a:rPr>
              <a:t>i</a:t>
            </a:r>
            <a:r>
              <a:rPr sz="1000" spc="-59" dirty="0">
                <a:latin typeface="Arial" panose="020B0604020202020204"/>
                <a:cs typeface="Arial" panose="020B0604020202020204"/>
              </a:rPr>
              <a:t>t</a:t>
            </a:r>
            <a:r>
              <a:rPr sz="1000" dirty="0">
                <a:latin typeface="Arial" panose="020B0604020202020204"/>
                <a:cs typeface="Arial" panose="020B0604020202020204"/>
              </a:rPr>
              <a:t>y  </a:t>
            </a:r>
            <a:r>
              <a:rPr sz="1500" baseline="11000" dirty="0">
                <a:latin typeface="Arial" panose="020B0604020202020204"/>
                <a:cs typeface="Arial" panose="020B0604020202020204"/>
              </a:rPr>
              <a:t>(LNIC</a:t>
            </a:r>
            <a:r>
              <a:rPr sz="600" dirty="0">
                <a:latin typeface="Arial" panose="020B0604020202020204"/>
                <a:cs typeface="Arial" panose="020B0604020202020204"/>
              </a:rPr>
              <a:t>50</a:t>
            </a:r>
            <a:r>
              <a:rPr sz="1500" baseline="11000" dirty="0">
                <a:latin typeface="Arial" panose="020B0604020202020204"/>
                <a:cs typeface="Arial" panose="020B0604020202020204"/>
              </a:rPr>
              <a:t>)</a:t>
            </a:r>
            <a:endParaRPr sz="1500" baseline="1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5954483" y="28423996"/>
            <a:ext cx="4277753" cy="6770782"/>
          </a:xfrm>
          <a:custGeom>
            <a:avLst/>
            <a:gdLst/>
            <a:ahLst/>
            <a:cxnLst/>
            <a:rect l="l" t="t" r="r" b="b"/>
            <a:pathLst>
              <a:path w="1069975" h="1693545">
                <a:moveTo>
                  <a:pt x="850404" y="1778"/>
                </a:moveTo>
                <a:lnTo>
                  <a:pt x="848880" y="1778"/>
                </a:lnTo>
                <a:lnTo>
                  <a:pt x="848880" y="460502"/>
                </a:lnTo>
                <a:lnTo>
                  <a:pt x="850404" y="460502"/>
                </a:lnTo>
                <a:lnTo>
                  <a:pt x="850404" y="1778"/>
                </a:lnTo>
                <a:close/>
              </a:path>
              <a:path w="1069975" h="1693545">
                <a:moveTo>
                  <a:pt x="850404" y="0"/>
                </a:moveTo>
                <a:lnTo>
                  <a:pt x="0" y="0"/>
                </a:lnTo>
                <a:lnTo>
                  <a:pt x="0" y="1270"/>
                </a:lnTo>
                <a:lnTo>
                  <a:pt x="0" y="461010"/>
                </a:lnTo>
                <a:lnTo>
                  <a:pt x="0" y="462280"/>
                </a:lnTo>
                <a:lnTo>
                  <a:pt x="850404" y="462280"/>
                </a:lnTo>
                <a:lnTo>
                  <a:pt x="850404" y="461010"/>
                </a:lnTo>
                <a:lnTo>
                  <a:pt x="1524" y="461010"/>
                </a:lnTo>
                <a:lnTo>
                  <a:pt x="1524" y="1270"/>
                </a:lnTo>
                <a:lnTo>
                  <a:pt x="850404" y="1270"/>
                </a:lnTo>
                <a:lnTo>
                  <a:pt x="850404" y="0"/>
                </a:lnTo>
                <a:close/>
              </a:path>
              <a:path w="1069975" h="1693545">
                <a:moveTo>
                  <a:pt x="1069860" y="1693418"/>
                </a:moveTo>
                <a:lnTo>
                  <a:pt x="1068108" y="1681226"/>
                </a:lnTo>
                <a:lnTo>
                  <a:pt x="1066812" y="1672082"/>
                </a:lnTo>
                <a:lnTo>
                  <a:pt x="1060348" y="1677250"/>
                </a:lnTo>
                <a:lnTo>
                  <a:pt x="813828" y="1356614"/>
                </a:lnTo>
                <a:lnTo>
                  <a:pt x="810780" y="1359662"/>
                </a:lnTo>
                <a:lnTo>
                  <a:pt x="1057732" y="1679346"/>
                </a:lnTo>
                <a:lnTo>
                  <a:pt x="1051572" y="1684274"/>
                </a:lnTo>
                <a:lnTo>
                  <a:pt x="1069860" y="1693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254" name="object 254"/>
          <p:cNvSpPr txBox="1"/>
          <p:nvPr/>
        </p:nvSpPr>
        <p:spPr>
          <a:xfrm>
            <a:off x="9602169" y="28227967"/>
            <a:ext cx="4907356" cy="1982890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50800" marR="20320" algn="just">
              <a:spcBef>
                <a:spcPts val="360"/>
              </a:spcBef>
            </a:pPr>
            <a:r>
              <a:rPr sz="1800" b="1" spc="-20" dirty="0">
                <a:latin typeface="Arial" panose="020B0604020202020204"/>
                <a:cs typeface="Arial" panose="020B0604020202020204"/>
              </a:rPr>
              <a:t>Figure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3: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Drug</a:t>
            </a:r>
            <a:r>
              <a:rPr sz="1800" b="1" spc="481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sensitivity</a:t>
            </a:r>
            <a:r>
              <a:rPr sz="1800" b="1" spc="481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showed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correlation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with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identified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clusters.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Majority </a:t>
            </a:r>
            <a:r>
              <a:rPr sz="1800" dirty="0">
                <a:latin typeface="Arial" panose="020B0604020202020204"/>
                <a:cs typeface="Arial" panose="020B0604020202020204"/>
              </a:rPr>
              <a:t>of drugs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(here dasatinib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1800" spc="418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lapatinib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as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examples)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showed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clear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trend.</a:t>
            </a:r>
            <a:r>
              <a:rPr sz="1800" dirty="0">
                <a:latin typeface="Arial" panose="020B0604020202020204"/>
                <a:cs typeface="Arial" panose="020B0604020202020204"/>
              </a:rPr>
              <a:t> The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8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clusters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captured</a:t>
            </a:r>
            <a:r>
              <a:rPr sz="1800" dirty="0">
                <a:latin typeface="Arial" panose="020B0604020202020204"/>
                <a:cs typeface="Arial" panose="020B0604020202020204"/>
              </a:rPr>
              <a:t> the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variability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observed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in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drug sensitivity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their </a:t>
            </a:r>
            <a:r>
              <a:rPr sz="1800" spc="-119" dirty="0">
                <a:latin typeface="Arial" panose="020B0604020202020204"/>
                <a:cs typeface="Arial" panose="020B0604020202020204"/>
              </a:rPr>
              <a:t>111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related genes </a:t>
            </a:r>
            <a:r>
              <a:rPr sz="1800" dirty="0">
                <a:latin typeface="Arial" panose="020B0604020202020204"/>
                <a:cs typeface="Arial" panose="020B0604020202020204"/>
              </a:rPr>
              <a:t>are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strong</a:t>
            </a:r>
            <a:r>
              <a:rPr sz="1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enough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for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1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modeling.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10784191" y="32767203"/>
            <a:ext cx="2355936" cy="1159649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 marR="20320">
              <a:spcBef>
                <a:spcPts val="400"/>
              </a:spcBef>
            </a:pPr>
            <a:r>
              <a:rPr sz="2400" b="1" spc="-20" dirty="0">
                <a:latin typeface="Arial" panose="020B0604020202020204"/>
                <a:cs typeface="Arial" panose="020B0604020202020204"/>
              </a:rPr>
              <a:t>250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models for </a:t>
            </a:r>
            <a:r>
              <a:rPr sz="2400" b="1" spc="-619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20" dirty="0">
                <a:latin typeface="Arial" panose="020B0604020202020204"/>
                <a:cs typeface="Arial" panose="020B0604020202020204"/>
              </a:rPr>
              <a:t>d</a:t>
            </a:r>
            <a:r>
              <a:rPr sz="2400" b="1" spc="-59" dirty="0">
                <a:latin typeface="Arial" panose="020B0604020202020204"/>
                <a:cs typeface="Arial" panose="020B0604020202020204"/>
              </a:rPr>
              <a:t>r</a:t>
            </a:r>
            <a:r>
              <a:rPr sz="2400" b="1" spc="-40" dirty="0">
                <a:latin typeface="Arial" panose="020B0604020202020204"/>
                <a:cs typeface="Arial" panose="020B0604020202020204"/>
              </a:rPr>
              <a:t>u</a:t>
            </a:r>
            <a:r>
              <a:rPr sz="2400" b="1" dirty="0">
                <a:latin typeface="Arial" panose="020B0604020202020204"/>
                <a:cs typeface="Arial" panose="020B0604020202020204"/>
              </a:rPr>
              <a:t>g</a:t>
            </a:r>
            <a:r>
              <a:rPr sz="24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se</a:t>
            </a:r>
            <a:r>
              <a:rPr sz="2400" b="1" spc="-40" dirty="0">
                <a:latin typeface="Arial" panose="020B0604020202020204"/>
                <a:cs typeface="Arial" panose="020B0604020202020204"/>
              </a:rPr>
              <a:t>n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s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iti</a:t>
            </a:r>
            <a:r>
              <a:rPr sz="2400" b="1" spc="-59" dirty="0">
                <a:latin typeface="Arial" panose="020B0604020202020204"/>
                <a:cs typeface="Arial" panose="020B0604020202020204"/>
              </a:rPr>
              <a:t>v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it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y 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prediction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24976682" y="31615644"/>
            <a:ext cx="4587479" cy="5303030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152400" marR="121920" algn="just">
              <a:spcBef>
                <a:spcPts val="360"/>
              </a:spcBef>
            </a:pPr>
            <a:r>
              <a:rPr sz="1800" b="1" spc="-20" dirty="0">
                <a:latin typeface="Arial" panose="020B0604020202020204"/>
                <a:cs typeface="Arial" panose="020B0604020202020204"/>
              </a:rPr>
              <a:t>Figure 7: Drug screening.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Cytarabine is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 main drug used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in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chemotherapy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of </a:t>
            </a:r>
            <a:r>
              <a:rPr sz="1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AML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patient.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Resistance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cytarabine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leads to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relapse.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We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used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data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from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recent </a:t>
            </a:r>
            <a:r>
              <a:rPr sz="1800" dirty="0">
                <a:latin typeface="Arial" panose="020B0604020202020204"/>
                <a:cs typeface="Arial" panose="020B0604020202020204"/>
              </a:rPr>
              <a:t>study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where </a:t>
            </a:r>
            <a:r>
              <a:rPr sz="1800" dirty="0">
                <a:latin typeface="Arial" panose="020B0604020202020204"/>
                <a:cs typeface="Arial" panose="020B0604020202020204"/>
              </a:rPr>
              <a:t>the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patient’s response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cytarabine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is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known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1800" spc="441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gene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expression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available</a:t>
            </a:r>
            <a:r>
              <a:rPr sz="1800" spc="-28" baseline="28000" dirty="0">
                <a:latin typeface="Arial" panose="020B0604020202020204"/>
                <a:cs typeface="Arial" panose="020B0604020202020204"/>
              </a:rPr>
              <a:t>4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.</a:t>
            </a:r>
            <a:r>
              <a:rPr sz="1800" dirty="0">
                <a:latin typeface="Arial" panose="020B0604020202020204"/>
                <a:cs typeface="Arial" panose="020B0604020202020204"/>
              </a:rPr>
              <a:t> Gene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expression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was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used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predict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response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each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drug.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Performance</a:t>
            </a:r>
            <a:r>
              <a:rPr sz="1800" dirty="0">
                <a:latin typeface="Arial" panose="020B0604020202020204"/>
                <a:cs typeface="Arial" panose="020B0604020202020204"/>
              </a:rPr>
              <a:t> of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our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cytarabine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predictive</a:t>
            </a:r>
            <a:r>
              <a:rPr sz="1800" dirty="0">
                <a:latin typeface="Arial" panose="020B0604020202020204"/>
                <a:cs typeface="Arial" panose="020B0604020202020204"/>
              </a:rPr>
              <a:t> model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was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evaluated</a:t>
            </a:r>
            <a:r>
              <a:rPr sz="1800" spc="48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using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ROC curve/AUC. Our model </a:t>
            </a:r>
            <a:r>
              <a:rPr sz="1800" dirty="0">
                <a:latin typeface="Arial" panose="020B0604020202020204"/>
                <a:cs typeface="Arial" panose="020B0604020202020204"/>
              </a:rPr>
              <a:t>was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able to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predict patient response to cytarabine with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 very </a:t>
            </a:r>
            <a:r>
              <a:rPr sz="1800" dirty="0">
                <a:latin typeface="Arial" panose="020B0604020202020204"/>
                <a:cs typeface="Arial" panose="020B0604020202020204"/>
              </a:rPr>
              <a:t>good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accuracy (AUC = 0.71)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(A).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We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then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looked for </a:t>
            </a:r>
            <a:r>
              <a:rPr sz="1800" dirty="0">
                <a:latin typeface="Arial" panose="020B0604020202020204"/>
                <a:cs typeface="Arial" panose="020B0604020202020204"/>
              </a:rPr>
              <a:t>drug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able to overcome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 resistance to cytarabine.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We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found a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couple</a:t>
            </a:r>
            <a:r>
              <a:rPr sz="1800" dirty="0">
                <a:latin typeface="Arial" panose="020B0604020202020204"/>
                <a:cs typeface="Arial" panose="020B0604020202020204"/>
              </a:rPr>
              <a:t> of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good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candidates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with</a:t>
            </a:r>
            <a:r>
              <a:rPr sz="1800" spc="48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opposite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effect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compare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cytarabine.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classification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abilities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of</a:t>
            </a:r>
            <a:r>
              <a:rPr sz="1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those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candidate</a:t>
            </a:r>
            <a:r>
              <a:rPr sz="1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were</a:t>
            </a:r>
            <a:r>
              <a:rPr sz="1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9" dirty="0">
                <a:latin typeface="Arial" panose="020B0604020202020204"/>
                <a:cs typeface="Arial" panose="020B0604020202020204"/>
              </a:rPr>
              <a:t>very</a:t>
            </a:r>
            <a:r>
              <a:rPr sz="1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high</a:t>
            </a:r>
            <a:r>
              <a:rPr sz="1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(B).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7" name="object 25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33917" y="3047894"/>
            <a:ext cx="292458" cy="24371"/>
          </a:xfrm>
          <a:prstGeom prst="rect">
            <a:avLst/>
          </a:prstGeom>
        </p:spPr>
      </p:pic>
      <p:grpSp>
        <p:nvGrpSpPr>
          <p:cNvPr id="258" name="object 258"/>
          <p:cNvGrpSpPr/>
          <p:nvPr/>
        </p:nvGrpSpPr>
        <p:grpSpPr>
          <a:xfrm>
            <a:off x="860806" y="1049405"/>
            <a:ext cx="2114761" cy="3241953"/>
            <a:chOff x="207257" y="256026"/>
            <a:chExt cx="528955" cy="810895"/>
          </a:xfrm>
        </p:grpSpPr>
        <p:pic>
          <p:nvPicPr>
            <p:cNvPr id="259" name="object 2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5545" y="256026"/>
              <a:ext cx="249936" cy="268224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4729" y="256026"/>
              <a:ext cx="79248" cy="505968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545" y="591306"/>
              <a:ext cx="67056" cy="6096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225539" y="597407"/>
              <a:ext cx="73660" cy="158750"/>
            </a:xfrm>
            <a:custGeom>
              <a:avLst/>
              <a:gdLst/>
              <a:ahLst/>
              <a:cxnLst/>
              <a:rect l="l" t="t" r="r" b="b"/>
              <a:pathLst>
                <a:path w="73660" h="158750">
                  <a:moveTo>
                    <a:pt x="73152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0" y="12192"/>
                  </a:lnTo>
                  <a:lnTo>
                    <a:pt x="0" y="158496"/>
                  </a:lnTo>
                  <a:lnTo>
                    <a:pt x="73152" y="158496"/>
                  </a:lnTo>
                  <a:lnTo>
                    <a:pt x="73152" y="6096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E7402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63" name="object 2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0305" y="816858"/>
              <a:ext cx="521207" cy="6096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9657" y="819906"/>
              <a:ext cx="347471" cy="15239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305" y="822954"/>
              <a:ext cx="490728" cy="24383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359657" y="839718"/>
              <a:ext cx="372110" cy="6350"/>
            </a:xfrm>
            <a:custGeom>
              <a:avLst/>
              <a:gdLst/>
              <a:ahLst/>
              <a:cxnLst/>
              <a:rect l="l" t="t" r="r" b="b"/>
              <a:pathLst>
                <a:path w="372109" h="6350">
                  <a:moveTo>
                    <a:pt x="0" y="0"/>
                  </a:moveTo>
                  <a:lnTo>
                    <a:pt x="24383" y="0"/>
                  </a:lnTo>
                </a:path>
                <a:path w="372109" h="6350">
                  <a:moveTo>
                    <a:pt x="353567" y="3048"/>
                  </a:moveTo>
                  <a:lnTo>
                    <a:pt x="371855" y="3048"/>
                  </a:lnTo>
                </a:path>
                <a:path w="372109" h="6350">
                  <a:moveTo>
                    <a:pt x="0" y="6096"/>
                  </a:moveTo>
                  <a:lnTo>
                    <a:pt x="9143" y="6096"/>
                  </a:lnTo>
                </a:path>
                <a:path w="372109" h="6350">
                  <a:moveTo>
                    <a:pt x="48767" y="6096"/>
                  </a:moveTo>
                  <a:lnTo>
                    <a:pt x="51815" y="6096"/>
                  </a:lnTo>
                </a:path>
              </a:pathLst>
            </a:custGeom>
            <a:ln w="3175">
              <a:solidFill>
                <a:srgbClr val="58001D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67" name="object 2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3665" y="844290"/>
              <a:ext cx="307847" cy="6096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9657" y="847338"/>
              <a:ext cx="371855" cy="6096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0305" y="847338"/>
              <a:ext cx="521207" cy="18288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9657" y="862578"/>
              <a:ext cx="198119" cy="27431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335273" y="888486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36575" y="0"/>
                  </a:lnTo>
                </a:path>
                <a:path w="52070">
                  <a:moveTo>
                    <a:pt x="48768" y="0"/>
                  </a:moveTo>
                  <a:lnTo>
                    <a:pt x="51815" y="0"/>
                  </a:lnTo>
                </a:path>
              </a:pathLst>
            </a:custGeom>
            <a:ln w="3175">
              <a:solidFill>
                <a:srgbClr val="A06E7F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72" name="object 2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0305" y="886962"/>
              <a:ext cx="67056" cy="6096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0305" y="862578"/>
              <a:ext cx="518159" cy="39624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0305" y="899154"/>
              <a:ext cx="347471" cy="12191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0305" y="908298"/>
              <a:ext cx="365759" cy="24384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0305" y="929634"/>
              <a:ext cx="371855" cy="9144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551681" y="937254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79" y="0"/>
                  </a:lnTo>
                </a:path>
              </a:pathLst>
            </a:custGeom>
            <a:ln w="3175">
              <a:solidFill>
                <a:srgbClr val="58001D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71265" y="958590"/>
              <a:ext cx="338455" cy="0"/>
            </a:xfrm>
            <a:custGeom>
              <a:avLst/>
              <a:gdLst/>
              <a:ahLst/>
              <a:cxnLst/>
              <a:rect l="l" t="t" r="r" b="b"/>
              <a:pathLst>
                <a:path w="338455">
                  <a:moveTo>
                    <a:pt x="0" y="0"/>
                  </a:moveTo>
                  <a:lnTo>
                    <a:pt x="27432" y="0"/>
                  </a:lnTo>
                </a:path>
                <a:path w="338455">
                  <a:moveTo>
                    <a:pt x="60960" y="0"/>
                  </a:moveTo>
                  <a:lnTo>
                    <a:pt x="73152" y="0"/>
                  </a:lnTo>
                </a:path>
                <a:path w="338455">
                  <a:moveTo>
                    <a:pt x="91439" y="0"/>
                  </a:moveTo>
                  <a:lnTo>
                    <a:pt x="103632" y="0"/>
                  </a:lnTo>
                </a:path>
                <a:path w="338455">
                  <a:moveTo>
                    <a:pt x="118872" y="0"/>
                  </a:moveTo>
                  <a:lnTo>
                    <a:pt x="152399" y="0"/>
                  </a:lnTo>
                </a:path>
                <a:path w="338455">
                  <a:moveTo>
                    <a:pt x="179831" y="0"/>
                  </a:moveTo>
                  <a:lnTo>
                    <a:pt x="188975" y="0"/>
                  </a:lnTo>
                </a:path>
                <a:path w="338455">
                  <a:moveTo>
                    <a:pt x="216407" y="0"/>
                  </a:moveTo>
                  <a:lnTo>
                    <a:pt x="228599" y="0"/>
                  </a:lnTo>
                </a:path>
                <a:path w="338455">
                  <a:moveTo>
                    <a:pt x="252983" y="0"/>
                  </a:moveTo>
                  <a:lnTo>
                    <a:pt x="286512" y="0"/>
                  </a:lnTo>
                </a:path>
                <a:path w="338455">
                  <a:moveTo>
                    <a:pt x="301751" y="0"/>
                  </a:moveTo>
                  <a:lnTo>
                    <a:pt x="307847" y="0"/>
                  </a:lnTo>
                </a:path>
                <a:path w="338455">
                  <a:moveTo>
                    <a:pt x="332231" y="0"/>
                  </a:moveTo>
                  <a:lnTo>
                    <a:pt x="338327" y="0"/>
                  </a:lnTo>
                </a:path>
              </a:pathLst>
            </a:custGeom>
            <a:ln w="3175">
              <a:solidFill>
                <a:srgbClr val="AB7E8D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32225" y="96163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12192" y="0"/>
                  </a:lnTo>
                </a:path>
                <a:path w="91440">
                  <a:moveTo>
                    <a:pt x="30479" y="0"/>
                  </a:moveTo>
                  <a:lnTo>
                    <a:pt x="42671" y="0"/>
                  </a:lnTo>
                </a:path>
                <a:path w="91440">
                  <a:moveTo>
                    <a:pt x="57911" y="0"/>
                  </a:moveTo>
                  <a:lnTo>
                    <a:pt x="91439" y="0"/>
                  </a:lnTo>
                </a:path>
              </a:pathLst>
            </a:custGeom>
            <a:ln w="3175">
              <a:solidFill>
                <a:srgbClr val="58001D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80" name="object 28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0305" y="957066"/>
              <a:ext cx="91439" cy="18288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32225" y="960114"/>
              <a:ext cx="280416" cy="9144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246881" y="97383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3175">
              <a:solidFill>
                <a:srgbClr val="58001D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83" name="object 28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2225" y="966210"/>
              <a:ext cx="213359" cy="12192"/>
            </a:xfrm>
            <a:prstGeom prst="rect">
              <a:avLst/>
            </a:prstGeom>
          </p:spPr>
        </p:pic>
        <p:sp>
          <p:nvSpPr>
            <p:cNvPr id="284" name="object 284"/>
            <p:cNvSpPr/>
            <p:nvPr/>
          </p:nvSpPr>
          <p:spPr>
            <a:xfrm>
              <a:off x="332225" y="973830"/>
              <a:ext cx="213360" cy="6350"/>
            </a:xfrm>
            <a:custGeom>
              <a:avLst/>
              <a:gdLst/>
              <a:ahLst/>
              <a:cxnLst/>
              <a:rect l="l" t="t" r="r" b="b"/>
              <a:pathLst>
                <a:path w="213359" h="6350">
                  <a:moveTo>
                    <a:pt x="201167" y="0"/>
                  </a:moveTo>
                  <a:lnTo>
                    <a:pt x="213359" y="0"/>
                  </a:lnTo>
                </a:path>
                <a:path w="213359" h="6350">
                  <a:moveTo>
                    <a:pt x="124967" y="3048"/>
                  </a:moveTo>
                  <a:lnTo>
                    <a:pt x="137159" y="3048"/>
                  </a:lnTo>
                </a:path>
                <a:path w="213359" h="6350">
                  <a:moveTo>
                    <a:pt x="201167" y="3048"/>
                  </a:moveTo>
                  <a:lnTo>
                    <a:pt x="213359" y="3048"/>
                  </a:lnTo>
                </a:path>
                <a:path w="213359" h="6350">
                  <a:moveTo>
                    <a:pt x="0" y="6096"/>
                  </a:moveTo>
                  <a:lnTo>
                    <a:pt x="42671" y="6096"/>
                  </a:lnTo>
                </a:path>
              </a:pathLst>
            </a:custGeom>
            <a:ln w="3175">
              <a:solidFill>
                <a:srgbClr val="58001D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85" name="object 28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7257" y="972306"/>
              <a:ext cx="88391" cy="15239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2225" y="975354"/>
              <a:ext cx="213359" cy="15239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271265" y="986022"/>
              <a:ext cx="274320" cy="9525"/>
            </a:xfrm>
            <a:custGeom>
              <a:avLst/>
              <a:gdLst/>
              <a:ahLst/>
              <a:cxnLst/>
              <a:rect l="l" t="t" r="r" b="b"/>
              <a:pathLst>
                <a:path w="274320" h="9525">
                  <a:moveTo>
                    <a:pt x="0" y="0"/>
                  </a:moveTo>
                  <a:lnTo>
                    <a:pt x="24383" y="0"/>
                  </a:lnTo>
                </a:path>
                <a:path w="274320" h="9525">
                  <a:moveTo>
                    <a:pt x="60960" y="0"/>
                  </a:moveTo>
                  <a:lnTo>
                    <a:pt x="103632" y="0"/>
                  </a:lnTo>
                </a:path>
                <a:path w="274320" h="9525">
                  <a:moveTo>
                    <a:pt x="262127" y="0"/>
                  </a:moveTo>
                  <a:lnTo>
                    <a:pt x="274320" y="0"/>
                  </a:lnTo>
                </a:path>
                <a:path w="274320" h="9525">
                  <a:moveTo>
                    <a:pt x="262127" y="3048"/>
                  </a:moveTo>
                  <a:lnTo>
                    <a:pt x="274320" y="3048"/>
                  </a:lnTo>
                </a:path>
                <a:path w="274320" h="9525">
                  <a:moveTo>
                    <a:pt x="60960" y="6096"/>
                  </a:moveTo>
                  <a:lnTo>
                    <a:pt x="73152" y="6096"/>
                  </a:lnTo>
                </a:path>
                <a:path w="274320" h="9525">
                  <a:moveTo>
                    <a:pt x="91439" y="6096"/>
                  </a:moveTo>
                  <a:lnTo>
                    <a:pt x="103632" y="6096"/>
                  </a:lnTo>
                </a:path>
                <a:path w="274320" h="9525">
                  <a:moveTo>
                    <a:pt x="118872" y="6096"/>
                  </a:moveTo>
                  <a:lnTo>
                    <a:pt x="131064" y="6096"/>
                  </a:lnTo>
                </a:path>
                <a:path w="274320" h="9525">
                  <a:moveTo>
                    <a:pt x="262127" y="6096"/>
                  </a:moveTo>
                  <a:lnTo>
                    <a:pt x="274320" y="6096"/>
                  </a:lnTo>
                </a:path>
                <a:path w="274320" h="9525">
                  <a:moveTo>
                    <a:pt x="60960" y="9144"/>
                  </a:moveTo>
                  <a:lnTo>
                    <a:pt x="73152" y="9144"/>
                  </a:lnTo>
                </a:path>
                <a:path w="274320" h="9525">
                  <a:moveTo>
                    <a:pt x="91439" y="9144"/>
                  </a:moveTo>
                  <a:lnTo>
                    <a:pt x="103632" y="9144"/>
                  </a:lnTo>
                </a:path>
                <a:path w="274320" h="9525">
                  <a:moveTo>
                    <a:pt x="118872" y="9144"/>
                  </a:moveTo>
                  <a:lnTo>
                    <a:pt x="131064" y="9144"/>
                  </a:lnTo>
                </a:path>
                <a:path w="274320" h="9525">
                  <a:moveTo>
                    <a:pt x="262127" y="9144"/>
                  </a:moveTo>
                  <a:lnTo>
                    <a:pt x="274320" y="9144"/>
                  </a:lnTo>
                </a:path>
              </a:pathLst>
            </a:custGeom>
            <a:ln w="3175">
              <a:solidFill>
                <a:srgbClr val="58001D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88" name="object 2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90137" y="990594"/>
              <a:ext cx="112775" cy="12192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332225" y="998214"/>
              <a:ext cx="213360" cy="0"/>
            </a:xfrm>
            <a:custGeom>
              <a:avLst/>
              <a:gdLst/>
              <a:ahLst/>
              <a:cxnLst/>
              <a:rect l="l" t="t" r="r" b="b"/>
              <a:pathLst>
                <a:path w="213359">
                  <a:moveTo>
                    <a:pt x="0" y="0"/>
                  </a:moveTo>
                  <a:lnTo>
                    <a:pt x="12192" y="0"/>
                  </a:lnTo>
                </a:path>
                <a:path w="213359">
                  <a:moveTo>
                    <a:pt x="30479" y="0"/>
                  </a:moveTo>
                  <a:lnTo>
                    <a:pt x="42671" y="0"/>
                  </a:lnTo>
                </a:path>
                <a:path w="213359">
                  <a:moveTo>
                    <a:pt x="57911" y="0"/>
                  </a:moveTo>
                  <a:lnTo>
                    <a:pt x="70104" y="0"/>
                  </a:lnTo>
                </a:path>
                <a:path w="213359">
                  <a:moveTo>
                    <a:pt x="201167" y="0"/>
                  </a:moveTo>
                  <a:lnTo>
                    <a:pt x="213359" y="0"/>
                  </a:lnTo>
                </a:path>
              </a:pathLst>
            </a:custGeom>
            <a:ln w="3175">
              <a:solidFill>
                <a:srgbClr val="58001D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90" name="object 2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0305" y="969258"/>
              <a:ext cx="525779" cy="79248"/>
            </a:xfrm>
            <a:prstGeom prst="rect">
              <a:avLst/>
            </a:prstGeom>
          </p:spPr>
        </p:pic>
        <p:sp>
          <p:nvSpPr>
            <p:cNvPr id="291" name="object 291"/>
            <p:cNvSpPr/>
            <p:nvPr/>
          </p:nvSpPr>
          <p:spPr>
            <a:xfrm>
              <a:off x="332225" y="1001262"/>
              <a:ext cx="213360" cy="0"/>
            </a:xfrm>
            <a:custGeom>
              <a:avLst/>
              <a:gdLst/>
              <a:ahLst/>
              <a:cxnLst/>
              <a:rect l="l" t="t" r="r" b="b"/>
              <a:pathLst>
                <a:path w="213359">
                  <a:moveTo>
                    <a:pt x="0" y="0"/>
                  </a:moveTo>
                  <a:lnTo>
                    <a:pt x="12192" y="0"/>
                  </a:lnTo>
                </a:path>
                <a:path w="213359">
                  <a:moveTo>
                    <a:pt x="30479" y="0"/>
                  </a:moveTo>
                  <a:lnTo>
                    <a:pt x="42671" y="0"/>
                  </a:lnTo>
                </a:path>
                <a:path w="213359">
                  <a:moveTo>
                    <a:pt x="131063" y="0"/>
                  </a:moveTo>
                  <a:lnTo>
                    <a:pt x="143255" y="0"/>
                  </a:lnTo>
                </a:path>
                <a:path w="213359">
                  <a:moveTo>
                    <a:pt x="155447" y="0"/>
                  </a:moveTo>
                  <a:lnTo>
                    <a:pt x="188975" y="0"/>
                  </a:lnTo>
                </a:path>
                <a:path w="213359">
                  <a:moveTo>
                    <a:pt x="201167" y="0"/>
                  </a:moveTo>
                  <a:lnTo>
                    <a:pt x="213359" y="0"/>
                  </a:lnTo>
                </a:path>
              </a:pathLst>
            </a:custGeom>
            <a:ln w="3175">
              <a:solidFill>
                <a:srgbClr val="58001D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92" name="object 29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7257" y="987546"/>
              <a:ext cx="271271" cy="57912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0305" y="1002786"/>
              <a:ext cx="515111" cy="48768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10305" y="1045458"/>
              <a:ext cx="518159" cy="9144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301745" y="1050030"/>
              <a:ext cx="402590" cy="3175"/>
            </a:xfrm>
            <a:custGeom>
              <a:avLst/>
              <a:gdLst/>
              <a:ahLst/>
              <a:cxnLst/>
              <a:rect l="l" t="t" r="r" b="b"/>
              <a:pathLst>
                <a:path w="402590" h="3175">
                  <a:moveTo>
                    <a:pt x="399287" y="0"/>
                  </a:moveTo>
                  <a:lnTo>
                    <a:pt x="402336" y="0"/>
                  </a:lnTo>
                </a:path>
                <a:path w="402590" h="3175">
                  <a:moveTo>
                    <a:pt x="0" y="3048"/>
                  </a:moveTo>
                  <a:lnTo>
                    <a:pt x="3047" y="3048"/>
                  </a:lnTo>
                </a:path>
                <a:path w="402590" h="3175">
                  <a:moveTo>
                    <a:pt x="45720" y="3048"/>
                  </a:moveTo>
                  <a:lnTo>
                    <a:pt x="48767" y="3048"/>
                  </a:lnTo>
                </a:path>
                <a:path w="402590" h="3175">
                  <a:moveTo>
                    <a:pt x="103631" y="3048"/>
                  </a:moveTo>
                  <a:lnTo>
                    <a:pt x="106679" y="3048"/>
                  </a:lnTo>
                </a:path>
              </a:pathLst>
            </a:custGeom>
            <a:ln w="3175">
              <a:solidFill>
                <a:srgbClr val="7192A7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96" name="object 29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0617" y="1051554"/>
              <a:ext cx="310896" cy="3048"/>
            </a:xfrm>
            <a:prstGeom prst="rect">
              <a:avLst/>
            </a:prstGeom>
          </p:spPr>
        </p:pic>
        <p:sp>
          <p:nvSpPr>
            <p:cNvPr id="297" name="object 297"/>
            <p:cNvSpPr/>
            <p:nvPr/>
          </p:nvSpPr>
          <p:spPr>
            <a:xfrm>
              <a:off x="630929" y="1053078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3048" y="0"/>
                  </a:lnTo>
                </a:path>
                <a:path w="79375">
                  <a:moveTo>
                    <a:pt x="70103" y="0"/>
                  </a:moveTo>
                  <a:lnTo>
                    <a:pt x="79247" y="0"/>
                  </a:lnTo>
                </a:path>
              </a:pathLst>
            </a:custGeom>
            <a:ln w="3175">
              <a:solidFill>
                <a:srgbClr val="7192A7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298" name="object 29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10305" y="1054602"/>
              <a:ext cx="213360" cy="6095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62121" y="1054602"/>
              <a:ext cx="463295" cy="6095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0305" y="1057650"/>
              <a:ext cx="525779" cy="6096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4729" y="1060698"/>
              <a:ext cx="124968" cy="4572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0305" y="1060698"/>
              <a:ext cx="335279" cy="6096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85793" y="1060698"/>
              <a:ext cx="50291" cy="4572"/>
            </a:xfrm>
            <a:prstGeom prst="rect">
              <a:avLst/>
            </a:prstGeom>
          </p:spPr>
        </p:pic>
        <p:sp>
          <p:nvSpPr>
            <p:cNvPr id="304" name="object 304"/>
            <p:cNvSpPr/>
            <p:nvPr/>
          </p:nvSpPr>
          <p:spPr>
            <a:xfrm>
              <a:off x="384041" y="1065270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>
                  <a:moveTo>
                    <a:pt x="0" y="0"/>
                  </a:moveTo>
                  <a:lnTo>
                    <a:pt x="3047" y="0"/>
                  </a:lnTo>
                </a:path>
                <a:path w="131445">
                  <a:moveTo>
                    <a:pt x="128015" y="0"/>
                  </a:moveTo>
                  <a:lnTo>
                    <a:pt x="131064" y="0"/>
                  </a:lnTo>
                </a:path>
              </a:pathLst>
            </a:custGeom>
            <a:ln w="3175">
              <a:solidFill>
                <a:srgbClr val="7998AC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28821" y="1063746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1524" y="1524"/>
                  </a:moveTo>
                  <a:lnTo>
                    <a:pt x="1524" y="1524"/>
                  </a:lnTo>
                </a:path>
              </a:pathLst>
            </a:custGeom>
            <a:ln w="3175">
              <a:solidFill>
                <a:srgbClr val="7696AA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39489" y="106527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6095" y="0"/>
                  </a:lnTo>
                </a:path>
                <a:path w="165100">
                  <a:moveTo>
                    <a:pt x="146303" y="0"/>
                  </a:moveTo>
                  <a:lnTo>
                    <a:pt x="149352" y="0"/>
                  </a:lnTo>
                </a:path>
                <a:path w="165100">
                  <a:moveTo>
                    <a:pt x="161544" y="0"/>
                  </a:moveTo>
                  <a:lnTo>
                    <a:pt x="164592" y="0"/>
                  </a:lnTo>
                </a:path>
              </a:pathLst>
            </a:custGeom>
            <a:ln w="3175">
              <a:solidFill>
                <a:srgbClr val="7998AC"/>
              </a:solidFill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307" name="object 307"/>
          <p:cNvSpPr txBox="1"/>
          <p:nvPr/>
        </p:nvSpPr>
        <p:spPr>
          <a:xfrm>
            <a:off x="901426" y="17376434"/>
            <a:ext cx="13544101" cy="1618301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61340" marR="20320" indent="-513080" algn="just">
              <a:spcBef>
                <a:spcPts val="400"/>
              </a:spcBef>
            </a:pPr>
            <a:r>
              <a:rPr sz="3200" b="1" spc="-20" dirty="0">
                <a:latin typeface="Arial" panose="020B0604020202020204"/>
                <a:cs typeface="Arial" panose="020B0604020202020204"/>
              </a:rPr>
              <a:t>2. Feature reduction: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Prior </a:t>
            </a:r>
            <a:r>
              <a:rPr sz="2400" dirty="0">
                <a:latin typeface="Arial" panose="020B0604020202020204"/>
                <a:cs typeface="Arial" panose="020B0604020202020204"/>
              </a:rPr>
              <a:t>to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drug response modeling, 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we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combined principal component </a:t>
            </a:r>
            <a:r>
              <a:rPr sz="2400" dirty="0">
                <a:latin typeface="Arial" panose="020B0604020202020204"/>
                <a:cs typeface="Arial" panose="020B0604020202020204"/>
              </a:rPr>
              <a:t> analysis,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k-means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and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linear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regression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to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 find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latin typeface="Arial" panose="020B0604020202020204"/>
                <a:cs typeface="Arial" panose="020B0604020202020204"/>
              </a:rPr>
              <a:t> subset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of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autophagy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genes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that</a:t>
            </a:r>
            <a:r>
              <a:rPr sz="2400" spc="61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best </a:t>
            </a:r>
            <a:r>
              <a:rPr sz="2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reproduces</a:t>
            </a:r>
            <a:r>
              <a:rPr sz="24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the variability</a:t>
            </a:r>
            <a:r>
              <a:rPr sz="2400" spc="-201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observed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in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the</a:t>
            </a:r>
            <a:r>
              <a:rPr sz="2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entire</a:t>
            </a:r>
            <a:r>
              <a:rPr sz="24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transcriptomic</a:t>
            </a:r>
            <a:r>
              <a:rPr sz="24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dataset.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099185" algn="ctr">
              <a:spcBef>
                <a:spcPts val="740"/>
              </a:spcBef>
            </a:pPr>
            <a:r>
              <a:rPr sz="1600" b="1" spc="-2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1600" b="1" spc="-99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1600" b="1" spc="-4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8" name="object 308"/>
          <p:cNvSpPr txBox="1"/>
          <p:nvPr/>
        </p:nvSpPr>
        <p:spPr>
          <a:xfrm>
            <a:off x="4526722" y="20051240"/>
            <a:ext cx="1274442" cy="294926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>
              <a:spcBef>
                <a:spcPts val="380"/>
              </a:spcBef>
            </a:pPr>
            <a:r>
              <a:rPr sz="1600" spc="-20" dirty="0">
                <a:latin typeface="Arial" panose="020B0604020202020204"/>
                <a:cs typeface="Arial" panose="020B0604020202020204"/>
              </a:rPr>
              <a:t>(</a:t>
            </a:r>
            <a:r>
              <a:rPr sz="1600" spc="-40" dirty="0">
                <a:latin typeface="Arial" panose="020B0604020202020204"/>
                <a:cs typeface="Arial" panose="020B0604020202020204"/>
              </a:rPr>
              <a:t>B</a:t>
            </a:r>
            <a:r>
              <a:rPr sz="1600" spc="-20" dirty="0">
                <a:latin typeface="Arial" panose="020B0604020202020204"/>
                <a:cs typeface="Arial" panose="020B0604020202020204"/>
              </a:rPr>
              <a:t>)</a:t>
            </a:r>
            <a:r>
              <a:rPr sz="16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latin typeface="Arial" panose="020B0604020202020204"/>
                <a:cs typeface="Arial" panose="020B0604020202020204"/>
              </a:rPr>
              <a:t>K-</a:t>
            </a:r>
            <a:r>
              <a:rPr sz="1600" b="1" spc="-40" dirty="0">
                <a:latin typeface="Arial" panose="020B0604020202020204"/>
                <a:cs typeface="Arial" panose="020B0604020202020204"/>
              </a:rPr>
              <a:t>mean</a:t>
            </a:r>
            <a:r>
              <a:rPr sz="1600" b="1" spc="-20" dirty="0">
                <a:latin typeface="Arial" panose="020B0604020202020204"/>
                <a:cs typeface="Arial" panose="020B0604020202020204"/>
              </a:rPr>
              <a:t>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9" name="object 309"/>
          <p:cNvSpPr txBox="1"/>
          <p:nvPr/>
        </p:nvSpPr>
        <p:spPr>
          <a:xfrm>
            <a:off x="4581558" y="20489925"/>
            <a:ext cx="1378527" cy="294926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50800">
              <a:spcBef>
                <a:spcPts val="380"/>
              </a:spcBef>
            </a:pPr>
            <a:r>
              <a:rPr sz="1600" spc="-20" dirty="0">
                <a:latin typeface="Arial" panose="020B0604020202020204"/>
                <a:cs typeface="Arial" panose="020B0604020202020204"/>
              </a:rPr>
              <a:t>K</a:t>
            </a:r>
            <a:r>
              <a:rPr sz="1600" spc="-40" dirty="0">
                <a:latin typeface="Arial" panose="020B0604020202020204"/>
                <a:cs typeface="Arial" panose="020B0604020202020204"/>
              </a:rPr>
              <a:t> from</a:t>
            </a:r>
            <a:r>
              <a:rPr sz="1600" spc="-20" dirty="0">
                <a:latin typeface="Arial" panose="020B0604020202020204"/>
                <a:cs typeface="Arial" panose="020B0604020202020204"/>
              </a:rPr>
              <a:t> 2</a:t>
            </a:r>
            <a:r>
              <a:rPr sz="16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6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latin typeface="Arial" panose="020B0604020202020204"/>
                <a:cs typeface="Arial" panose="020B0604020202020204"/>
              </a:rPr>
              <a:t>30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956263" y="22896639"/>
            <a:ext cx="9769015" cy="3642960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50800" marR="20320" algn="just">
              <a:spcBef>
                <a:spcPts val="360"/>
              </a:spcBef>
            </a:pPr>
            <a:r>
              <a:rPr sz="1800" b="1" spc="-20" dirty="0">
                <a:latin typeface="Arial" panose="020B0604020202020204"/>
                <a:cs typeface="Arial" panose="020B0604020202020204"/>
              </a:rPr>
              <a:t>Figure </a:t>
            </a:r>
            <a:r>
              <a:rPr sz="1800" b="1" spc="20" dirty="0">
                <a:latin typeface="Arial" panose="020B0604020202020204"/>
                <a:cs typeface="Arial" panose="020B0604020202020204"/>
              </a:rPr>
              <a:t>2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: </a:t>
            </a:r>
            <a:r>
              <a:rPr sz="1800" dirty="0">
                <a:latin typeface="Arial" panose="020B0604020202020204"/>
                <a:cs typeface="Arial" panose="020B0604020202020204"/>
              </a:rPr>
              <a:t>(A) PCA was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used to reduce dimensionality </a:t>
            </a:r>
            <a:r>
              <a:rPr sz="1800" dirty="0">
                <a:latin typeface="Arial" panose="020B0604020202020204"/>
                <a:cs typeface="Arial" panose="020B0604020202020204"/>
              </a:rPr>
              <a:t>of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autophagy gene expression data. (B)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Sample coordinates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(all PCs) </a:t>
            </a:r>
            <a:r>
              <a:rPr sz="1800" dirty="0">
                <a:latin typeface="Arial" panose="020B0604020202020204"/>
                <a:cs typeface="Arial" panose="020B0604020202020204"/>
              </a:rPr>
              <a:t>were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used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as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input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for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K-means. </a:t>
            </a:r>
            <a:r>
              <a:rPr sz="1800" dirty="0">
                <a:latin typeface="Arial" panose="020B0604020202020204"/>
                <a:cs typeface="Arial" panose="020B0604020202020204"/>
              </a:rPr>
              <a:t>Several numbers of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clusters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were considered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we found that 8 clusters gave </a:t>
            </a:r>
            <a:r>
              <a:rPr sz="1800" dirty="0">
                <a:latin typeface="Arial" panose="020B0604020202020204"/>
                <a:cs typeface="Arial" panose="020B0604020202020204"/>
              </a:rPr>
              <a:t>the best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partitioning</a:t>
            </a:r>
            <a:r>
              <a:rPr sz="1800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in</a:t>
            </a:r>
            <a:r>
              <a:rPr sz="1800" spc="418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term </a:t>
            </a:r>
            <a:r>
              <a:rPr sz="1800" dirty="0">
                <a:latin typeface="Arial" panose="020B0604020202020204"/>
                <a:cs typeface="Arial" panose="020B0604020202020204"/>
              </a:rPr>
              <a:t>of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cluster size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 </a:t>
            </a:r>
            <a:r>
              <a:rPr sz="1800" dirty="0">
                <a:latin typeface="Arial" panose="020B0604020202020204"/>
                <a:cs typeface="Arial" panose="020B0604020202020204"/>
              </a:rPr>
              <a:t>concordance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between clusters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tissue sites. </a:t>
            </a:r>
            <a:r>
              <a:rPr sz="1800" dirty="0">
                <a:latin typeface="Arial" panose="020B0604020202020204"/>
                <a:cs typeface="Arial" panose="020B0604020202020204"/>
              </a:rPr>
              <a:t>(C)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PCA with colors representing K-means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clusters. Except for lung cancer cell lines, which </a:t>
            </a:r>
            <a:r>
              <a:rPr sz="1800" dirty="0">
                <a:latin typeface="Arial" panose="020B0604020202020204"/>
                <a:cs typeface="Arial" panose="020B0604020202020204"/>
              </a:rPr>
              <a:t>were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spread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in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almost all clusters, cancer cell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lines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originated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from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same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tissue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tend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dirty="0">
                <a:latin typeface="Arial" panose="020B0604020202020204"/>
                <a:cs typeface="Arial" panose="020B0604020202020204"/>
              </a:rPr>
              <a:t> cluster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together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(</a:t>
            </a:r>
            <a:r>
              <a:rPr sz="1800" b="1" spc="-20" dirty="0">
                <a:solidFill>
                  <a:srgbClr val="7E7E7E"/>
                </a:solidFill>
                <a:latin typeface="Arial" panose="020B0604020202020204"/>
                <a:cs typeface="Arial" panose="020B0604020202020204"/>
              </a:rPr>
              <a:t>grey</a:t>
            </a:r>
            <a:r>
              <a:rPr sz="1800" b="1" dirty="0">
                <a:solidFill>
                  <a:srgbClr val="7E7E7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=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autonomic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ganglia,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solidFill>
                  <a:srgbClr val="006300"/>
                </a:solidFill>
                <a:latin typeface="Arial" panose="020B0604020202020204"/>
                <a:cs typeface="Arial" panose="020B0604020202020204"/>
              </a:rPr>
              <a:t>darkgreen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= hematopoietic &amp; lymphoid, </a:t>
            </a:r>
            <a:r>
              <a:rPr sz="18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blue </a:t>
            </a:r>
            <a:r>
              <a:rPr sz="1800" spc="-2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upper aerodigestive tract, esophagus, pancreas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and </a:t>
            </a:r>
            <a:r>
              <a:rPr sz="1800" dirty="0">
                <a:latin typeface="Arial" panose="020B0604020202020204"/>
                <a:cs typeface="Arial" panose="020B0604020202020204"/>
              </a:rPr>
              <a:t>others,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solidFill>
                  <a:srgbClr val="8B7400"/>
                </a:solidFill>
                <a:latin typeface="Arial" panose="020B0604020202020204"/>
                <a:cs typeface="Arial" panose="020B0604020202020204"/>
              </a:rPr>
              <a:t>gold = </a:t>
            </a:r>
            <a:r>
              <a:rPr sz="1800" dirty="0">
                <a:latin typeface="Arial" panose="020B0604020202020204"/>
                <a:cs typeface="Arial" panose="020B0604020202020204"/>
              </a:rPr>
              <a:t>bone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&amp; breast, </a:t>
            </a:r>
            <a:r>
              <a:rPr sz="1800" spc="-20" dirty="0">
                <a:solidFill>
                  <a:srgbClr val="00FF00"/>
                </a:solidFill>
                <a:latin typeface="Arial" panose="020B0604020202020204"/>
                <a:cs typeface="Arial" panose="020B0604020202020204"/>
              </a:rPr>
              <a:t>green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= digestive </a:t>
            </a:r>
            <a:r>
              <a:rPr sz="1800" dirty="0">
                <a:latin typeface="Arial" panose="020B0604020202020204"/>
                <a:cs typeface="Arial" panose="020B0604020202020204"/>
              </a:rPr>
              <a:t>organ, </a:t>
            </a:r>
            <a:r>
              <a:rPr sz="1800" b="1" spc="-20" dirty="0">
                <a:solidFill>
                  <a:srgbClr val="87CEFA"/>
                </a:solidFill>
                <a:latin typeface="Arial" panose="020B0604020202020204"/>
                <a:cs typeface="Arial" panose="020B0604020202020204"/>
              </a:rPr>
              <a:t>lightskyblue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= central nervous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system,</a:t>
            </a:r>
            <a:r>
              <a:rPr sz="1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soft</a:t>
            </a:r>
            <a:r>
              <a:rPr sz="1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tissue</a:t>
            </a:r>
            <a:r>
              <a:rPr sz="1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&amp;</a:t>
            </a:r>
            <a:r>
              <a:rPr sz="1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others,</a:t>
            </a:r>
            <a:r>
              <a:rPr sz="1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solidFill>
                  <a:srgbClr val="FFC000"/>
                </a:solidFill>
                <a:latin typeface="Arial" panose="020B0604020202020204"/>
                <a:cs typeface="Arial" panose="020B0604020202020204"/>
              </a:rPr>
              <a:t>orange</a:t>
            </a:r>
            <a:r>
              <a:rPr sz="1800" b="1" spc="59" dirty="0">
                <a:solidFill>
                  <a:srgbClr val="FFC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skin,</a:t>
            </a:r>
            <a:r>
              <a:rPr sz="1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ovary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&amp;</a:t>
            </a:r>
            <a:r>
              <a:rPr sz="1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others,</a:t>
            </a:r>
            <a:r>
              <a:rPr sz="1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red</a:t>
            </a:r>
            <a:r>
              <a:rPr sz="1800" b="1" spc="59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kidney</a:t>
            </a:r>
            <a:r>
              <a:rPr sz="18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&amp;</a:t>
            </a:r>
            <a:r>
              <a:rPr sz="1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pleura).</a:t>
            </a:r>
            <a:r>
              <a:rPr sz="180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(D)</a:t>
            </a:r>
            <a:r>
              <a:rPr sz="1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Elastic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net </a:t>
            </a:r>
            <a:r>
              <a:rPr sz="1800" dirty="0">
                <a:latin typeface="Arial" panose="020B0604020202020204"/>
                <a:cs typeface="Arial" panose="020B0604020202020204"/>
              </a:rPr>
              <a:t>was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used to select a reduced set </a:t>
            </a:r>
            <a:r>
              <a:rPr sz="1800" dirty="0">
                <a:latin typeface="Arial" panose="020B0604020202020204"/>
                <a:cs typeface="Arial" panose="020B0604020202020204"/>
              </a:rPr>
              <a:t>of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genes which </a:t>
            </a:r>
            <a:r>
              <a:rPr sz="1800" dirty="0">
                <a:latin typeface="Arial" panose="020B0604020202020204"/>
                <a:cs typeface="Arial" panose="020B0604020202020204"/>
              </a:rPr>
              <a:t>are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more representative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of </a:t>
            </a:r>
            <a:r>
              <a:rPr sz="1800" dirty="0">
                <a:latin typeface="Arial" panose="020B0604020202020204"/>
                <a:cs typeface="Arial" panose="020B0604020202020204"/>
              </a:rPr>
              <a:t>the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8 clusters. </a:t>
            </a:r>
            <a:r>
              <a:rPr sz="1800" dirty="0">
                <a:latin typeface="Arial" panose="020B0604020202020204"/>
                <a:cs typeface="Arial" panose="020B0604020202020204"/>
              </a:rPr>
              <a:t> With</a:t>
            </a:r>
            <a:r>
              <a:rPr sz="1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1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approach</a:t>
            </a:r>
            <a:r>
              <a:rPr sz="1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described</a:t>
            </a:r>
            <a:r>
              <a:rPr sz="1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in</a:t>
            </a:r>
            <a:r>
              <a:rPr sz="1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[</a:t>
            </a:r>
            <a:r>
              <a:rPr sz="1800" i="1" spc="-20" dirty="0">
                <a:latin typeface="Arial" panose="020B0604020202020204"/>
                <a:cs typeface="Arial" panose="020B0604020202020204"/>
              </a:rPr>
              <a:t>3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],</a:t>
            </a:r>
            <a:r>
              <a:rPr sz="1800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we</a:t>
            </a:r>
            <a:r>
              <a:rPr sz="1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were</a:t>
            </a:r>
            <a:r>
              <a:rPr sz="1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able</a:t>
            </a:r>
            <a:r>
              <a:rPr sz="1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r>
              <a:rPr sz="1800" spc="181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reduce</a:t>
            </a:r>
            <a:r>
              <a:rPr sz="1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the</a:t>
            </a:r>
            <a:r>
              <a:rPr sz="1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number</a:t>
            </a:r>
            <a:r>
              <a:rPr sz="1800" spc="11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of</a:t>
            </a:r>
            <a:r>
              <a:rPr sz="18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genes</a:t>
            </a:r>
            <a:r>
              <a:rPr sz="1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from</a:t>
            </a:r>
            <a:r>
              <a:rPr sz="1800" spc="20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243</a:t>
            </a:r>
            <a:r>
              <a:rPr sz="18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to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0800" marR="25400" algn="just"/>
            <a:r>
              <a:rPr sz="1800" spc="-79" dirty="0">
                <a:latin typeface="Arial" panose="020B0604020202020204"/>
                <a:cs typeface="Arial" panose="020B0604020202020204"/>
              </a:rPr>
              <a:t>111.</a:t>
            </a:r>
            <a:r>
              <a:rPr sz="18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(E)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PCA (PC1 &amp; PC3) made with </a:t>
            </a:r>
            <a:r>
              <a:rPr sz="1800" dirty="0">
                <a:latin typeface="Arial" panose="020B0604020202020204"/>
                <a:cs typeface="Arial" panose="020B0604020202020204"/>
              </a:rPr>
              <a:t>the </a:t>
            </a:r>
            <a:r>
              <a:rPr sz="1800" spc="-119" dirty="0">
                <a:latin typeface="Arial" panose="020B0604020202020204"/>
                <a:cs typeface="Arial" panose="020B0604020202020204"/>
              </a:rPr>
              <a:t>111</a:t>
            </a:r>
            <a:r>
              <a:rPr sz="18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selected genes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only.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Cluster organization is 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latin typeface="Arial" panose="020B0604020202020204"/>
                <a:cs typeface="Arial" panose="020B0604020202020204"/>
              </a:rPr>
              <a:t>preserved.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11" name="object 311"/>
          <p:cNvGrpSpPr/>
          <p:nvPr/>
        </p:nvGrpSpPr>
        <p:grpSpPr>
          <a:xfrm>
            <a:off x="12187607" y="19712088"/>
            <a:ext cx="2457488" cy="1408995"/>
            <a:chOff x="3040380" y="4924038"/>
            <a:chExt cx="614680" cy="352425"/>
          </a:xfrm>
        </p:grpSpPr>
        <p:sp>
          <p:nvSpPr>
            <p:cNvPr id="312" name="object 312"/>
            <p:cNvSpPr/>
            <p:nvPr/>
          </p:nvSpPr>
          <p:spPr>
            <a:xfrm>
              <a:off x="3041903" y="4925562"/>
              <a:ext cx="611505" cy="349250"/>
            </a:xfrm>
            <a:custGeom>
              <a:avLst/>
              <a:gdLst/>
              <a:ahLst/>
              <a:cxnLst/>
              <a:rect l="l" t="t" r="r" b="b"/>
              <a:pathLst>
                <a:path w="611504" h="349250">
                  <a:moveTo>
                    <a:pt x="611123" y="0"/>
                  </a:moveTo>
                  <a:lnTo>
                    <a:pt x="0" y="0"/>
                  </a:lnTo>
                  <a:lnTo>
                    <a:pt x="0" y="348995"/>
                  </a:lnTo>
                  <a:lnTo>
                    <a:pt x="611123" y="348995"/>
                  </a:lnTo>
                  <a:lnTo>
                    <a:pt x="611123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040380" y="4924038"/>
              <a:ext cx="614680" cy="352425"/>
            </a:xfrm>
            <a:custGeom>
              <a:avLst/>
              <a:gdLst/>
              <a:ahLst/>
              <a:cxnLst/>
              <a:rect l="l" t="t" r="r" b="b"/>
              <a:pathLst>
                <a:path w="614679" h="352425">
                  <a:moveTo>
                    <a:pt x="614172" y="0"/>
                  </a:moveTo>
                  <a:lnTo>
                    <a:pt x="0" y="0"/>
                  </a:lnTo>
                  <a:lnTo>
                    <a:pt x="0" y="352044"/>
                  </a:lnTo>
                  <a:lnTo>
                    <a:pt x="612648" y="352044"/>
                  </a:lnTo>
                  <a:lnTo>
                    <a:pt x="614172" y="350520"/>
                  </a:lnTo>
                  <a:lnTo>
                    <a:pt x="1524" y="350520"/>
                  </a:lnTo>
                  <a:lnTo>
                    <a:pt x="1524" y="1524"/>
                  </a:lnTo>
                  <a:lnTo>
                    <a:pt x="614172" y="1524"/>
                  </a:lnTo>
                  <a:lnTo>
                    <a:pt x="614172" y="0"/>
                  </a:lnTo>
                  <a:close/>
                </a:path>
                <a:path w="614679" h="352425">
                  <a:moveTo>
                    <a:pt x="611124" y="348996"/>
                  </a:moveTo>
                  <a:lnTo>
                    <a:pt x="1524" y="348996"/>
                  </a:lnTo>
                  <a:lnTo>
                    <a:pt x="1524" y="350520"/>
                  </a:lnTo>
                  <a:lnTo>
                    <a:pt x="611124" y="350520"/>
                  </a:lnTo>
                  <a:lnTo>
                    <a:pt x="611124" y="348996"/>
                  </a:lnTo>
                  <a:close/>
                </a:path>
                <a:path w="614679" h="352425">
                  <a:moveTo>
                    <a:pt x="611124" y="1524"/>
                  </a:moveTo>
                  <a:lnTo>
                    <a:pt x="611124" y="350520"/>
                  </a:lnTo>
                  <a:lnTo>
                    <a:pt x="612648" y="348996"/>
                  </a:lnTo>
                  <a:lnTo>
                    <a:pt x="614172" y="348996"/>
                  </a:lnTo>
                  <a:lnTo>
                    <a:pt x="614172" y="3048"/>
                  </a:lnTo>
                  <a:lnTo>
                    <a:pt x="612648" y="3048"/>
                  </a:lnTo>
                  <a:lnTo>
                    <a:pt x="611124" y="1524"/>
                  </a:lnTo>
                  <a:close/>
                </a:path>
                <a:path w="614679" h="352425">
                  <a:moveTo>
                    <a:pt x="614172" y="348996"/>
                  </a:moveTo>
                  <a:lnTo>
                    <a:pt x="612648" y="348996"/>
                  </a:lnTo>
                  <a:lnTo>
                    <a:pt x="611124" y="350520"/>
                  </a:lnTo>
                  <a:lnTo>
                    <a:pt x="614172" y="350520"/>
                  </a:lnTo>
                  <a:lnTo>
                    <a:pt x="614172" y="348996"/>
                  </a:lnTo>
                  <a:close/>
                </a:path>
                <a:path w="614679" h="352425">
                  <a:moveTo>
                    <a:pt x="611124" y="1524"/>
                  </a:moveTo>
                  <a:lnTo>
                    <a:pt x="1524" y="1524"/>
                  </a:lnTo>
                  <a:lnTo>
                    <a:pt x="1524" y="3048"/>
                  </a:lnTo>
                  <a:lnTo>
                    <a:pt x="611124" y="3048"/>
                  </a:lnTo>
                  <a:lnTo>
                    <a:pt x="611124" y="1524"/>
                  </a:lnTo>
                  <a:close/>
                </a:path>
                <a:path w="614679" h="352425">
                  <a:moveTo>
                    <a:pt x="614172" y="1524"/>
                  </a:moveTo>
                  <a:lnTo>
                    <a:pt x="611124" y="1524"/>
                  </a:lnTo>
                  <a:lnTo>
                    <a:pt x="612648" y="3048"/>
                  </a:lnTo>
                  <a:lnTo>
                    <a:pt x="614172" y="3048"/>
                  </a:lnTo>
                  <a:lnTo>
                    <a:pt x="614172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314" name="object 314"/>
          <p:cNvSpPr txBox="1"/>
          <p:nvPr/>
        </p:nvSpPr>
        <p:spPr>
          <a:xfrm>
            <a:off x="12193698" y="19718179"/>
            <a:ext cx="2444792" cy="879916"/>
          </a:xfrm>
          <a:prstGeom prst="rect">
            <a:avLst/>
          </a:prstGeom>
        </p:spPr>
        <p:txBody>
          <a:bodyPr vert="horz" wrap="square" lIns="0" tIns="139632" rIns="0" bIns="0" rtlCol="0">
            <a:spAutoFit/>
          </a:bodyPr>
          <a:lstStyle/>
          <a:p>
            <a:pPr marL="492760">
              <a:spcBef>
                <a:spcPts val="1100"/>
              </a:spcBef>
            </a:pPr>
            <a:r>
              <a:rPr sz="2400" b="1" spc="-99" dirty="0">
                <a:latin typeface="Arial" panose="020B0604020202020204"/>
                <a:cs typeface="Arial" panose="020B0604020202020204"/>
              </a:rPr>
              <a:t>111</a:t>
            </a:r>
            <a:r>
              <a:rPr sz="2400" b="1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genes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619760"/>
            <a:r>
              <a:rPr sz="2400" dirty="0">
                <a:latin typeface="Arial" panose="020B0604020202020204"/>
                <a:cs typeface="Arial" panose="020B0604020202020204"/>
              </a:rPr>
              <a:t>over</a:t>
            </a:r>
            <a:r>
              <a:rPr sz="24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243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5" name="object 31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824248" y="18913910"/>
            <a:ext cx="3643575" cy="3783716"/>
          </a:xfrm>
          <a:prstGeom prst="rect">
            <a:avLst/>
          </a:prstGeom>
        </p:spPr>
      </p:pic>
      <p:sp>
        <p:nvSpPr>
          <p:cNvPr id="316" name="object 316"/>
          <p:cNvSpPr txBox="1"/>
          <p:nvPr/>
        </p:nvSpPr>
        <p:spPr>
          <a:xfrm>
            <a:off x="889237" y="19137300"/>
            <a:ext cx="403658" cy="322820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50800">
              <a:spcBef>
                <a:spcPts val="360"/>
              </a:spcBef>
            </a:pPr>
            <a:r>
              <a:rPr sz="1800" spc="-40" dirty="0">
                <a:latin typeface="Arial" panose="020B0604020202020204"/>
                <a:cs typeface="Arial" panose="020B0604020202020204"/>
              </a:rPr>
              <a:t>(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A)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object 31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936225" y="18944385"/>
            <a:ext cx="3808087" cy="3771526"/>
          </a:xfrm>
          <a:prstGeom prst="rect">
            <a:avLst/>
          </a:prstGeom>
        </p:spPr>
      </p:pic>
      <p:sp>
        <p:nvSpPr>
          <p:cNvPr id="318" name="object 318"/>
          <p:cNvSpPr txBox="1"/>
          <p:nvPr/>
        </p:nvSpPr>
        <p:spPr>
          <a:xfrm>
            <a:off x="6208402" y="19045902"/>
            <a:ext cx="416345" cy="322820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50800">
              <a:spcBef>
                <a:spcPts val="360"/>
              </a:spcBef>
            </a:pPr>
            <a:r>
              <a:rPr sz="1800" spc="-40" dirty="0">
                <a:latin typeface="Arial" panose="020B0604020202020204"/>
                <a:cs typeface="Arial" panose="020B0604020202020204"/>
              </a:rPr>
              <a:t>(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C)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object 31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1048233" y="22807303"/>
            <a:ext cx="3716689" cy="3771526"/>
          </a:xfrm>
          <a:prstGeom prst="rect">
            <a:avLst/>
          </a:prstGeom>
        </p:spPr>
      </p:pic>
      <p:sp>
        <p:nvSpPr>
          <p:cNvPr id="320" name="object 320"/>
          <p:cNvSpPr txBox="1"/>
          <p:nvPr/>
        </p:nvSpPr>
        <p:spPr>
          <a:xfrm>
            <a:off x="11277722" y="22951478"/>
            <a:ext cx="403658" cy="322820"/>
          </a:xfrm>
          <a:prstGeom prst="rect">
            <a:avLst/>
          </a:prstGeom>
        </p:spPr>
        <p:txBody>
          <a:bodyPr vert="horz" wrap="square" lIns="0" tIns="45695" rIns="0" bIns="0" rtlCol="0">
            <a:spAutoFit/>
          </a:bodyPr>
          <a:lstStyle/>
          <a:p>
            <a:pPr marL="50800">
              <a:spcBef>
                <a:spcPts val="360"/>
              </a:spcBef>
            </a:pPr>
            <a:r>
              <a:rPr sz="1800" spc="-40" dirty="0">
                <a:latin typeface="Arial" panose="020B0604020202020204"/>
                <a:cs typeface="Arial" panose="020B0604020202020204"/>
              </a:rPr>
              <a:t>(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1" name="object 321"/>
          <p:cNvSpPr txBox="1"/>
          <p:nvPr/>
        </p:nvSpPr>
        <p:spPr>
          <a:xfrm>
            <a:off x="10225680" y="19795334"/>
            <a:ext cx="1657786" cy="541148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454660" marR="121920" indent="-304800">
              <a:spcBef>
                <a:spcPts val="380"/>
              </a:spcBef>
            </a:pPr>
            <a:r>
              <a:rPr sz="1600" spc="-20" dirty="0">
                <a:latin typeface="Arial" panose="020B0604020202020204"/>
                <a:cs typeface="Arial" panose="020B0604020202020204"/>
              </a:rPr>
              <a:t>(D)</a:t>
            </a:r>
            <a:r>
              <a:rPr sz="16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latin typeface="Arial" panose="020B0604020202020204"/>
                <a:cs typeface="Arial" panose="020B0604020202020204"/>
              </a:rPr>
              <a:t>Elastic</a:t>
            </a:r>
            <a:r>
              <a:rPr sz="16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40" dirty="0">
                <a:latin typeface="Arial" panose="020B0604020202020204"/>
                <a:cs typeface="Arial" panose="020B0604020202020204"/>
              </a:rPr>
              <a:t>net </a:t>
            </a:r>
            <a:r>
              <a:rPr sz="1600" b="1" spc="-379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latin typeface="Arial" panose="020B0604020202020204"/>
                <a:cs typeface="Arial" panose="020B0604020202020204"/>
              </a:rPr>
              <a:t>(GLMnet</a:t>
            </a:r>
            <a:r>
              <a:rPr sz="1500" b="1" spc="-28" baseline="22000" dirty="0">
                <a:latin typeface="Arial" panose="020B0604020202020204"/>
                <a:cs typeface="Arial" panose="020B0604020202020204"/>
              </a:rPr>
              <a:t>2</a:t>
            </a:r>
            <a:r>
              <a:rPr sz="1600" b="1" spc="-20" dirty="0">
                <a:latin typeface="Arial" panose="020B0604020202020204"/>
                <a:cs typeface="Arial" panose="020B0604020202020204"/>
              </a:rPr>
              <a:t>)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2" name="object 322"/>
          <p:cNvSpPr txBox="1"/>
          <p:nvPr/>
        </p:nvSpPr>
        <p:spPr>
          <a:xfrm>
            <a:off x="9931185" y="20550861"/>
            <a:ext cx="1975129" cy="2018475"/>
          </a:xfrm>
          <a:prstGeom prst="rect">
            <a:avLst/>
          </a:prstGeom>
        </p:spPr>
        <p:txBody>
          <a:bodyPr vert="horz" wrap="square" lIns="0" tIns="48234" rIns="0" bIns="0" rtlCol="0">
            <a:spAutoFit/>
          </a:bodyPr>
          <a:lstStyle/>
          <a:p>
            <a:pPr marL="335280" marR="20320" indent="-287020" algn="just">
              <a:spcBef>
                <a:spcPts val="380"/>
              </a:spcBef>
              <a:buFont typeface="Wingdings" panose="05000000000000000000"/>
              <a:buChar char=""/>
              <a:tabLst>
                <a:tab pos="337185" algn="l"/>
                <a:tab pos="1152525" algn="l"/>
              </a:tabLst>
            </a:pPr>
            <a:r>
              <a:rPr sz="1600" spc="-20" dirty="0">
                <a:latin typeface="Arial" panose="020B0604020202020204"/>
                <a:cs typeface="Arial" panose="020B0604020202020204"/>
              </a:rPr>
              <a:t>Cross</a:t>
            </a:r>
            <a:r>
              <a:rPr sz="1600" spc="418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40" dirty="0">
                <a:latin typeface="Arial" panose="020B0604020202020204"/>
                <a:cs typeface="Arial" panose="020B0604020202020204"/>
              </a:rPr>
              <a:t>validation </a:t>
            </a:r>
            <a:r>
              <a:rPr sz="16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latin typeface="Arial" panose="020B0604020202020204"/>
                <a:cs typeface="Arial" panose="020B0604020202020204"/>
              </a:rPr>
              <a:t>t</a:t>
            </a:r>
            <a:r>
              <a:rPr sz="1600" spc="-20" dirty="0">
                <a:latin typeface="Arial" panose="020B0604020202020204"/>
                <a:cs typeface="Arial" panose="020B0604020202020204"/>
              </a:rPr>
              <a:t>o</a:t>
            </a:r>
            <a:r>
              <a:rPr sz="1600" dirty="0">
                <a:latin typeface="Arial" panose="020B0604020202020204"/>
                <a:cs typeface="Arial" panose="020B0604020202020204"/>
              </a:rPr>
              <a:t>	</a:t>
            </a:r>
            <a:r>
              <a:rPr sz="1600" spc="-40" dirty="0">
                <a:latin typeface="Arial" panose="020B0604020202020204"/>
                <a:cs typeface="Arial" panose="020B0604020202020204"/>
              </a:rPr>
              <a:t>e</a:t>
            </a:r>
            <a:r>
              <a:rPr sz="1600" dirty="0">
                <a:latin typeface="Arial" panose="020B0604020202020204"/>
                <a:cs typeface="Arial" panose="020B0604020202020204"/>
              </a:rPr>
              <a:t>s</a:t>
            </a:r>
            <a:r>
              <a:rPr sz="1600" spc="-40" dirty="0">
                <a:latin typeface="Arial" panose="020B0604020202020204"/>
                <a:cs typeface="Arial" panose="020B0604020202020204"/>
              </a:rPr>
              <a:t>t</a:t>
            </a:r>
            <a:r>
              <a:rPr sz="1600" dirty="0">
                <a:latin typeface="Arial" panose="020B0604020202020204"/>
                <a:cs typeface="Arial" panose="020B0604020202020204"/>
              </a:rPr>
              <a:t>im</a:t>
            </a:r>
            <a:r>
              <a:rPr sz="1600" spc="-40" dirty="0">
                <a:latin typeface="Arial" panose="020B0604020202020204"/>
                <a:cs typeface="Arial" panose="020B0604020202020204"/>
              </a:rPr>
              <a:t>a</a:t>
            </a:r>
            <a:r>
              <a:rPr sz="1600" dirty="0">
                <a:latin typeface="Arial" panose="020B0604020202020204"/>
                <a:cs typeface="Arial" panose="020B0604020202020204"/>
              </a:rPr>
              <a:t>t</a:t>
            </a:r>
            <a:r>
              <a:rPr sz="1600" spc="-20" dirty="0">
                <a:latin typeface="Arial" panose="020B0604020202020204"/>
                <a:cs typeface="Arial" panose="020B0604020202020204"/>
              </a:rPr>
              <a:t>e  </a:t>
            </a:r>
            <a:r>
              <a:rPr sz="1600" spc="-40" dirty="0">
                <a:latin typeface="Arial" panose="020B0604020202020204"/>
                <a:cs typeface="Arial" panose="020B0604020202020204"/>
              </a:rPr>
              <a:t>lambda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35280" marR="25400" indent="-287020" algn="just">
              <a:buFont typeface="Wingdings" panose="05000000000000000000"/>
              <a:buChar char=""/>
              <a:tabLst>
                <a:tab pos="337185" algn="l"/>
              </a:tabLst>
            </a:pPr>
            <a:r>
              <a:rPr sz="1600" spc="-20" dirty="0">
                <a:latin typeface="Arial" panose="020B0604020202020204"/>
                <a:cs typeface="Arial" panose="020B0604020202020204"/>
              </a:rPr>
              <a:t>Given</a:t>
            </a:r>
            <a:r>
              <a:rPr sz="1600" dirty="0">
                <a:latin typeface="Arial" panose="020B0604020202020204"/>
                <a:cs typeface="Arial" panose="020B0604020202020204"/>
              </a:rPr>
              <a:t> the</a:t>
            </a:r>
            <a:r>
              <a:rPr sz="16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latin typeface="Arial" panose="020B0604020202020204"/>
                <a:cs typeface="Arial" panose="020B0604020202020204"/>
              </a:rPr>
              <a:t>right </a:t>
            </a:r>
            <a:r>
              <a:rPr sz="1600" spc="-399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latin typeface="Arial" panose="020B0604020202020204"/>
                <a:cs typeface="Arial" panose="020B0604020202020204"/>
              </a:rPr>
              <a:t>lambda,</a:t>
            </a:r>
            <a:r>
              <a:rPr sz="1600" spc="639" dirty="0">
                <a:latin typeface="Arial" panose="020B0604020202020204"/>
                <a:cs typeface="Arial" panose="020B0604020202020204"/>
              </a:rPr>
              <a:t>  </a:t>
            </a:r>
            <a:r>
              <a:rPr sz="1600" spc="-40" dirty="0">
                <a:latin typeface="Arial" panose="020B0604020202020204"/>
                <a:cs typeface="Arial" panose="020B0604020202020204"/>
              </a:rPr>
              <a:t>genes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35280" marR="20320" algn="just"/>
            <a:r>
              <a:rPr sz="1600" spc="-20" dirty="0">
                <a:latin typeface="Arial" panose="020B0604020202020204"/>
                <a:cs typeface="Arial" panose="020B0604020202020204"/>
              </a:rPr>
              <a:t>with</a:t>
            </a:r>
            <a:r>
              <a:rPr sz="1600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latin typeface="Arial" panose="020B0604020202020204"/>
                <a:cs typeface="Arial" panose="020B0604020202020204"/>
              </a:rPr>
              <a:t>no-zero </a:t>
            </a:r>
            <a:r>
              <a:rPr sz="1600" spc="-399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latin typeface="Arial" panose="020B0604020202020204"/>
                <a:cs typeface="Arial" panose="020B0604020202020204"/>
              </a:rPr>
              <a:t>coefficient are </a:t>
            </a:r>
            <a:r>
              <a:rPr sz="1600" spc="-59" dirty="0">
                <a:latin typeface="Arial" panose="020B0604020202020204"/>
                <a:cs typeface="Arial" panose="020B0604020202020204"/>
              </a:rPr>
              <a:t>of </a:t>
            </a:r>
            <a:r>
              <a:rPr sz="1600" spc="-40" dirty="0">
                <a:latin typeface="Arial" panose="020B0604020202020204"/>
                <a:cs typeface="Arial" panose="020B0604020202020204"/>
              </a:rPr>
              <a:t> interest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23" name="object 323"/>
          <p:cNvGrpSpPr/>
          <p:nvPr/>
        </p:nvGrpSpPr>
        <p:grpSpPr>
          <a:xfrm>
            <a:off x="4431272" y="20351841"/>
            <a:ext cx="9230804" cy="15039413"/>
            <a:chOff x="1100321" y="5084058"/>
            <a:chExt cx="2308860" cy="3761740"/>
          </a:xfrm>
        </p:grpSpPr>
        <p:sp>
          <p:nvSpPr>
            <p:cNvPr id="324" name="object 324"/>
            <p:cNvSpPr/>
            <p:nvPr/>
          </p:nvSpPr>
          <p:spPr>
            <a:xfrm>
              <a:off x="1100315" y="5084063"/>
              <a:ext cx="2309495" cy="603885"/>
            </a:xfrm>
            <a:custGeom>
              <a:avLst/>
              <a:gdLst/>
              <a:ahLst/>
              <a:cxnLst/>
              <a:rect l="l" t="t" r="r" b="b"/>
              <a:pathLst>
                <a:path w="2309495" h="603885">
                  <a:moveTo>
                    <a:pt x="24384" y="7620"/>
                  </a:moveTo>
                  <a:lnTo>
                    <a:pt x="0" y="7620"/>
                  </a:lnTo>
                  <a:lnTo>
                    <a:pt x="0" y="10668"/>
                  </a:lnTo>
                  <a:lnTo>
                    <a:pt x="24384" y="10668"/>
                  </a:lnTo>
                  <a:lnTo>
                    <a:pt x="24384" y="7620"/>
                  </a:lnTo>
                  <a:close/>
                </a:path>
                <a:path w="2309495" h="603885">
                  <a:moveTo>
                    <a:pt x="57912" y="7620"/>
                  </a:moveTo>
                  <a:lnTo>
                    <a:pt x="33528" y="7620"/>
                  </a:lnTo>
                  <a:lnTo>
                    <a:pt x="33528" y="10668"/>
                  </a:lnTo>
                  <a:lnTo>
                    <a:pt x="57912" y="10668"/>
                  </a:lnTo>
                  <a:lnTo>
                    <a:pt x="57912" y="7620"/>
                  </a:lnTo>
                  <a:close/>
                </a:path>
                <a:path w="2309495" h="603885">
                  <a:moveTo>
                    <a:pt x="91440" y="7620"/>
                  </a:moveTo>
                  <a:lnTo>
                    <a:pt x="67056" y="7620"/>
                  </a:lnTo>
                  <a:lnTo>
                    <a:pt x="67056" y="10668"/>
                  </a:lnTo>
                  <a:lnTo>
                    <a:pt x="91440" y="10668"/>
                  </a:lnTo>
                  <a:lnTo>
                    <a:pt x="91440" y="7620"/>
                  </a:lnTo>
                  <a:close/>
                </a:path>
                <a:path w="2309495" h="603885">
                  <a:moveTo>
                    <a:pt x="124968" y="7620"/>
                  </a:moveTo>
                  <a:lnTo>
                    <a:pt x="100584" y="7620"/>
                  </a:lnTo>
                  <a:lnTo>
                    <a:pt x="100584" y="10668"/>
                  </a:lnTo>
                  <a:lnTo>
                    <a:pt x="124968" y="10668"/>
                  </a:lnTo>
                  <a:lnTo>
                    <a:pt x="124968" y="7620"/>
                  </a:lnTo>
                  <a:close/>
                </a:path>
                <a:path w="2309495" h="603885">
                  <a:moveTo>
                    <a:pt x="158496" y="7620"/>
                  </a:moveTo>
                  <a:lnTo>
                    <a:pt x="134112" y="7620"/>
                  </a:lnTo>
                  <a:lnTo>
                    <a:pt x="134112" y="10668"/>
                  </a:lnTo>
                  <a:lnTo>
                    <a:pt x="158496" y="10668"/>
                  </a:lnTo>
                  <a:lnTo>
                    <a:pt x="158496" y="7620"/>
                  </a:lnTo>
                  <a:close/>
                </a:path>
                <a:path w="2309495" h="603885">
                  <a:moveTo>
                    <a:pt x="192024" y="7620"/>
                  </a:moveTo>
                  <a:lnTo>
                    <a:pt x="167640" y="7620"/>
                  </a:lnTo>
                  <a:lnTo>
                    <a:pt x="167640" y="10668"/>
                  </a:lnTo>
                  <a:lnTo>
                    <a:pt x="192024" y="10668"/>
                  </a:lnTo>
                  <a:lnTo>
                    <a:pt x="192024" y="7620"/>
                  </a:lnTo>
                  <a:close/>
                </a:path>
                <a:path w="2309495" h="603885">
                  <a:moveTo>
                    <a:pt x="225552" y="7620"/>
                  </a:moveTo>
                  <a:lnTo>
                    <a:pt x="201168" y="7620"/>
                  </a:lnTo>
                  <a:lnTo>
                    <a:pt x="201168" y="10668"/>
                  </a:lnTo>
                  <a:lnTo>
                    <a:pt x="225552" y="10668"/>
                  </a:lnTo>
                  <a:lnTo>
                    <a:pt x="225552" y="7620"/>
                  </a:lnTo>
                  <a:close/>
                </a:path>
                <a:path w="2309495" h="603885">
                  <a:moveTo>
                    <a:pt x="259080" y="7620"/>
                  </a:moveTo>
                  <a:lnTo>
                    <a:pt x="234696" y="7620"/>
                  </a:lnTo>
                  <a:lnTo>
                    <a:pt x="234696" y="10668"/>
                  </a:lnTo>
                  <a:lnTo>
                    <a:pt x="259080" y="10668"/>
                  </a:lnTo>
                  <a:lnTo>
                    <a:pt x="259080" y="7620"/>
                  </a:lnTo>
                  <a:close/>
                </a:path>
                <a:path w="2309495" h="603885">
                  <a:moveTo>
                    <a:pt x="292608" y="7620"/>
                  </a:moveTo>
                  <a:lnTo>
                    <a:pt x="268224" y="7620"/>
                  </a:lnTo>
                  <a:lnTo>
                    <a:pt x="268224" y="10668"/>
                  </a:lnTo>
                  <a:lnTo>
                    <a:pt x="292608" y="10668"/>
                  </a:lnTo>
                  <a:lnTo>
                    <a:pt x="292608" y="7620"/>
                  </a:lnTo>
                  <a:close/>
                </a:path>
                <a:path w="2309495" h="603885">
                  <a:moveTo>
                    <a:pt x="326136" y="7620"/>
                  </a:moveTo>
                  <a:lnTo>
                    <a:pt x="301752" y="7620"/>
                  </a:lnTo>
                  <a:lnTo>
                    <a:pt x="301752" y="10668"/>
                  </a:lnTo>
                  <a:lnTo>
                    <a:pt x="326136" y="10668"/>
                  </a:lnTo>
                  <a:lnTo>
                    <a:pt x="326136" y="7620"/>
                  </a:lnTo>
                  <a:close/>
                </a:path>
                <a:path w="2309495" h="603885">
                  <a:moveTo>
                    <a:pt x="359664" y="7620"/>
                  </a:moveTo>
                  <a:lnTo>
                    <a:pt x="335280" y="7620"/>
                  </a:lnTo>
                  <a:lnTo>
                    <a:pt x="335280" y="10668"/>
                  </a:lnTo>
                  <a:lnTo>
                    <a:pt x="359664" y="10668"/>
                  </a:lnTo>
                  <a:lnTo>
                    <a:pt x="359664" y="7620"/>
                  </a:lnTo>
                  <a:close/>
                </a:path>
                <a:path w="2309495" h="603885">
                  <a:moveTo>
                    <a:pt x="411480" y="9144"/>
                  </a:moveTo>
                  <a:lnTo>
                    <a:pt x="393192" y="0"/>
                  </a:lnTo>
                  <a:lnTo>
                    <a:pt x="393192" y="7620"/>
                  </a:lnTo>
                  <a:lnTo>
                    <a:pt x="368808" y="7620"/>
                  </a:lnTo>
                  <a:lnTo>
                    <a:pt x="368808" y="10668"/>
                  </a:lnTo>
                  <a:lnTo>
                    <a:pt x="393192" y="10668"/>
                  </a:lnTo>
                  <a:lnTo>
                    <a:pt x="393192" y="18288"/>
                  </a:lnTo>
                  <a:lnTo>
                    <a:pt x="411480" y="9144"/>
                  </a:lnTo>
                  <a:close/>
                </a:path>
                <a:path w="2309495" h="603885">
                  <a:moveTo>
                    <a:pt x="1424952" y="7620"/>
                  </a:moveTo>
                  <a:lnTo>
                    <a:pt x="1400568" y="7620"/>
                  </a:lnTo>
                  <a:lnTo>
                    <a:pt x="1400568" y="10668"/>
                  </a:lnTo>
                  <a:lnTo>
                    <a:pt x="1424952" y="10668"/>
                  </a:lnTo>
                  <a:lnTo>
                    <a:pt x="1424952" y="7620"/>
                  </a:lnTo>
                  <a:close/>
                </a:path>
                <a:path w="2309495" h="603885">
                  <a:moveTo>
                    <a:pt x="1458480" y="7620"/>
                  </a:moveTo>
                  <a:lnTo>
                    <a:pt x="1434096" y="7620"/>
                  </a:lnTo>
                  <a:lnTo>
                    <a:pt x="1434096" y="10668"/>
                  </a:lnTo>
                  <a:lnTo>
                    <a:pt x="1458480" y="10668"/>
                  </a:lnTo>
                  <a:lnTo>
                    <a:pt x="1458480" y="7620"/>
                  </a:lnTo>
                  <a:close/>
                </a:path>
                <a:path w="2309495" h="603885">
                  <a:moveTo>
                    <a:pt x="1492008" y="7620"/>
                  </a:moveTo>
                  <a:lnTo>
                    <a:pt x="1467624" y="7620"/>
                  </a:lnTo>
                  <a:lnTo>
                    <a:pt x="1467624" y="10668"/>
                  </a:lnTo>
                  <a:lnTo>
                    <a:pt x="1492008" y="10668"/>
                  </a:lnTo>
                  <a:lnTo>
                    <a:pt x="1492008" y="7620"/>
                  </a:lnTo>
                  <a:close/>
                </a:path>
                <a:path w="2309495" h="603885">
                  <a:moveTo>
                    <a:pt x="1525536" y="7620"/>
                  </a:moveTo>
                  <a:lnTo>
                    <a:pt x="1501152" y="7620"/>
                  </a:lnTo>
                  <a:lnTo>
                    <a:pt x="1501152" y="10668"/>
                  </a:lnTo>
                  <a:lnTo>
                    <a:pt x="1525536" y="10668"/>
                  </a:lnTo>
                  <a:lnTo>
                    <a:pt x="1525536" y="7620"/>
                  </a:lnTo>
                  <a:close/>
                </a:path>
                <a:path w="2309495" h="603885">
                  <a:moveTo>
                    <a:pt x="1559064" y="7620"/>
                  </a:moveTo>
                  <a:lnTo>
                    <a:pt x="1534680" y="7620"/>
                  </a:lnTo>
                  <a:lnTo>
                    <a:pt x="1534680" y="10668"/>
                  </a:lnTo>
                  <a:lnTo>
                    <a:pt x="1559064" y="10668"/>
                  </a:lnTo>
                  <a:lnTo>
                    <a:pt x="1559064" y="7620"/>
                  </a:lnTo>
                  <a:close/>
                </a:path>
                <a:path w="2309495" h="603885">
                  <a:moveTo>
                    <a:pt x="1592592" y="7620"/>
                  </a:moveTo>
                  <a:lnTo>
                    <a:pt x="1568208" y="7620"/>
                  </a:lnTo>
                  <a:lnTo>
                    <a:pt x="1568208" y="10668"/>
                  </a:lnTo>
                  <a:lnTo>
                    <a:pt x="1592592" y="10668"/>
                  </a:lnTo>
                  <a:lnTo>
                    <a:pt x="1592592" y="7620"/>
                  </a:lnTo>
                  <a:close/>
                </a:path>
                <a:path w="2309495" h="603885">
                  <a:moveTo>
                    <a:pt x="1626120" y="7620"/>
                  </a:moveTo>
                  <a:lnTo>
                    <a:pt x="1601736" y="7620"/>
                  </a:lnTo>
                  <a:lnTo>
                    <a:pt x="1601736" y="10668"/>
                  </a:lnTo>
                  <a:lnTo>
                    <a:pt x="1626120" y="10668"/>
                  </a:lnTo>
                  <a:lnTo>
                    <a:pt x="1626120" y="7620"/>
                  </a:lnTo>
                  <a:close/>
                </a:path>
                <a:path w="2309495" h="603885">
                  <a:moveTo>
                    <a:pt x="1659648" y="7620"/>
                  </a:moveTo>
                  <a:lnTo>
                    <a:pt x="1635264" y="7620"/>
                  </a:lnTo>
                  <a:lnTo>
                    <a:pt x="1635264" y="10668"/>
                  </a:lnTo>
                  <a:lnTo>
                    <a:pt x="1659648" y="10668"/>
                  </a:lnTo>
                  <a:lnTo>
                    <a:pt x="1659648" y="7620"/>
                  </a:lnTo>
                  <a:close/>
                </a:path>
                <a:path w="2309495" h="603885">
                  <a:moveTo>
                    <a:pt x="1693176" y="7620"/>
                  </a:moveTo>
                  <a:lnTo>
                    <a:pt x="1668792" y="7620"/>
                  </a:lnTo>
                  <a:lnTo>
                    <a:pt x="1668792" y="10668"/>
                  </a:lnTo>
                  <a:lnTo>
                    <a:pt x="1693176" y="10668"/>
                  </a:lnTo>
                  <a:lnTo>
                    <a:pt x="1693176" y="7620"/>
                  </a:lnTo>
                  <a:close/>
                </a:path>
                <a:path w="2309495" h="603885">
                  <a:moveTo>
                    <a:pt x="1726704" y="7620"/>
                  </a:moveTo>
                  <a:lnTo>
                    <a:pt x="1702320" y="7620"/>
                  </a:lnTo>
                  <a:lnTo>
                    <a:pt x="1702320" y="10668"/>
                  </a:lnTo>
                  <a:lnTo>
                    <a:pt x="1726704" y="10668"/>
                  </a:lnTo>
                  <a:lnTo>
                    <a:pt x="1726704" y="7620"/>
                  </a:lnTo>
                  <a:close/>
                </a:path>
                <a:path w="2309495" h="603885">
                  <a:moveTo>
                    <a:pt x="1760232" y="7620"/>
                  </a:moveTo>
                  <a:lnTo>
                    <a:pt x="1735848" y="7620"/>
                  </a:lnTo>
                  <a:lnTo>
                    <a:pt x="1735848" y="10668"/>
                  </a:lnTo>
                  <a:lnTo>
                    <a:pt x="1760232" y="10668"/>
                  </a:lnTo>
                  <a:lnTo>
                    <a:pt x="1760232" y="7620"/>
                  </a:lnTo>
                  <a:close/>
                </a:path>
                <a:path w="2309495" h="603885">
                  <a:moveTo>
                    <a:pt x="1793760" y="7620"/>
                  </a:moveTo>
                  <a:lnTo>
                    <a:pt x="1769376" y="7620"/>
                  </a:lnTo>
                  <a:lnTo>
                    <a:pt x="1769376" y="10668"/>
                  </a:lnTo>
                  <a:lnTo>
                    <a:pt x="1793760" y="10668"/>
                  </a:lnTo>
                  <a:lnTo>
                    <a:pt x="1793760" y="7620"/>
                  </a:lnTo>
                  <a:close/>
                </a:path>
                <a:path w="2309495" h="603885">
                  <a:moveTo>
                    <a:pt x="1827288" y="7620"/>
                  </a:moveTo>
                  <a:lnTo>
                    <a:pt x="1802904" y="7620"/>
                  </a:lnTo>
                  <a:lnTo>
                    <a:pt x="1802904" y="10668"/>
                  </a:lnTo>
                  <a:lnTo>
                    <a:pt x="1827288" y="10668"/>
                  </a:lnTo>
                  <a:lnTo>
                    <a:pt x="1827288" y="7620"/>
                  </a:lnTo>
                  <a:close/>
                </a:path>
                <a:path w="2309495" h="603885">
                  <a:moveTo>
                    <a:pt x="1860816" y="7620"/>
                  </a:moveTo>
                  <a:lnTo>
                    <a:pt x="1836432" y="7620"/>
                  </a:lnTo>
                  <a:lnTo>
                    <a:pt x="1836432" y="10668"/>
                  </a:lnTo>
                  <a:lnTo>
                    <a:pt x="1860816" y="10668"/>
                  </a:lnTo>
                  <a:lnTo>
                    <a:pt x="1860816" y="7620"/>
                  </a:lnTo>
                  <a:close/>
                </a:path>
                <a:path w="2309495" h="603885">
                  <a:moveTo>
                    <a:pt x="1894344" y="7620"/>
                  </a:moveTo>
                  <a:lnTo>
                    <a:pt x="1869960" y="7620"/>
                  </a:lnTo>
                  <a:lnTo>
                    <a:pt x="1869960" y="10668"/>
                  </a:lnTo>
                  <a:lnTo>
                    <a:pt x="1894344" y="10668"/>
                  </a:lnTo>
                  <a:lnTo>
                    <a:pt x="1894344" y="7620"/>
                  </a:lnTo>
                  <a:close/>
                </a:path>
                <a:path w="2309495" h="603885">
                  <a:moveTo>
                    <a:pt x="1920252" y="9144"/>
                  </a:moveTo>
                  <a:lnTo>
                    <a:pt x="1917204" y="7620"/>
                  </a:lnTo>
                  <a:lnTo>
                    <a:pt x="1901964" y="0"/>
                  </a:lnTo>
                  <a:lnTo>
                    <a:pt x="1901964" y="18288"/>
                  </a:lnTo>
                  <a:lnTo>
                    <a:pt x="1917204" y="10668"/>
                  </a:lnTo>
                  <a:lnTo>
                    <a:pt x="1920252" y="9144"/>
                  </a:lnTo>
                  <a:close/>
                </a:path>
                <a:path w="2309495" h="603885">
                  <a:moveTo>
                    <a:pt x="2301252" y="530352"/>
                  </a:moveTo>
                  <a:lnTo>
                    <a:pt x="2298204" y="530352"/>
                  </a:lnTo>
                  <a:lnTo>
                    <a:pt x="2298204" y="554736"/>
                  </a:lnTo>
                  <a:lnTo>
                    <a:pt x="2301252" y="554736"/>
                  </a:lnTo>
                  <a:lnTo>
                    <a:pt x="2301252" y="530352"/>
                  </a:lnTo>
                  <a:close/>
                </a:path>
                <a:path w="2309495" h="603885">
                  <a:moveTo>
                    <a:pt x="2301252" y="496824"/>
                  </a:moveTo>
                  <a:lnTo>
                    <a:pt x="2298204" y="496824"/>
                  </a:lnTo>
                  <a:lnTo>
                    <a:pt x="2298204" y="521208"/>
                  </a:lnTo>
                  <a:lnTo>
                    <a:pt x="2301252" y="521208"/>
                  </a:lnTo>
                  <a:lnTo>
                    <a:pt x="2301252" y="496824"/>
                  </a:lnTo>
                  <a:close/>
                </a:path>
                <a:path w="2309495" h="603885">
                  <a:moveTo>
                    <a:pt x="2301252" y="463296"/>
                  </a:moveTo>
                  <a:lnTo>
                    <a:pt x="2298204" y="463296"/>
                  </a:lnTo>
                  <a:lnTo>
                    <a:pt x="2298204" y="487680"/>
                  </a:lnTo>
                  <a:lnTo>
                    <a:pt x="2301252" y="487680"/>
                  </a:lnTo>
                  <a:lnTo>
                    <a:pt x="2301252" y="463296"/>
                  </a:lnTo>
                  <a:close/>
                </a:path>
                <a:path w="2309495" h="603885">
                  <a:moveTo>
                    <a:pt x="2301252" y="429768"/>
                  </a:moveTo>
                  <a:lnTo>
                    <a:pt x="2298204" y="429768"/>
                  </a:lnTo>
                  <a:lnTo>
                    <a:pt x="2298204" y="454152"/>
                  </a:lnTo>
                  <a:lnTo>
                    <a:pt x="2301252" y="454152"/>
                  </a:lnTo>
                  <a:lnTo>
                    <a:pt x="2301252" y="429768"/>
                  </a:lnTo>
                  <a:close/>
                </a:path>
                <a:path w="2309495" h="603885">
                  <a:moveTo>
                    <a:pt x="2301252" y="396240"/>
                  </a:moveTo>
                  <a:lnTo>
                    <a:pt x="2298204" y="396240"/>
                  </a:lnTo>
                  <a:lnTo>
                    <a:pt x="2298204" y="420624"/>
                  </a:lnTo>
                  <a:lnTo>
                    <a:pt x="2301252" y="420624"/>
                  </a:lnTo>
                  <a:lnTo>
                    <a:pt x="2301252" y="396240"/>
                  </a:lnTo>
                  <a:close/>
                </a:path>
                <a:path w="2309495" h="603885">
                  <a:moveTo>
                    <a:pt x="2301252" y="362712"/>
                  </a:moveTo>
                  <a:lnTo>
                    <a:pt x="2298204" y="362712"/>
                  </a:lnTo>
                  <a:lnTo>
                    <a:pt x="2298204" y="387096"/>
                  </a:lnTo>
                  <a:lnTo>
                    <a:pt x="2301252" y="387096"/>
                  </a:lnTo>
                  <a:lnTo>
                    <a:pt x="2301252" y="362712"/>
                  </a:lnTo>
                  <a:close/>
                </a:path>
                <a:path w="2309495" h="603885">
                  <a:moveTo>
                    <a:pt x="2301252" y="329184"/>
                  </a:moveTo>
                  <a:lnTo>
                    <a:pt x="2298204" y="329184"/>
                  </a:lnTo>
                  <a:lnTo>
                    <a:pt x="2298204" y="353568"/>
                  </a:lnTo>
                  <a:lnTo>
                    <a:pt x="2301252" y="353568"/>
                  </a:lnTo>
                  <a:lnTo>
                    <a:pt x="2301252" y="329184"/>
                  </a:lnTo>
                  <a:close/>
                </a:path>
                <a:path w="2309495" h="603885">
                  <a:moveTo>
                    <a:pt x="2301252" y="295656"/>
                  </a:moveTo>
                  <a:lnTo>
                    <a:pt x="2298204" y="295656"/>
                  </a:lnTo>
                  <a:lnTo>
                    <a:pt x="2298204" y="320040"/>
                  </a:lnTo>
                  <a:lnTo>
                    <a:pt x="2301252" y="320040"/>
                  </a:lnTo>
                  <a:lnTo>
                    <a:pt x="2301252" y="295656"/>
                  </a:lnTo>
                  <a:close/>
                </a:path>
                <a:path w="2309495" h="603885">
                  <a:moveTo>
                    <a:pt x="2301252" y="262128"/>
                  </a:moveTo>
                  <a:lnTo>
                    <a:pt x="2298204" y="262128"/>
                  </a:lnTo>
                  <a:lnTo>
                    <a:pt x="2298204" y="286512"/>
                  </a:lnTo>
                  <a:lnTo>
                    <a:pt x="2301252" y="286512"/>
                  </a:lnTo>
                  <a:lnTo>
                    <a:pt x="2301252" y="262128"/>
                  </a:lnTo>
                  <a:close/>
                </a:path>
                <a:path w="2309495" h="603885">
                  <a:moveTo>
                    <a:pt x="2301252" y="228600"/>
                  </a:moveTo>
                  <a:lnTo>
                    <a:pt x="2298204" y="228600"/>
                  </a:lnTo>
                  <a:lnTo>
                    <a:pt x="2298204" y="252984"/>
                  </a:lnTo>
                  <a:lnTo>
                    <a:pt x="2301252" y="252984"/>
                  </a:lnTo>
                  <a:lnTo>
                    <a:pt x="2301252" y="228600"/>
                  </a:lnTo>
                  <a:close/>
                </a:path>
                <a:path w="2309495" h="603885">
                  <a:moveTo>
                    <a:pt x="2308872" y="585216"/>
                  </a:moveTo>
                  <a:lnTo>
                    <a:pt x="2301252" y="585216"/>
                  </a:lnTo>
                  <a:lnTo>
                    <a:pt x="2301252" y="563880"/>
                  </a:lnTo>
                  <a:lnTo>
                    <a:pt x="2298204" y="563880"/>
                  </a:lnTo>
                  <a:lnTo>
                    <a:pt x="2298204" y="585216"/>
                  </a:lnTo>
                  <a:lnTo>
                    <a:pt x="2289060" y="585216"/>
                  </a:lnTo>
                  <a:lnTo>
                    <a:pt x="2299728" y="603504"/>
                  </a:lnTo>
                  <a:lnTo>
                    <a:pt x="2307348" y="588264"/>
                  </a:lnTo>
                  <a:lnTo>
                    <a:pt x="2308872" y="5852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560576" y="8663934"/>
              <a:ext cx="288290" cy="181610"/>
            </a:xfrm>
            <a:custGeom>
              <a:avLst/>
              <a:gdLst/>
              <a:ahLst/>
              <a:cxnLst/>
              <a:rect l="l" t="t" r="r" b="b"/>
              <a:pathLst>
                <a:path w="288289" h="181609">
                  <a:moveTo>
                    <a:pt x="288035" y="0"/>
                  </a:moveTo>
                  <a:lnTo>
                    <a:pt x="0" y="0"/>
                  </a:lnTo>
                  <a:lnTo>
                    <a:pt x="0" y="181355"/>
                  </a:lnTo>
                  <a:lnTo>
                    <a:pt x="288035" y="181355"/>
                  </a:lnTo>
                  <a:lnTo>
                    <a:pt x="288035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559052" y="8662410"/>
              <a:ext cx="289560" cy="182880"/>
            </a:xfrm>
            <a:custGeom>
              <a:avLst/>
              <a:gdLst/>
              <a:ahLst/>
              <a:cxnLst/>
              <a:rect l="l" t="t" r="r" b="b"/>
              <a:pathLst>
                <a:path w="289560" h="182879">
                  <a:moveTo>
                    <a:pt x="28956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3048" y="182880"/>
                  </a:lnTo>
                  <a:lnTo>
                    <a:pt x="1524" y="181356"/>
                  </a:lnTo>
                  <a:lnTo>
                    <a:pt x="3048" y="181356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289560" y="1524"/>
                  </a:lnTo>
                  <a:lnTo>
                    <a:pt x="289560" y="0"/>
                  </a:lnTo>
                  <a:close/>
                </a:path>
                <a:path w="289560" h="182879">
                  <a:moveTo>
                    <a:pt x="3048" y="181356"/>
                  </a:moveTo>
                  <a:lnTo>
                    <a:pt x="1524" y="181356"/>
                  </a:lnTo>
                  <a:lnTo>
                    <a:pt x="3048" y="182880"/>
                  </a:lnTo>
                  <a:lnTo>
                    <a:pt x="3048" y="181356"/>
                  </a:lnTo>
                  <a:close/>
                </a:path>
                <a:path w="289560" h="182879">
                  <a:moveTo>
                    <a:pt x="288036" y="181356"/>
                  </a:moveTo>
                  <a:lnTo>
                    <a:pt x="3048" y="181356"/>
                  </a:lnTo>
                  <a:lnTo>
                    <a:pt x="3048" y="182880"/>
                  </a:lnTo>
                  <a:lnTo>
                    <a:pt x="288036" y="182880"/>
                  </a:lnTo>
                  <a:lnTo>
                    <a:pt x="288036" y="181356"/>
                  </a:lnTo>
                  <a:close/>
                </a:path>
                <a:path w="289560" h="182879">
                  <a:moveTo>
                    <a:pt x="288036" y="1524"/>
                  </a:moveTo>
                  <a:lnTo>
                    <a:pt x="288036" y="182880"/>
                  </a:lnTo>
                  <a:lnTo>
                    <a:pt x="289560" y="181356"/>
                  </a:lnTo>
                  <a:lnTo>
                    <a:pt x="289560" y="3048"/>
                  </a:lnTo>
                  <a:lnTo>
                    <a:pt x="288036" y="1524"/>
                  </a:lnTo>
                  <a:close/>
                </a:path>
                <a:path w="289560" h="182879">
                  <a:moveTo>
                    <a:pt x="289560" y="181356"/>
                  </a:moveTo>
                  <a:lnTo>
                    <a:pt x="288036" y="182880"/>
                  </a:lnTo>
                  <a:lnTo>
                    <a:pt x="289560" y="182880"/>
                  </a:lnTo>
                  <a:lnTo>
                    <a:pt x="289560" y="181356"/>
                  </a:lnTo>
                  <a:close/>
                </a:path>
                <a:path w="289560" h="182879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289560" h="182879">
                  <a:moveTo>
                    <a:pt x="288036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288036" y="3048"/>
                  </a:lnTo>
                  <a:lnTo>
                    <a:pt x="288036" y="1524"/>
                  </a:lnTo>
                  <a:close/>
                </a:path>
                <a:path w="289560" h="182879">
                  <a:moveTo>
                    <a:pt x="289560" y="1524"/>
                  </a:moveTo>
                  <a:lnTo>
                    <a:pt x="288036" y="1524"/>
                  </a:lnTo>
                  <a:lnTo>
                    <a:pt x="289560" y="3048"/>
                  </a:lnTo>
                  <a:lnTo>
                    <a:pt x="289560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327" name="object 327"/>
          <p:cNvSpPr txBox="1"/>
          <p:nvPr/>
        </p:nvSpPr>
        <p:spPr>
          <a:xfrm>
            <a:off x="6271364" y="34664172"/>
            <a:ext cx="1152582" cy="574504"/>
          </a:xfrm>
          <a:prstGeom prst="rect">
            <a:avLst/>
          </a:prstGeom>
        </p:spPr>
        <p:txBody>
          <a:bodyPr vert="horz" wrap="square" lIns="0" tIns="20308" rIns="0" bIns="0" rtlCol="0">
            <a:spAutoFit/>
          </a:bodyPr>
          <a:lstStyle/>
          <a:p>
            <a:pPr>
              <a:spcBef>
                <a:spcPts val="160"/>
              </a:spcBef>
            </a:pPr>
            <a:endParaRPr sz="800">
              <a:latin typeface="Times New Roman" panose="02020603050405020304"/>
              <a:cs typeface="Times New Roman" panose="02020603050405020304"/>
            </a:endParaRPr>
          </a:p>
          <a:p>
            <a:pPr marL="101600" marR="83820" indent="30480"/>
            <a:r>
              <a:rPr sz="1400" b="1" spc="-40" dirty="0">
                <a:latin typeface="Arial" panose="020B0604020202020204"/>
                <a:cs typeface="Arial" panose="020B0604020202020204"/>
              </a:rPr>
              <a:t>Eac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h</a:t>
            </a:r>
            <a:r>
              <a:rPr sz="1400" b="1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d</a:t>
            </a:r>
            <a:r>
              <a:rPr sz="1400" b="1" spc="-40" dirty="0">
                <a:latin typeface="Arial" panose="020B0604020202020204"/>
                <a:cs typeface="Arial" panose="020B0604020202020204"/>
              </a:rPr>
              <a:t>r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ug  </a:t>
            </a:r>
            <a:r>
              <a:rPr sz="1400" b="1" spc="-40" dirty="0">
                <a:latin typeface="Arial" panose="020B0604020202020204"/>
                <a:cs typeface="Arial" panose="020B0604020202020204"/>
              </a:rPr>
              <a:t>i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nd</a:t>
            </a:r>
            <a:r>
              <a:rPr sz="1400" b="1" spc="-40" dirty="0">
                <a:latin typeface="Arial" panose="020B0604020202020204"/>
                <a:cs typeface="Arial" panose="020B0604020202020204"/>
              </a:rPr>
              <a:t>i</a:t>
            </a:r>
            <a:r>
              <a:rPr sz="1400" b="1" spc="20" dirty="0">
                <a:latin typeface="Arial" panose="020B0604020202020204"/>
                <a:cs typeface="Arial" panose="020B0604020202020204"/>
              </a:rPr>
              <a:t>v</a:t>
            </a:r>
            <a:r>
              <a:rPr sz="1400" b="1" spc="-40" dirty="0">
                <a:latin typeface="Arial" panose="020B0604020202020204"/>
                <a:cs typeface="Arial" panose="020B0604020202020204"/>
              </a:rPr>
              <a:t>i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du</a:t>
            </a:r>
            <a:r>
              <a:rPr sz="1400" b="1" spc="-40" dirty="0">
                <a:latin typeface="Arial" panose="020B0604020202020204"/>
                <a:cs typeface="Arial" panose="020B0604020202020204"/>
              </a:rPr>
              <a:t>al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y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28" name="object 328"/>
          <p:cNvGrpSpPr/>
          <p:nvPr/>
        </p:nvGrpSpPr>
        <p:grpSpPr>
          <a:xfrm>
            <a:off x="10493776" y="34773845"/>
            <a:ext cx="2279774" cy="1195740"/>
            <a:chOff x="2616708" y="8691367"/>
            <a:chExt cx="570230" cy="299085"/>
          </a:xfrm>
        </p:grpSpPr>
        <p:sp>
          <p:nvSpPr>
            <p:cNvPr id="329" name="object 329"/>
            <p:cNvSpPr/>
            <p:nvPr/>
          </p:nvSpPr>
          <p:spPr>
            <a:xfrm>
              <a:off x="2618232" y="8692891"/>
              <a:ext cx="567055" cy="295910"/>
            </a:xfrm>
            <a:custGeom>
              <a:avLst/>
              <a:gdLst/>
              <a:ahLst/>
              <a:cxnLst/>
              <a:rect l="l" t="t" r="r" b="b"/>
              <a:pathLst>
                <a:path w="567055" h="295909">
                  <a:moveTo>
                    <a:pt x="489204" y="50292"/>
                  </a:moveTo>
                  <a:lnTo>
                    <a:pt x="0" y="50292"/>
                  </a:lnTo>
                  <a:lnTo>
                    <a:pt x="0" y="284988"/>
                  </a:lnTo>
                  <a:lnTo>
                    <a:pt x="60823" y="292688"/>
                  </a:lnTo>
                  <a:lnTo>
                    <a:pt x="111761" y="295579"/>
                  </a:lnTo>
                  <a:lnTo>
                    <a:pt x="155018" y="294520"/>
                  </a:lnTo>
                  <a:lnTo>
                    <a:pt x="192800" y="290369"/>
                  </a:lnTo>
                  <a:lnTo>
                    <a:pt x="227311" y="283986"/>
                  </a:lnTo>
                  <a:lnTo>
                    <a:pt x="295345" y="267956"/>
                  </a:lnTo>
                  <a:lnTo>
                    <a:pt x="333278" y="260026"/>
                  </a:lnTo>
                  <a:lnTo>
                    <a:pt x="376762" y="253300"/>
                  </a:lnTo>
                  <a:lnTo>
                    <a:pt x="428002" y="248634"/>
                  </a:lnTo>
                  <a:lnTo>
                    <a:pt x="489204" y="246888"/>
                  </a:lnTo>
                  <a:lnTo>
                    <a:pt x="489204" y="50292"/>
                  </a:lnTo>
                  <a:close/>
                </a:path>
                <a:path w="567055" h="295909">
                  <a:moveTo>
                    <a:pt x="525780" y="24384"/>
                  </a:moveTo>
                  <a:lnTo>
                    <a:pt x="41148" y="24384"/>
                  </a:lnTo>
                  <a:lnTo>
                    <a:pt x="41148" y="50292"/>
                  </a:lnTo>
                  <a:lnTo>
                    <a:pt x="489204" y="50292"/>
                  </a:lnTo>
                  <a:lnTo>
                    <a:pt x="489204" y="224028"/>
                  </a:lnTo>
                  <a:lnTo>
                    <a:pt x="492347" y="223789"/>
                  </a:lnTo>
                  <a:lnTo>
                    <a:pt x="500634" y="223266"/>
                  </a:lnTo>
                  <a:lnTo>
                    <a:pt x="512349" y="222742"/>
                  </a:lnTo>
                  <a:lnTo>
                    <a:pt x="525780" y="222504"/>
                  </a:lnTo>
                  <a:lnTo>
                    <a:pt x="525780" y="24384"/>
                  </a:lnTo>
                  <a:close/>
                </a:path>
                <a:path w="567055" h="295909">
                  <a:moveTo>
                    <a:pt x="566928" y="0"/>
                  </a:moveTo>
                  <a:lnTo>
                    <a:pt x="77724" y="0"/>
                  </a:lnTo>
                  <a:lnTo>
                    <a:pt x="77724" y="24384"/>
                  </a:lnTo>
                  <a:lnTo>
                    <a:pt x="525780" y="24384"/>
                  </a:lnTo>
                  <a:lnTo>
                    <a:pt x="525780" y="198120"/>
                  </a:lnTo>
                  <a:lnTo>
                    <a:pt x="566928" y="198120"/>
                  </a:lnTo>
                  <a:lnTo>
                    <a:pt x="566928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616708" y="8691367"/>
              <a:ext cx="570230" cy="299085"/>
            </a:xfrm>
            <a:custGeom>
              <a:avLst/>
              <a:gdLst/>
              <a:ahLst/>
              <a:cxnLst/>
              <a:rect l="l" t="t" r="r" b="b"/>
              <a:pathLst>
                <a:path w="570230" h="299084">
                  <a:moveTo>
                    <a:pt x="41148" y="50292"/>
                  </a:moveTo>
                  <a:lnTo>
                    <a:pt x="0" y="50292"/>
                  </a:lnTo>
                  <a:lnTo>
                    <a:pt x="0" y="288036"/>
                  </a:lnTo>
                  <a:lnTo>
                    <a:pt x="1524" y="288036"/>
                  </a:lnTo>
                  <a:lnTo>
                    <a:pt x="24384" y="291084"/>
                  </a:lnTo>
                  <a:lnTo>
                    <a:pt x="44196" y="294132"/>
                  </a:lnTo>
                  <a:lnTo>
                    <a:pt x="100584" y="298704"/>
                  </a:lnTo>
                  <a:lnTo>
                    <a:pt x="146304" y="298704"/>
                  </a:lnTo>
                  <a:lnTo>
                    <a:pt x="161544" y="297180"/>
                  </a:lnTo>
                  <a:lnTo>
                    <a:pt x="173736" y="295656"/>
                  </a:lnTo>
                  <a:lnTo>
                    <a:pt x="82296" y="295656"/>
                  </a:lnTo>
                  <a:lnTo>
                    <a:pt x="64008" y="294132"/>
                  </a:lnTo>
                  <a:lnTo>
                    <a:pt x="45720" y="291084"/>
                  </a:lnTo>
                  <a:lnTo>
                    <a:pt x="24384" y="289560"/>
                  </a:lnTo>
                  <a:lnTo>
                    <a:pt x="9144" y="286512"/>
                  </a:lnTo>
                  <a:lnTo>
                    <a:pt x="3048" y="286512"/>
                  </a:lnTo>
                  <a:lnTo>
                    <a:pt x="1524" y="284988"/>
                  </a:lnTo>
                  <a:lnTo>
                    <a:pt x="3048" y="284988"/>
                  </a:lnTo>
                  <a:lnTo>
                    <a:pt x="3048" y="53340"/>
                  </a:lnTo>
                  <a:lnTo>
                    <a:pt x="1524" y="53340"/>
                  </a:lnTo>
                  <a:lnTo>
                    <a:pt x="3048" y="51816"/>
                  </a:lnTo>
                  <a:lnTo>
                    <a:pt x="41148" y="51816"/>
                  </a:lnTo>
                  <a:lnTo>
                    <a:pt x="41148" y="50292"/>
                  </a:lnTo>
                  <a:close/>
                </a:path>
                <a:path w="570230" h="299084">
                  <a:moveTo>
                    <a:pt x="489204" y="51816"/>
                  </a:moveTo>
                  <a:lnTo>
                    <a:pt x="489204" y="248412"/>
                  </a:lnTo>
                  <a:lnTo>
                    <a:pt x="446532" y="248412"/>
                  </a:lnTo>
                  <a:lnTo>
                    <a:pt x="408432" y="251460"/>
                  </a:lnTo>
                  <a:lnTo>
                    <a:pt x="359664" y="256032"/>
                  </a:lnTo>
                  <a:lnTo>
                    <a:pt x="344424" y="259080"/>
                  </a:lnTo>
                  <a:lnTo>
                    <a:pt x="330708" y="262128"/>
                  </a:lnTo>
                  <a:lnTo>
                    <a:pt x="316992" y="263652"/>
                  </a:lnTo>
                  <a:lnTo>
                    <a:pt x="268224" y="275844"/>
                  </a:lnTo>
                  <a:lnTo>
                    <a:pt x="245364" y="280416"/>
                  </a:lnTo>
                  <a:lnTo>
                    <a:pt x="222504" y="286512"/>
                  </a:lnTo>
                  <a:lnTo>
                    <a:pt x="199644" y="291084"/>
                  </a:lnTo>
                  <a:lnTo>
                    <a:pt x="160020" y="295656"/>
                  </a:lnTo>
                  <a:lnTo>
                    <a:pt x="173736" y="295656"/>
                  </a:lnTo>
                  <a:lnTo>
                    <a:pt x="199644" y="292608"/>
                  </a:lnTo>
                  <a:lnTo>
                    <a:pt x="222504" y="288036"/>
                  </a:lnTo>
                  <a:lnTo>
                    <a:pt x="246888" y="283464"/>
                  </a:lnTo>
                  <a:lnTo>
                    <a:pt x="269748" y="277368"/>
                  </a:lnTo>
                  <a:lnTo>
                    <a:pt x="292608" y="272796"/>
                  </a:lnTo>
                  <a:lnTo>
                    <a:pt x="318516" y="266700"/>
                  </a:lnTo>
                  <a:lnTo>
                    <a:pt x="345948" y="260604"/>
                  </a:lnTo>
                  <a:lnTo>
                    <a:pt x="359664" y="259080"/>
                  </a:lnTo>
                  <a:lnTo>
                    <a:pt x="374904" y="257556"/>
                  </a:lnTo>
                  <a:lnTo>
                    <a:pt x="391668" y="254508"/>
                  </a:lnTo>
                  <a:lnTo>
                    <a:pt x="408432" y="252984"/>
                  </a:lnTo>
                  <a:lnTo>
                    <a:pt x="428244" y="251460"/>
                  </a:lnTo>
                  <a:lnTo>
                    <a:pt x="446532" y="251460"/>
                  </a:lnTo>
                  <a:lnTo>
                    <a:pt x="467868" y="249936"/>
                  </a:lnTo>
                  <a:lnTo>
                    <a:pt x="490728" y="249936"/>
                  </a:lnTo>
                  <a:lnTo>
                    <a:pt x="490728" y="53340"/>
                  </a:lnTo>
                  <a:lnTo>
                    <a:pt x="489204" y="51816"/>
                  </a:lnTo>
                  <a:close/>
                </a:path>
                <a:path w="570230" h="299084">
                  <a:moveTo>
                    <a:pt x="1524" y="284988"/>
                  </a:moveTo>
                  <a:lnTo>
                    <a:pt x="3048" y="286512"/>
                  </a:lnTo>
                  <a:lnTo>
                    <a:pt x="3048" y="285292"/>
                  </a:lnTo>
                  <a:lnTo>
                    <a:pt x="1524" y="284988"/>
                  </a:lnTo>
                  <a:close/>
                </a:path>
                <a:path w="570230" h="299084">
                  <a:moveTo>
                    <a:pt x="3048" y="285292"/>
                  </a:moveTo>
                  <a:lnTo>
                    <a:pt x="3048" y="286512"/>
                  </a:lnTo>
                  <a:lnTo>
                    <a:pt x="9144" y="286512"/>
                  </a:lnTo>
                  <a:lnTo>
                    <a:pt x="3048" y="285292"/>
                  </a:lnTo>
                  <a:close/>
                </a:path>
                <a:path w="570230" h="299084">
                  <a:moveTo>
                    <a:pt x="3048" y="284988"/>
                  </a:moveTo>
                  <a:lnTo>
                    <a:pt x="1524" y="284988"/>
                  </a:lnTo>
                  <a:lnTo>
                    <a:pt x="3048" y="285292"/>
                  </a:lnTo>
                  <a:lnTo>
                    <a:pt x="3048" y="284988"/>
                  </a:lnTo>
                  <a:close/>
                </a:path>
                <a:path w="570230" h="299084">
                  <a:moveTo>
                    <a:pt x="525780" y="25908"/>
                  </a:moveTo>
                  <a:lnTo>
                    <a:pt x="525780" y="224028"/>
                  </a:lnTo>
                  <a:lnTo>
                    <a:pt x="490728" y="224028"/>
                  </a:lnTo>
                  <a:lnTo>
                    <a:pt x="490728" y="227076"/>
                  </a:lnTo>
                  <a:lnTo>
                    <a:pt x="501396" y="227076"/>
                  </a:lnTo>
                  <a:lnTo>
                    <a:pt x="507492" y="225552"/>
                  </a:lnTo>
                  <a:lnTo>
                    <a:pt x="528828" y="225552"/>
                  </a:lnTo>
                  <a:lnTo>
                    <a:pt x="528828" y="201168"/>
                  </a:lnTo>
                  <a:lnTo>
                    <a:pt x="527304" y="201168"/>
                  </a:lnTo>
                  <a:lnTo>
                    <a:pt x="527304" y="198120"/>
                  </a:lnTo>
                  <a:lnTo>
                    <a:pt x="528828" y="198120"/>
                  </a:lnTo>
                  <a:lnTo>
                    <a:pt x="528828" y="27432"/>
                  </a:lnTo>
                  <a:lnTo>
                    <a:pt x="527304" y="27432"/>
                  </a:lnTo>
                  <a:lnTo>
                    <a:pt x="525780" y="25908"/>
                  </a:lnTo>
                  <a:close/>
                </a:path>
                <a:path w="570230" h="299084">
                  <a:moveTo>
                    <a:pt x="528828" y="198120"/>
                  </a:moveTo>
                  <a:lnTo>
                    <a:pt x="527304" y="198120"/>
                  </a:lnTo>
                  <a:lnTo>
                    <a:pt x="527304" y="201168"/>
                  </a:lnTo>
                  <a:lnTo>
                    <a:pt x="528828" y="201168"/>
                  </a:lnTo>
                  <a:lnTo>
                    <a:pt x="528828" y="198120"/>
                  </a:lnTo>
                  <a:close/>
                </a:path>
                <a:path w="570230" h="299084">
                  <a:moveTo>
                    <a:pt x="568452" y="198120"/>
                  </a:moveTo>
                  <a:lnTo>
                    <a:pt x="528828" y="198120"/>
                  </a:lnTo>
                  <a:lnTo>
                    <a:pt x="528828" y="201168"/>
                  </a:lnTo>
                  <a:lnTo>
                    <a:pt x="547116" y="201168"/>
                  </a:lnTo>
                  <a:lnTo>
                    <a:pt x="553212" y="199644"/>
                  </a:lnTo>
                  <a:lnTo>
                    <a:pt x="568452" y="199644"/>
                  </a:lnTo>
                  <a:lnTo>
                    <a:pt x="568452" y="198120"/>
                  </a:lnTo>
                  <a:close/>
                </a:path>
                <a:path w="570230" h="299084">
                  <a:moveTo>
                    <a:pt x="569976" y="1524"/>
                  </a:moveTo>
                  <a:lnTo>
                    <a:pt x="568452" y="1524"/>
                  </a:lnTo>
                  <a:lnTo>
                    <a:pt x="568452" y="199644"/>
                  </a:lnTo>
                  <a:lnTo>
                    <a:pt x="569976" y="199644"/>
                  </a:lnTo>
                  <a:lnTo>
                    <a:pt x="569976" y="1524"/>
                  </a:lnTo>
                  <a:close/>
                </a:path>
                <a:path w="570230" h="299084">
                  <a:moveTo>
                    <a:pt x="3048" y="51816"/>
                  </a:moveTo>
                  <a:lnTo>
                    <a:pt x="1524" y="53340"/>
                  </a:lnTo>
                  <a:lnTo>
                    <a:pt x="3048" y="53340"/>
                  </a:lnTo>
                  <a:lnTo>
                    <a:pt x="3048" y="51816"/>
                  </a:lnTo>
                  <a:close/>
                </a:path>
                <a:path w="570230" h="299084">
                  <a:moveTo>
                    <a:pt x="489204" y="51816"/>
                  </a:moveTo>
                  <a:lnTo>
                    <a:pt x="3048" y="51816"/>
                  </a:lnTo>
                  <a:lnTo>
                    <a:pt x="3048" y="53340"/>
                  </a:lnTo>
                  <a:lnTo>
                    <a:pt x="489204" y="53340"/>
                  </a:lnTo>
                  <a:lnTo>
                    <a:pt x="489204" y="51816"/>
                  </a:lnTo>
                  <a:close/>
                </a:path>
                <a:path w="570230" h="299084">
                  <a:moveTo>
                    <a:pt x="490728" y="50292"/>
                  </a:moveTo>
                  <a:lnTo>
                    <a:pt x="42672" y="50292"/>
                  </a:lnTo>
                  <a:lnTo>
                    <a:pt x="42672" y="51816"/>
                  </a:lnTo>
                  <a:lnTo>
                    <a:pt x="489204" y="51816"/>
                  </a:lnTo>
                  <a:lnTo>
                    <a:pt x="490728" y="53340"/>
                  </a:lnTo>
                  <a:lnTo>
                    <a:pt x="490728" y="50292"/>
                  </a:lnTo>
                  <a:close/>
                </a:path>
                <a:path w="570230" h="299084">
                  <a:moveTo>
                    <a:pt x="79248" y="24384"/>
                  </a:moveTo>
                  <a:lnTo>
                    <a:pt x="41148" y="24384"/>
                  </a:lnTo>
                  <a:lnTo>
                    <a:pt x="41148" y="51816"/>
                  </a:lnTo>
                  <a:lnTo>
                    <a:pt x="42672" y="51816"/>
                  </a:lnTo>
                  <a:lnTo>
                    <a:pt x="42672" y="25908"/>
                  </a:lnTo>
                  <a:lnTo>
                    <a:pt x="79248" y="25908"/>
                  </a:lnTo>
                  <a:lnTo>
                    <a:pt x="79248" y="24384"/>
                  </a:lnTo>
                  <a:close/>
                </a:path>
                <a:path w="570230" h="299084">
                  <a:moveTo>
                    <a:pt x="525780" y="25908"/>
                  </a:moveTo>
                  <a:lnTo>
                    <a:pt x="42672" y="25908"/>
                  </a:lnTo>
                  <a:lnTo>
                    <a:pt x="42672" y="27432"/>
                  </a:lnTo>
                  <a:lnTo>
                    <a:pt x="525780" y="27432"/>
                  </a:lnTo>
                  <a:lnTo>
                    <a:pt x="525780" y="25908"/>
                  </a:lnTo>
                  <a:close/>
                </a:path>
                <a:path w="570230" h="299084">
                  <a:moveTo>
                    <a:pt x="527304" y="24384"/>
                  </a:moveTo>
                  <a:lnTo>
                    <a:pt x="80772" y="24384"/>
                  </a:lnTo>
                  <a:lnTo>
                    <a:pt x="80772" y="25908"/>
                  </a:lnTo>
                  <a:lnTo>
                    <a:pt x="525780" y="25908"/>
                  </a:lnTo>
                  <a:lnTo>
                    <a:pt x="527304" y="27432"/>
                  </a:lnTo>
                  <a:lnTo>
                    <a:pt x="528828" y="27432"/>
                  </a:lnTo>
                  <a:lnTo>
                    <a:pt x="528828" y="25908"/>
                  </a:lnTo>
                  <a:lnTo>
                    <a:pt x="527304" y="24384"/>
                  </a:lnTo>
                  <a:close/>
                </a:path>
                <a:path w="570230" h="299084">
                  <a:moveTo>
                    <a:pt x="569976" y="0"/>
                  </a:moveTo>
                  <a:lnTo>
                    <a:pt x="79248" y="0"/>
                  </a:lnTo>
                  <a:lnTo>
                    <a:pt x="79248" y="25908"/>
                  </a:lnTo>
                  <a:lnTo>
                    <a:pt x="80772" y="25908"/>
                  </a:lnTo>
                  <a:lnTo>
                    <a:pt x="80772" y="1524"/>
                  </a:lnTo>
                  <a:lnTo>
                    <a:pt x="569976" y="1524"/>
                  </a:lnTo>
                  <a:lnTo>
                    <a:pt x="569976" y="0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331" name="object 331"/>
          <p:cNvSpPr txBox="1"/>
          <p:nvPr/>
        </p:nvSpPr>
        <p:spPr>
          <a:xfrm>
            <a:off x="10540480" y="35271403"/>
            <a:ext cx="1365834" cy="35891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2000" b="1" spc="-20" dirty="0">
                <a:latin typeface="Arial" panose="020B0604020202020204"/>
                <a:cs typeface="Arial" panose="020B0604020202020204"/>
              </a:rPr>
              <a:t>15</a:t>
            </a:r>
            <a:r>
              <a:rPr sz="2000" b="1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failures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32" name="object 332"/>
          <p:cNvGrpSpPr/>
          <p:nvPr/>
        </p:nvGrpSpPr>
        <p:grpSpPr>
          <a:xfrm>
            <a:off x="16074909" y="32348869"/>
            <a:ext cx="1383603" cy="4277753"/>
            <a:chOff x="4012692" y="8084819"/>
            <a:chExt cx="346075" cy="1069975"/>
          </a:xfrm>
        </p:grpSpPr>
        <p:sp>
          <p:nvSpPr>
            <p:cNvPr id="333" name="object 333"/>
            <p:cNvSpPr/>
            <p:nvPr/>
          </p:nvSpPr>
          <p:spPr>
            <a:xfrm>
              <a:off x="4236720" y="8191494"/>
              <a:ext cx="120650" cy="315595"/>
            </a:xfrm>
            <a:custGeom>
              <a:avLst/>
              <a:gdLst/>
              <a:ahLst/>
              <a:cxnLst/>
              <a:rect l="l" t="t" r="r" b="b"/>
              <a:pathLst>
                <a:path w="120650" h="315595">
                  <a:moveTo>
                    <a:pt x="120395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120395" y="315467"/>
                  </a:lnTo>
                  <a:lnTo>
                    <a:pt x="120395" y="0"/>
                  </a:lnTo>
                  <a:close/>
                </a:path>
              </a:pathLst>
            </a:custGeom>
            <a:solidFill>
              <a:srgbClr val="9292FF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235196" y="8189970"/>
              <a:ext cx="123825" cy="318770"/>
            </a:xfrm>
            <a:custGeom>
              <a:avLst/>
              <a:gdLst/>
              <a:ahLst/>
              <a:cxnLst/>
              <a:rect l="l" t="t" r="r" b="b"/>
              <a:pathLst>
                <a:path w="123825" h="318770">
                  <a:moveTo>
                    <a:pt x="123444" y="0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0" y="316992"/>
                  </a:lnTo>
                  <a:lnTo>
                    <a:pt x="1524" y="318516"/>
                  </a:lnTo>
                  <a:lnTo>
                    <a:pt x="123444" y="318516"/>
                  </a:lnTo>
                  <a:lnTo>
                    <a:pt x="123444" y="316992"/>
                  </a:lnTo>
                  <a:lnTo>
                    <a:pt x="3048" y="316992"/>
                  </a:lnTo>
                  <a:lnTo>
                    <a:pt x="1524" y="315468"/>
                  </a:lnTo>
                  <a:lnTo>
                    <a:pt x="3048" y="315468"/>
                  </a:lnTo>
                  <a:lnTo>
                    <a:pt x="3048" y="4572"/>
                  </a:lnTo>
                  <a:lnTo>
                    <a:pt x="1524" y="4572"/>
                  </a:lnTo>
                  <a:lnTo>
                    <a:pt x="3048" y="1524"/>
                  </a:lnTo>
                  <a:lnTo>
                    <a:pt x="123444" y="1524"/>
                  </a:lnTo>
                  <a:lnTo>
                    <a:pt x="123444" y="0"/>
                  </a:lnTo>
                  <a:close/>
                </a:path>
                <a:path w="123825" h="318770">
                  <a:moveTo>
                    <a:pt x="3048" y="315468"/>
                  </a:moveTo>
                  <a:lnTo>
                    <a:pt x="1524" y="315468"/>
                  </a:lnTo>
                  <a:lnTo>
                    <a:pt x="3048" y="316992"/>
                  </a:lnTo>
                  <a:lnTo>
                    <a:pt x="3048" y="315468"/>
                  </a:lnTo>
                  <a:close/>
                </a:path>
                <a:path w="123825" h="318770">
                  <a:moveTo>
                    <a:pt x="120396" y="315468"/>
                  </a:moveTo>
                  <a:lnTo>
                    <a:pt x="3048" y="315468"/>
                  </a:lnTo>
                  <a:lnTo>
                    <a:pt x="3048" y="316992"/>
                  </a:lnTo>
                  <a:lnTo>
                    <a:pt x="120396" y="316992"/>
                  </a:lnTo>
                  <a:lnTo>
                    <a:pt x="120396" y="315468"/>
                  </a:lnTo>
                  <a:close/>
                </a:path>
                <a:path w="123825" h="318770">
                  <a:moveTo>
                    <a:pt x="120396" y="1524"/>
                  </a:moveTo>
                  <a:lnTo>
                    <a:pt x="120396" y="316992"/>
                  </a:lnTo>
                  <a:lnTo>
                    <a:pt x="121920" y="315468"/>
                  </a:lnTo>
                  <a:lnTo>
                    <a:pt x="123444" y="315468"/>
                  </a:lnTo>
                  <a:lnTo>
                    <a:pt x="123444" y="4572"/>
                  </a:lnTo>
                  <a:lnTo>
                    <a:pt x="121920" y="4572"/>
                  </a:lnTo>
                  <a:lnTo>
                    <a:pt x="120396" y="1524"/>
                  </a:lnTo>
                  <a:close/>
                </a:path>
                <a:path w="123825" h="318770">
                  <a:moveTo>
                    <a:pt x="123444" y="315468"/>
                  </a:moveTo>
                  <a:lnTo>
                    <a:pt x="121920" y="315468"/>
                  </a:lnTo>
                  <a:lnTo>
                    <a:pt x="120396" y="316992"/>
                  </a:lnTo>
                  <a:lnTo>
                    <a:pt x="123444" y="316992"/>
                  </a:lnTo>
                  <a:lnTo>
                    <a:pt x="123444" y="315468"/>
                  </a:lnTo>
                  <a:close/>
                </a:path>
                <a:path w="123825" h="318770">
                  <a:moveTo>
                    <a:pt x="3048" y="1524"/>
                  </a:moveTo>
                  <a:lnTo>
                    <a:pt x="1524" y="4572"/>
                  </a:lnTo>
                  <a:lnTo>
                    <a:pt x="3048" y="4572"/>
                  </a:lnTo>
                  <a:lnTo>
                    <a:pt x="3048" y="1524"/>
                  </a:lnTo>
                  <a:close/>
                </a:path>
                <a:path w="123825" h="318770">
                  <a:moveTo>
                    <a:pt x="120396" y="1524"/>
                  </a:moveTo>
                  <a:lnTo>
                    <a:pt x="3048" y="1524"/>
                  </a:lnTo>
                  <a:lnTo>
                    <a:pt x="3048" y="4572"/>
                  </a:lnTo>
                  <a:lnTo>
                    <a:pt x="120396" y="4572"/>
                  </a:lnTo>
                  <a:lnTo>
                    <a:pt x="120396" y="1524"/>
                  </a:lnTo>
                  <a:close/>
                </a:path>
                <a:path w="123825" h="318770">
                  <a:moveTo>
                    <a:pt x="123444" y="1524"/>
                  </a:moveTo>
                  <a:lnTo>
                    <a:pt x="120396" y="1524"/>
                  </a:lnTo>
                  <a:lnTo>
                    <a:pt x="121920" y="4572"/>
                  </a:lnTo>
                  <a:lnTo>
                    <a:pt x="123444" y="4572"/>
                  </a:lnTo>
                  <a:lnTo>
                    <a:pt x="12344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084320" y="8337798"/>
              <a:ext cx="120650" cy="403860"/>
            </a:xfrm>
            <a:custGeom>
              <a:avLst/>
              <a:gdLst/>
              <a:ahLst/>
              <a:cxnLst/>
              <a:rect l="l" t="t" r="r" b="b"/>
              <a:pathLst>
                <a:path w="120650" h="403859">
                  <a:moveTo>
                    <a:pt x="120395" y="0"/>
                  </a:moveTo>
                  <a:lnTo>
                    <a:pt x="0" y="0"/>
                  </a:lnTo>
                  <a:lnTo>
                    <a:pt x="0" y="403859"/>
                  </a:lnTo>
                  <a:lnTo>
                    <a:pt x="120395" y="403859"/>
                  </a:lnTo>
                  <a:lnTo>
                    <a:pt x="120395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082796" y="8157971"/>
              <a:ext cx="274320" cy="795655"/>
            </a:xfrm>
            <a:custGeom>
              <a:avLst/>
              <a:gdLst/>
              <a:ahLst/>
              <a:cxnLst/>
              <a:rect l="l" t="t" r="r" b="b"/>
              <a:pathLst>
                <a:path w="274320" h="795654">
                  <a:moveTo>
                    <a:pt x="123444" y="178308"/>
                  </a:moveTo>
                  <a:lnTo>
                    <a:pt x="120396" y="178308"/>
                  </a:lnTo>
                  <a:lnTo>
                    <a:pt x="120396" y="181356"/>
                  </a:lnTo>
                  <a:lnTo>
                    <a:pt x="120396" y="582168"/>
                  </a:lnTo>
                  <a:lnTo>
                    <a:pt x="3048" y="582168"/>
                  </a:lnTo>
                  <a:lnTo>
                    <a:pt x="3048" y="181356"/>
                  </a:lnTo>
                  <a:lnTo>
                    <a:pt x="120396" y="181356"/>
                  </a:lnTo>
                  <a:lnTo>
                    <a:pt x="120396" y="178308"/>
                  </a:lnTo>
                  <a:lnTo>
                    <a:pt x="0" y="178308"/>
                  </a:lnTo>
                  <a:lnTo>
                    <a:pt x="0" y="585216"/>
                  </a:lnTo>
                  <a:lnTo>
                    <a:pt x="123444" y="585216"/>
                  </a:lnTo>
                  <a:lnTo>
                    <a:pt x="123444" y="583692"/>
                  </a:lnTo>
                  <a:lnTo>
                    <a:pt x="123444" y="582168"/>
                  </a:lnTo>
                  <a:lnTo>
                    <a:pt x="123444" y="181356"/>
                  </a:lnTo>
                  <a:lnTo>
                    <a:pt x="123444" y="179832"/>
                  </a:lnTo>
                  <a:lnTo>
                    <a:pt x="123444" y="178308"/>
                  </a:lnTo>
                  <a:close/>
                </a:path>
                <a:path w="274320" h="795654">
                  <a:moveTo>
                    <a:pt x="216408" y="774192"/>
                  </a:moveTo>
                  <a:lnTo>
                    <a:pt x="214884" y="772668"/>
                  </a:lnTo>
                  <a:lnTo>
                    <a:pt x="213360" y="772668"/>
                  </a:lnTo>
                  <a:lnTo>
                    <a:pt x="62484" y="772668"/>
                  </a:lnTo>
                  <a:lnTo>
                    <a:pt x="60960" y="772668"/>
                  </a:lnTo>
                  <a:lnTo>
                    <a:pt x="59436" y="774192"/>
                  </a:lnTo>
                  <a:lnTo>
                    <a:pt x="59436" y="775716"/>
                  </a:lnTo>
                  <a:lnTo>
                    <a:pt x="59436" y="794004"/>
                  </a:lnTo>
                  <a:lnTo>
                    <a:pt x="60960" y="795528"/>
                  </a:lnTo>
                  <a:lnTo>
                    <a:pt x="62484" y="795528"/>
                  </a:lnTo>
                  <a:lnTo>
                    <a:pt x="64008" y="794004"/>
                  </a:lnTo>
                  <a:lnTo>
                    <a:pt x="64008" y="775716"/>
                  </a:lnTo>
                  <a:lnTo>
                    <a:pt x="213360" y="775716"/>
                  </a:lnTo>
                  <a:lnTo>
                    <a:pt x="213360" y="795528"/>
                  </a:lnTo>
                  <a:lnTo>
                    <a:pt x="214884" y="795528"/>
                  </a:lnTo>
                  <a:lnTo>
                    <a:pt x="216408" y="794004"/>
                  </a:lnTo>
                  <a:lnTo>
                    <a:pt x="216408" y="775716"/>
                  </a:lnTo>
                  <a:lnTo>
                    <a:pt x="216408" y="774192"/>
                  </a:lnTo>
                  <a:close/>
                </a:path>
                <a:path w="274320" h="795654">
                  <a:moveTo>
                    <a:pt x="216408" y="376428"/>
                  </a:moveTo>
                  <a:lnTo>
                    <a:pt x="213360" y="376428"/>
                  </a:lnTo>
                  <a:lnTo>
                    <a:pt x="213360" y="391668"/>
                  </a:lnTo>
                  <a:lnTo>
                    <a:pt x="216408" y="391668"/>
                  </a:lnTo>
                  <a:lnTo>
                    <a:pt x="216408" y="376428"/>
                  </a:lnTo>
                  <a:close/>
                </a:path>
                <a:path w="274320" h="795654">
                  <a:moveTo>
                    <a:pt x="216408" y="350520"/>
                  </a:moveTo>
                  <a:lnTo>
                    <a:pt x="213360" y="350520"/>
                  </a:lnTo>
                  <a:lnTo>
                    <a:pt x="213360" y="365760"/>
                  </a:lnTo>
                  <a:lnTo>
                    <a:pt x="216408" y="365760"/>
                  </a:lnTo>
                  <a:lnTo>
                    <a:pt x="216408" y="350520"/>
                  </a:lnTo>
                  <a:close/>
                </a:path>
                <a:path w="274320" h="795654">
                  <a:moveTo>
                    <a:pt x="248412" y="414528"/>
                  </a:moveTo>
                  <a:lnTo>
                    <a:pt x="184404" y="414528"/>
                  </a:lnTo>
                  <a:lnTo>
                    <a:pt x="184404" y="417576"/>
                  </a:lnTo>
                  <a:lnTo>
                    <a:pt x="246888" y="417576"/>
                  </a:lnTo>
                  <a:lnTo>
                    <a:pt x="248412" y="416052"/>
                  </a:lnTo>
                  <a:lnTo>
                    <a:pt x="248412" y="414528"/>
                  </a:lnTo>
                  <a:close/>
                </a:path>
                <a:path w="274320" h="795654">
                  <a:moveTo>
                    <a:pt x="248412" y="1524"/>
                  </a:moveTo>
                  <a:lnTo>
                    <a:pt x="246888" y="0"/>
                  </a:lnTo>
                  <a:lnTo>
                    <a:pt x="184404" y="0"/>
                  </a:lnTo>
                  <a:lnTo>
                    <a:pt x="184404" y="3048"/>
                  </a:lnTo>
                  <a:lnTo>
                    <a:pt x="248412" y="3048"/>
                  </a:lnTo>
                  <a:lnTo>
                    <a:pt x="248412" y="1524"/>
                  </a:lnTo>
                  <a:close/>
                </a:path>
                <a:path w="274320" h="795654">
                  <a:moveTo>
                    <a:pt x="274320" y="239268"/>
                  </a:moveTo>
                  <a:lnTo>
                    <a:pt x="153924" y="239268"/>
                  </a:lnTo>
                  <a:lnTo>
                    <a:pt x="153924" y="248412"/>
                  </a:lnTo>
                  <a:lnTo>
                    <a:pt x="274320" y="248412"/>
                  </a:lnTo>
                  <a:lnTo>
                    <a:pt x="274320" y="239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pic>
          <p:nvPicPr>
            <p:cNvPr id="337" name="object 33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012692" y="8974830"/>
              <a:ext cx="164592" cy="179832"/>
            </a:xfrm>
            <a:prstGeom prst="rect">
              <a:avLst/>
            </a:prstGeom>
          </p:spPr>
        </p:pic>
        <p:sp>
          <p:nvSpPr>
            <p:cNvPr id="338" name="object 338"/>
            <p:cNvSpPr/>
            <p:nvPr/>
          </p:nvSpPr>
          <p:spPr>
            <a:xfrm>
              <a:off x="4035552" y="8084819"/>
              <a:ext cx="21590" cy="843280"/>
            </a:xfrm>
            <a:custGeom>
              <a:avLst/>
              <a:gdLst/>
              <a:ahLst/>
              <a:cxnLst/>
              <a:rect l="l" t="t" r="r" b="b"/>
              <a:pathLst>
                <a:path w="21589" h="843279">
                  <a:moveTo>
                    <a:pt x="21336" y="0"/>
                  </a:moveTo>
                  <a:lnTo>
                    <a:pt x="19164" y="0"/>
                  </a:lnTo>
                  <a:lnTo>
                    <a:pt x="19164" y="1270"/>
                  </a:lnTo>
                  <a:lnTo>
                    <a:pt x="18288" y="1270"/>
                  </a:lnTo>
                  <a:lnTo>
                    <a:pt x="18288" y="839724"/>
                  </a:lnTo>
                  <a:lnTo>
                    <a:pt x="0" y="839724"/>
                  </a:lnTo>
                  <a:lnTo>
                    <a:pt x="0" y="842772"/>
                  </a:lnTo>
                  <a:lnTo>
                    <a:pt x="18288" y="842772"/>
                  </a:lnTo>
                  <a:lnTo>
                    <a:pt x="18288" y="843280"/>
                  </a:lnTo>
                  <a:lnTo>
                    <a:pt x="21336" y="843280"/>
                  </a:lnTo>
                  <a:lnTo>
                    <a:pt x="21336" y="842772"/>
                  </a:lnTo>
                  <a:lnTo>
                    <a:pt x="21336" y="839724"/>
                  </a:lnTo>
                  <a:lnTo>
                    <a:pt x="21336" y="1270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339" name="object 339"/>
          <p:cNvSpPr txBox="1"/>
          <p:nvPr/>
        </p:nvSpPr>
        <p:spPr>
          <a:xfrm>
            <a:off x="15912520" y="35552283"/>
            <a:ext cx="184538" cy="314802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1.2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0" name="object 340"/>
          <p:cNvSpPr txBox="1"/>
          <p:nvPr/>
        </p:nvSpPr>
        <p:spPr>
          <a:xfrm>
            <a:off x="15912521" y="32201164"/>
            <a:ext cx="184538" cy="3104863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1.4       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1.6       </a:t>
            </a:r>
            <a:r>
              <a:rPr sz="1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1.8       </a:t>
            </a:r>
            <a:r>
              <a:rPr sz="1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2.0       </a:t>
            </a:r>
            <a:r>
              <a:rPr sz="1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2.2       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2.4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1" name="object 341"/>
          <p:cNvSpPr txBox="1"/>
          <p:nvPr/>
        </p:nvSpPr>
        <p:spPr>
          <a:xfrm>
            <a:off x="17468149" y="31445038"/>
            <a:ext cx="1137349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(</a:t>
            </a:r>
            <a:r>
              <a:rPr sz="1200" b="1" spc="-59" dirty="0">
                <a:latin typeface="Arial" panose="020B0604020202020204"/>
                <a:cs typeface="Arial" panose="020B0604020202020204"/>
              </a:rPr>
              <a:t>A</a:t>
            </a:r>
            <a:r>
              <a:rPr sz="1200" b="1" dirty="0">
                <a:latin typeface="Arial" panose="020B0604020202020204"/>
                <a:cs typeface="Arial" panose="020B0604020202020204"/>
              </a:rPr>
              <a:t>)</a:t>
            </a:r>
            <a:r>
              <a:rPr sz="1200" b="1" spc="79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1200" b="1" spc="-59" dirty="0">
                <a:latin typeface="Arial" panose="020B0604020202020204"/>
                <a:cs typeface="Arial" panose="020B0604020202020204"/>
              </a:rPr>
              <a:t>y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1200" b="1" dirty="0">
                <a:latin typeface="Arial" panose="020B0604020202020204"/>
                <a:cs typeface="Arial" panose="020B0604020202020204"/>
              </a:rPr>
              <a:t>ara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b</a:t>
            </a:r>
            <a:r>
              <a:rPr sz="1200" b="1" dirty="0">
                <a:latin typeface="Arial" panose="020B0604020202020204"/>
                <a:cs typeface="Arial" panose="020B0604020202020204"/>
              </a:rPr>
              <a:t>i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1200" b="1" dirty="0"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2" name="object 342"/>
          <p:cNvSpPr txBox="1"/>
          <p:nvPr/>
        </p:nvSpPr>
        <p:spPr>
          <a:xfrm>
            <a:off x="15595688" y="32498808"/>
            <a:ext cx="184538" cy="2784983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Sen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si</a:t>
            </a:r>
            <a:r>
              <a:rPr sz="1200" dirty="0">
                <a:latin typeface="Arial" panose="020B0604020202020204"/>
                <a:cs typeface="Arial" panose="020B0604020202020204"/>
              </a:rPr>
              <a:t>t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1200" dirty="0">
                <a:latin typeface="Arial" panose="020B0604020202020204"/>
                <a:cs typeface="Arial" panose="020B0604020202020204"/>
              </a:rPr>
              <a:t>ty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to 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1200" spc="-40" dirty="0">
                <a:latin typeface="Arial" panose="020B0604020202020204"/>
                <a:cs typeface="Arial" panose="020B0604020202020204"/>
              </a:rPr>
              <a:t>y</a:t>
            </a:r>
            <a:r>
              <a:rPr sz="1200" dirty="0">
                <a:latin typeface="Arial" panose="020B0604020202020204"/>
                <a:cs typeface="Arial" panose="020B0604020202020204"/>
              </a:rPr>
              <a:t>ta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ab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1200" dirty="0">
                <a:latin typeface="Arial" panose="020B0604020202020204"/>
                <a:cs typeface="Arial" panose="020B0604020202020204"/>
              </a:rPr>
              <a:t>ne -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P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ed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ic</a:t>
            </a:r>
            <a:r>
              <a:rPr sz="1200" dirty="0">
                <a:latin typeface="Arial" panose="020B0604020202020204"/>
                <a:cs typeface="Arial" panose="020B0604020202020204"/>
              </a:rPr>
              <a:t>ted</a:t>
            </a:r>
            <a:r>
              <a:rPr sz="1200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L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N</a:t>
            </a:r>
            <a:r>
              <a:rPr sz="1200" spc="-59" dirty="0">
                <a:latin typeface="Arial" panose="020B0604020202020204"/>
                <a:cs typeface="Arial" panose="020B0604020202020204"/>
              </a:rPr>
              <a:t>I</a:t>
            </a:r>
            <a:r>
              <a:rPr sz="1200" dirty="0">
                <a:latin typeface="Arial" panose="020B0604020202020204"/>
                <a:cs typeface="Arial" panose="020B0604020202020204"/>
              </a:rPr>
              <a:t>C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3" name="object 343"/>
          <p:cNvSpPr txBox="1"/>
          <p:nvPr/>
        </p:nvSpPr>
        <p:spPr>
          <a:xfrm>
            <a:off x="15663814" y="32386691"/>
            <a:ext cx="123111" cy="215792"/>
          </a:xfrm>
          <a:prstGeom prst="rect">
            <a:avLst/>
          </a:prstGeom>
        </p:spPr>
        <p:txBody>
          <a:bodyPr vert="vert270" wrap="square" lIns="0" tIns="27926" rIns="0" bIns="0" rtlCol="0">
            <a:spAutoFit/>
          </a:bodyPr>
          <a:lstStyle/>
          <a:p>
            <a:pPr marL="50800">
              <a:spcBef>
                <a:spcPts val="220"/>
              </a:spcBef>
            </a:pPr>
            <a:r>
              <a:rPr sz="800" spc="-40" dirty="0">
                <a:latin typeface="Arial" panose="020B0604020202020204"/>
                <a:cs typeface="Arial" panose="020B0604020202020204"/>
              </a:rPr>
              <a:t>5</a:t>
            </a:r>
            <a:r>
              <a:rPr sz="800" dirty="0">
                <a:latin typeface="Arial" panose="020B0604020202020204"/>
                <a:cs typeface="Arial" panose="020B0604020202020204"/>
              </a:rPr>
              <a:t>0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16239419" y="31830967"/>
            <a:ext cx="3650689" cy="3990875"/>
          </a:xfrm>
          <a:custGeom>
            <a:avLst/>
            <a:gdLst/>
            <a:ahLst/>
            <a:cxnLst/>
            <a:rect l="l" t="t" r="r" b="b"/>
            <a:pathLst>
              <a:path w="913129" h="998220">
                <a:moveTo>
                  <a:pt x="333756" y="0"/>
                </a:moveTo>
                <a:lnTo>
                  <a:pt x="330708" y="0"/>
                </a:lnTo>
                <a:lnTo>
                  <a:pt x="330708" y="3048"/>
                </a:lnTo>
                <a:lnTo>
                  <a:pt x="330708" y="975360"/>
                </a:lnTo>
                <a:lnTo>
                  <a:pt x="3048" y="975360"/>
                </a:lnTo>
                <a:lnTo>
                  <a:pt x="3048" y="3048"/>
                </a:lnTo>
                <a:lnTo>
                  <a:pt x="330708" y="3048"/>
                </a:lnTo>
                <a:lnTo>
                  <a:pt x="330708" y="0"/>
                </a:lnTo>
                <a:lnTo>
                  <a:pt x="1524" y="0"/>
                </a:lnTo>
                <a:lnTo>
                  <a:pt x="0" y="1524"/>
                </a:lnTo>
                <a:lnTo>
                  <a:pt x="0" y="978408"/>
                </a:lnTo>
                <a:lnTo>
                  <a:pt x="333756" y="978408"/>
                </a:lnTo>
                <a:lnTo>
                  <a:pt x="333756" y="976884"/>
                </a:lnTo>
                <a:lnTo>
                  <a:pt x="333756" y="975360"/>
                </a:lnTo>
                <a:lnTo>
                  <a:pt x="333756" y="3048"/>
                </a:lnTo>
                <a:lnTo>
                  <a:pt x="333756" y="1524"/>
                </a:lnTo>
                <a:lnTo>
                  <a:pt x="333756" y="0"/>
                </a:lnTo>
                <a:close/>
              </a:path>
              <a:path w="913129" h="998220">
                <a:moveTo>
                  <a:pt x="912876" y="976630"/>
                </a:moveTo>
                <a:lnTo>
                  <a:pt x="912622" y="976630"/>
                </a:lnTo>
                <a:lnTo>
                  <a:pt x="911987" y="975995"/>
                </a:lnTo>
                <a:lnTo>
                  <a:pt x="911987" y="975360"/>
                </a:lnTo>
                <a:lnTo>
                  <a:pt x="911352" y="975360"/>
                </a:lnTo>
                <a:lnTo>
                  <a:pt x="579120" y="975360"/>
                </a:lnTo>
                <a:lnTo>
                  <a:pt x="579120" y="976630"/>
                </a:lnTo>
                <a:lnTo>
                  <a:pt x="579120" y="977900"/>
                </a:lnTo>
                <a:lnTo>
                  <a:pt x="579120" y="998220"/>
                </a:lnTo>
                <a:lnTo>
                  <a:pt x="580644" y="998220"/>
                </a:lnTo>
                <a:lnTo>
                  <a:pt x="582168" y="996696"/>
                </a:lnTo>
                <a:lnTo>
                  <a:pt x="582168" y="977900"/>
                </a:lnTo>
                <a:lnTo>
                  <a:pt x="646176" y="977900"/>
                </a:lnTo>
                <a:lnTo>
                  <a:pt x="646176" y="998220"/>
                </a:lnTo>
                <a:lnTo>
                  <a:pt x="647700" y="998220"/>
                </a:lnTo>
                <a:lnTo>
                  <a:pt x="649224" y="996696"/>
                </a:lnTo>
                <a:lnTo>
                  <a:pt x="649224" y="977900"/>
                </a:lnTo>
                <a:lnTo>
                  <a:pt x="711708" y="977900"/>
                </a:lnTo>
                <a:lnTo>
                  <a:pt x="711708" y="996696"/>
                </a:lnTo>
                <a:lnTo>
                  <a:pt x="713232" y="998220"/>
                </a:lnTo>
                <a:lnTo>
                  <a:pt x="714756" y="998220"/>
                </a:lnTo>
                <a:lnTo>
                  <a:pt x="714756" y="977900"/>
                </a:lnTo>
                <a:lnTo>
                  <a:pt x="778764" y="977900"/>
                </a:lnTo>
                <a:lnTo>
                  <a:pt x="778764" y="996696"/>
                </a:lnTo>
                <a:lnTo>
                  <a:pt x="780288" y="998220"/>
                </a:lnTo>
                <a:lnTo>
                  <a:pt x="781812" y="998220"/>
                </a:lnTo>
                <a:lnTo>
                  <a:pt x="781812" y="977900"/>
                </a:lnTo>
                <a:lnTo>
                  <a:pt x="842772" y="977900"/>
                </a:lnTo>
                <a:lnTo>
                  <a:pt x="842772" y="998220"/>
                </a:lnTo>
                <a:lnTo>
                  <a:pt x="845820" y="998220"/>
                </a:lnTo>
                <a:lnTo>
                  <a:pt x="845820" y="977900"/>
                </a:lnTo>
                <a:lnTo>
                  <a:pt x="909828" y="977900"/>
                </a:lnTo>
                <a:lnTo>
                  <a:pt x="909828" y="998220"/>
                </a:lnTo>
                <a:lnTo>
                  <a:pt x="911352" y="998220"/>
                </a:lnTo>
                <a:lnTo>
                  <a:pt x="912876" y="996696"/>
                </a:lnTo>
                <a:lnTo>
                  <a:pt x="912876" y="977900"/>
                </a:lnTo>
                <a:lnTo>
                  <a:pt x="912876" y="976884"/>
                </a:lnTo>
                <a:lnTo>
                  <a:pt x="912876" y="976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345" name="object 345"/>
          <p:cNvSpPr txBox="1"/>
          <p:nvPr/>
        </p:nvSpPr>
        <p:spPr>
          <a:xfrm>
            <a:off x="18382092" y="35856327"/>
            <a:ext cx="1368373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0.0       </a:t>
            </a:r>
            <a:r>
              <a:rPr sz="1200" spc="-181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0.4      </a:t>
            </a:r>
            <a:r>
              <a:rPr sz="1200" spc="9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6" name="object 346"/>
          <p:cNvSpPr/>
          <p:nvPr/>
        </p:nvSpPr>
        <p:spPr>
          <a:xfrm>
            <a:off x="18475524" y="31830966"/>
            <a:ext cx="91395" cy="3912178"/>
          </a:xfrm>
          <a:custGeom>
            <a:avLst/>
            <a:gdLst/>
            <a:ahLst/>
            <a:cxnLst/>
            <a:rect l="l" t="t" r="r" b="b"/>
            <a:pathLst>
              <a:path w="22860" h="978534">
                <a:moveTo>
                  <a:pt x="22860" y="1270"/>
                </a:moveTo>
                <a:lnTo>
                  <a:pt x="22606" y="1270"/>
                </a:lnTo>
                <a:lnTo>
                  <a:pt x="21971" y="635"/>
                </a:lnTo>
                <a:lnTo>
                  <a:pt x="21971" y="0"/>
                </a:lnTo>
                <a:lnTo>
                  <a:pt x="21336" y="0"/>
                </a:lnTo>
                <a:lnTo>
                  <a:pt x="19812" y="0"/>
                </a:lnTo>
                <a:lnTo>
                  <a:pt x="1524" y="0"/>
                </a:lnTo>
                <a:lnTo>
                  <a:pt x="0" y="1524"/>
                </a:lnTo>
                <a:lnTo>
                  <a:pt x="0" y="3048"/>
                </a:lnTo>
                <a:lnTo>
                  <a:pt x="19812" y="3048"/>
                </a:lnTo>
                <a:lnTo>
                  <a:pt x="19812" y="196596"/>
                </a:lnTo>
                <a:lnTo>
                  <a:pt x="1524" y="196596"/>
                </a:lnTo>
                <a:lnTo>
                  <a:pt x="0" y="198120"/>
                </a:lnTo>
                <a:lnTo>
                  <a:pt x="0" y="199644"/>
                </a:lnTo>
                <a:lnTo>
                  <a:pt x="19812" y="199644"/>
                </a:lnTo>
                <a:lnTo>
                  <a:pt x="19812" y="390144"/>
                </a:lnTo>
                <a:lnTo>
                  <a:pt x="1524" y="390144"/>
                </a:lnTo>
                <a:lnTo>
                  <a:pt x="0" y="391668"/>
                </a:lnTo>
                <a:lnTo>
                  <a:pt x="0" y="393192"/>
                </a:lnTo>
                <a:lnTo>
                  <a:pt x="1524" y="394716"/>
                </a:lnTo>
                <a:lnTo>
                  <a:pt x="19812" y="394716"/>
                </a:lnTo>
                <a:lnTo>
                  <a:pt x="19812" y="585216"/>
                </a:lnTo>
                <a:lnTo>
                  <a:pt x="0" y="585216"/>
                </a:lnTo>
                <a:lnTo>
                  <a:pt x="0" y="586740"/>
                </a:lnTo>
                <a:lnTo>
                  <a:pt x="1524" y="588264"/>
                </a:lnTo>
                <a:lnTo>
                  <a:pt x="19812" y="588264"/>
                </a:lnTo>
                <a:lnTo>
                  <a:pt x="19812" y="781812"/>
                </a:lnTo>
                <a:lnTo>
                  <a:pt x="1524" y="781812"/>
                </a:lnTo>
                <a:lnTo>
                  <a:pt x="0" y="783336"/>
                </a:lnTo>
                <a:lnTo>
                  <a:pt x="0" y="784860"/>
                </a:lnTo>
                <a:lnTo>
                  <a:pt x="19812" y="784860"/>
                </a:lnTo>
                <a:lnTo>
                  <a:pt x="19812" y="975360"/>
                </a:lnTo>
                <a:lnTo>
                  <a:pt x="1524" y="975360"/>
                </a:lnTo>
                <a:lnTo>
                  <a:pt x="0" y="976884"/>
                </a:lnTo>
                <a:lnTo>
                  <a:pt x="0" y="978408"/>
                </a:lnTo>
                <a:lnTo>
                  <a:pt x="22860" y="978408"/>
                </a:lnTo>
                <a:lnTo>
                  <a:pt x="22860" y="977900"/>
                </a:lnTo>
                <a:lnTo>
                  <a:pt x="22860" y="976884"/>
                </a:lnTo>
                <a:lnTo>
                  <a:pt x="22860" y="1524"/>
                </a:lnTo>
                <a:lnTo>
                  <a:pt x="22860" y="1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347" name="object 347"/>
          <p:cNvSpPr txBox="1"/>
          <p:nvPr/>
        </p:nvSpPr>
        <p:spPr>
          <a:xfrm>
            <a:off x="18227837" y="35576651"/>
            <a:ext cx="184538" cy="314802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8" name="object 348"/>
          <p:cNvSpPr txBox="1"/>
          <p:nvPr/>
        </p:nvSpPr>
        <p:spPr>
          <a:xfrm>
            <a:off x="18227837" y="34802852"/>
            <a:ext cx="184538" cy="314802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9" name="object 349"/>
          <p:cNvSpPr txBox="1"/>
          <p:nvPr/>
        </p:nvSpPr>
        <p:spPr>
          <a:xfrm>
            <a:off x="18227837" y="31677172"/>
            <a:ext cx="184538" cy="314802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1.0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0" name="object 350"/>
          <p:cNvSpPr/>
          <p:nvPr/>
        </p:nvSpPr>
        <p:spPr>
          <a:xfrm>
            <a:off x="18554732" y="31830947"/>
            <a:ext cx="1335372" cy="3912178"/>
          </a:xfrm>
          <a:custGeom>
            <a:avLst/>
            <a:gdLst/>
            <a:ahLst/>
            <a:cxnLst/>
            <a:rect l="l" t="t" r="r" b="b"/>
            <a:pathLst>
              <a:path w="334010" h="978534">
                <a:moveTo>
                  <a:pt x="332232" y="0"/>
                </a:moveTo>
                <a:lnTo>
                  <a:pt x="0" y="0"/>
                </a:lnTo>
                <a:lnTo>
                  <a:pt x="0" y="978408"/>
                </a:lnTo>
                <a:lnTo>
                  <a:pt x="333756" y="978408"/>
                </a:lnTo>
                <a:lnTo>
                  <a:pt x="333756" y="976884"/>
                </a:lnTo>
                <a:lnTo>
                  <a:pt x="3048" y="976884"/>
                </a:lnTo>
                <a:lnTo>
                  <a:pt x="1524" y="975360"/>
                </a:lnTo>
                <a:lnTo>
                  <a:pt x="3048" y="975360"/>
                </a:lnTo>
                <a:lnTo>
                  <a:pt x="3048" y="3048"/>
                </a:lnTo>
                <a:lnTo>
                  <a:pt x="1524" y="3048"/>
                </a:lnTo>
                <a:lnTo>
                  <a:pt x="3048" y="1524"/>
                </a:lnTo>
                <a:lnTo>
                  <a:pt x="333756" y="1524"/>
                </a:lnTo>
                <a:lnTo>
                  <a:pt x="332232" y="0"/>
                </a:lnTo>
                <a:close/>
              </a:path>
              <a:path w="334010" h="978534">
                <a:moveTo>
                  <a:pt x="3048" y="975360"/>
                </a:moveTo>
                <a:lnTo>
                  <a:pt x="1524" y="975360"/>
                </a:lnTo>
                <a:lnTo>
                  <a:pt x="3048" y="976884"/>
                </a:lnTo>
                <a:lnTo>
                  <a:pt x="3048" y="975360"/>
                </a:lnTo>
                <a:close/>
              </a:path>
              <a:path w="334010" h="978534">
                <a:moveTo>
                  <a:pt x="330708" y="975360"/>
                </a:moveTo>
                <a:lnTo>
                  <a:pt x="3048" y="975360"/>
                </a:lnTo>
                <a:lnTo>
                  <a:pt x="3048" y="976884"/>
                </a:lnTo>
                <a:lnTo>
                  <a:pt x="330708" y="976884"/>
                </a:lnTo>
                <a:lnTo>
                  <a:pt x="330708" y="975360"/>
                </a:lnTo>
                <a:close/>
              </a:path>
              <a:path w="334010" h="978534">
                <a:moveTo>
                  <a:pt x="330708" y="1524"/>
                </a:moveTo>
                <a:lnTo>
                  <a:pt x="330708" y="976884"/>
                </a:lnTo>
                <a:lnTo>
                  <a:pt x="332232" y="975360"/>
                </a:lnTo>
                <a:lnTo>
                  <a:pt x="333756" y="975360"/>
                </a:lnTo>
                <a:lnTo>
                  <a:pt x="333756" y="3048"/>
                </a:lnTo>
                <a:lnTo>
                  <a:pt x="332232" y="3048"/>
                </a:lnTo>
                <a:lnTo>
                  <a:pt x="330708" y="1524"/>
                </a:lnTo>
                <a:close/>
              </a:path>
              <a:path w="334010" h="978534">
                <a:moveTo>
                  <a:pt x="333756" y="975360"/>
                </a:moveTo>
                <a:lnTo>
                  <a:pt x="332232" y="975360"/>
                </a:lnTo>
                <a:lnTo>
                  <a:pt x="330708" y="976884"/>
                </a:lnTo>
                <a:lnTo>
                  <a:pt x="333756" y="976884"/>
                </a:lnTo>
                <a:lnTo>
                  <a:pt x="333756" y="975360"/>
                </a:lnTo>
                <a:close/>
              </a:path>
              <a:path w="334010" h="978534">
                <a:moveTo>
                  <a:pt x="3048" y="1524"/>
                </a:move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close/>
              </a:path>
              <a:path w="334010" h="978534">
                <a:moveTo>
                  <a:pt x="330708" y="1524"/>
                </a:moveTo>
                <a:lnTo>
                  <a:pt x="3048" y="1524"/>
                </a:lnTo>
                <a:lnTo>
                  <a:pt x="3048" y="3048"/>
                </a:lnTo>
                <a:lnTo>
                  <a:pt x="330708" y="3048"/>
                </a:lnTo>
                <a:lnTo>
                  <a:pt x="330708" y="1524"/>
                </a:lnTo>
                <a:close/>
              </a:path>
              <a:path w="334010" h="978534">
                <a:moveTo>
                  <a:pt x="333756" y="1524"/>
                </a:moveTo>
                <a:lnTo>
                  <a:pt x="330708" y="1524"/>
                </a:lnTo>
                <a:lnTo>
                  <a:pt x="332232" y="3048"/>
                </a:lnTo>
                <a:lnTo>
                  <a:pt x="333756" y="3048"/>
                </a:lnTo>
                <a:lnTo>
                  <a:pt x="333756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351" name="object 351"/>
          <p:cNvSpPr txBox="1"/>
          <p:nvPr/>
        </p:nvSpPr>
        <p:spPr>
          <a:xfrm>
            <a:off x="18217583" y="36173157"/>
            <a:ext cx="1751720" cy="405203"/>
          </a:xfrm>
          <a:prstGeom prst="rect">
            <a:avLst/>
          </a:prstGeom>
        </p:spPr>
        <p:txBody>
          <a:bodyPr vert="horz" wrap="square" lIns="0" tIns="71084" rIns="0" bIns="0" rtlCol="0">
            <a:spAutoFit/>
          </a:bodyPr>
          <a:lstStyle/>
          <a:p>
            <a:pPr marL="408940" marR="20320" indent="-360680">
              <a:lnSpc>
                <a:spcPts val="1280"/>
              </a:lnSpc>
              <a:spcBef>
                <a:spcPts val="56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p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obability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of fal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s</a:t>
            </a:r>
            <a:r>
              <a:rPr sz="1200" dirty="0">
                <a:latin typeface="Arial" panose="020B0604020202020204"/>
                <a:cs typeface="Arial" panose="020B0604020202020204"/>
              </a:rPr>
              <a:t>e</a:t>
            </a:r>
            <a:r>
              <a:rPr sz="1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ala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m  (1-Specificity)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2" name="object 352"/>
          <p:cNvSpPr txBox="1"/>
          <p:nvPr/>
        </p:nvSpPr>
        <p:spPr>
          <a:xfrm>
            <a:off x="17746496" y="32463161"/>
            <a:ext cx="659027" cy="2142687"/>
          </a:xfrm>
          <a:prstGeom prst="rect">
            <a:avLst/>
          </a:prstGeom>
        </p:spPr>
        <p:txBody>
          <a:bodyPr vert="vert270" wrap="square" lIns="0" tIns="38080" rIns="0" bIns="0" rtlCol="0">
            <a:spAutoFit/>
          </a:bodyPr>
          <a:lstStyle/>
          <a:p>
            <a:pPr marL="414020" marR="530860" indent="-365760">
              <a:lnSpc>
                <a:spcPts val="1280"/>
              </a:lnSpc>
              <a:spcBef>
                <a:spcPts val="3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p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obab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ili</a:t>
            </a:r>
            <a:r>
              <a:rPr sz="1200" dirty="0">
                <a:latin typeface="Arial" panose="020B0604020202020204"/>
                <a:cs typeface="Arial" panose="020B0604020202020204"/>
              </a:rPr>
              <a:t>ty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of dete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c</a:t>
            </a:r>
            <a:r>
              <a:rPr sz="1200" dirty="0">
                <a:latin typeface="Arial" panose="020B0604020202020204"/>
                <a:cs typeface="Arial" panose="020B0604020202020204"/>
              </a:rPr>
              <a:t>t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1200" dirty="0">
                <a:latin typeface="Arial" panose="020B0604020202020204"/>
                <a:cs typeface="Arial" panose="020B0604020202020204"/>
              </a:rPr>
              <a:t>on  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(Sensitivity)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325120">
              <a:spcBef>
                <a:spcPts val="1060"/>
              </a:spcBef>
              <a:tabLst>
                <a:tab pos="1104265" algn="l"/>
                <a:tab pos="1875790" algn="l"/>
              </a:tabLst>
            </a:pPr>
            <a:r>
              <a:rPr sz="1200" dirty="0">
                <a:latin typeface="Arial" panose="020B0604020202020204"/>
                <a:cs typeface="Arial" panose="020B0604020202020204"/>
              </a:rPr>
              <a:t>0.4	0.6	0.8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53" name="object 353"/>
          <p:cNvGrpSpPr/>
          <p:nvPr/>
        </p:nvGrpSpPr>
        <p:grpSpPr>
          <a:xfrm>
            <a:off x="18542549" y="31818768"/>
            <a:ext cx="1365834" cy="3942638"/>
            <a:chOff x="4629911" y="7952227"/>
            <a:chExt cx="341630" cy="986155"/>
          </a:xfrm>
        </p:grpSpPr>
        <p:sp>
          <p:nvSpPr>
            <p:cNvPr id="354" name="object 354"/>
            <p:cNvSpPr/>
            <p:nvPr/>
          </p:nvSpPr>
          <p:spPr>
            <a:xfrm>
              <a:off x="4632960" y="7955280"/>
              <a:ext cx="334010" cy="978535"/>
            </a:xfrm>
            <a:custGeom>
              <a:avLst/>
              <a:gdLst/>
              <a:ahLst/>
              <a:cxnLst/>
              <a:rect l="l" t="t" r="r" b="b"/>
              <a:pathLst>
                <a:path w="334010" h="978534">
                  <a:moveTo>
                    <a:pt x="333756" y="1270"/>
                  </a:moveTo>
                  <a:lnTo>
                    <a:pt x="332867" y="1270"/>
                  </a:lnTo>
                  <a:lnTo>
                    <a:pt x="332867" y="0"/>
                  </a:lnTo>
                  <a:lnTo>
                    <a:pt x="330708" y="0"/>
                  </a:lnTo>
                  <a:lnTo>
                    <a:pt x="330708" y="975360"/>
                  </a:lnTo>
                  <a:lnTo>
                    <a:pt x="301752" y="975360"/>
                  </a:lnTo>
                  <a:lnTo>
                    <a:pt x="301752" y="881380"/>
                  </a:lnTo>
                  <a:lnTo>
                    <a:pt x="330708" y="881380"/>
                  </a:lnTo>
                  <a:lnTo>
                    <a:pt x="330708" y="877570"/>
                  </a:lnTo>
                  <a:lnTo>
                    <a:pt x="301752" y="877570"/>
                  </a:lnTo>
                  <a:lnTo>
                    <a:pt x="301752" y="784860"/>
                  </a:lnTo>
                  <a:lnTo>
                    <a:pt x="330708" y="784860"/>
                  </a:lnTo>
                  <a:lnTo>
                    <a:pt x="330708" y="782320"/>
                  </a:lnTo>
                  <a:lnTo>
                    <a:pt x="301752" y="782320"/>
                  </a:lnTo>
                  <a:lnTo>
                    <a:pt x="301752" y="685800"/>
                  </a:lnTo>
                  <a:lnTo>
                    <a:pt x="330708" y="685800"/>
                  </a:lnTo>
                  <a:lnTo>
                    <a:pt x="330708" y="683260"/>
                  </a:lnTo>
                  <a:lnTo>
                    <a:pt x="301752" y="683260"/>
                  </a:lnTo>
                  <a:lnTo>
                    <a:pt x="301752" y="588010"/>
                  </a:lnTo>
                  <a:lnTo>
                    <a:pt x="330708" y="588010"/>
                  </a:lnTo>
                  <a:lnTo>
                    <a:pt x="330708" y="585470"/>
                  </a:lnTo>
                  <a:lnTo>
                    <a:pt x="301752" y="585470"/>
                  </a:lnTo>
                  <a:lnTo>
                    <a:pt x="301752" y="492760"/>
                  </a:lnTo>
                  <a:lnTo>
                    <a:pt x="330708" y="492760"/>
                  </a:lnTo>
                  <a:lnTo>
                    <a:pt x="330708" y="488950"/>
                  </a:lnTo>
                  <a:lnTo>
                    <a:pt x="301752" y="488950"/>
                  </a:lnTo>
                  <a:lnTo>
                    <a:pt x="301752" y="394970"/>
                  </a:lnTo>
                  <a:lnTo>
                    <a:pt x="330708" y="394970"/>
                  </a:lnTo>
                  <a:lnTo>
                    <a:pt x="330708" y="389890"/>
                  </a:lnTo>
                  <a:lnTo>
                    <a:pt x="301752" y="389890"/>
                  </a:lnTo>
                  <a:lnTo>
                    <a:pt x="301752" y="295656"/>
                  </a:lnTo>
                  <a:lnTo>
                    <a:pt x="330708" y="295656"/>
                  </a:lnTo>
                  <a:lnTo>
                    <a:pt x="330708" y="292608"/>
                  </a:lnTo>
                  <a:lnTo>
                    <a:pt x="301752" y="292608"/>
                  </a:lnTo>
                  <a:lnTo>
                    <a:pt x="301752" y="199390"/>
                  </a:lnTo>
                  <a:lnTo>
                    <a:pt x="330708" y="199390"/>
                  </a:lnTo>
                  <a:lnTo>
                    <a:pt x="330708" y="196850"/>
                  </a:lnTo>
                  <a:lnTo>
                    <a:pt x="301752" y="196850"/>
                  </a:lnTo>
                  <a:lnTo>
                    <a:pt x="301752" y="101600"/>
                  </a:lnTo>
                  <a:lnTo>
                    <a:pt x="330708" y="101600"/>
                  </a:lnTo>
                  <a:lnTo>
                    <a:pt x="330708" y="99060"/>
                  </a:lnTo>
                  <a:lnTo>
                    <a:pt x="301752" y="99060"/>
                  </a:lnTo>
                  <a:lnTo>
                    <a:pt x="301752" y="2540"/>
                  </a:lnTo>
                  <a:lnTo>
                    <a:pt x="330708" y="2540"/>
                  </a:lnTo>
                  <a:lnTo>
                    <a:pt x="330708" y="0"/>
                  </a:lnTo>
                  <a:lnTo>
                    <a:pt x="300863" y="0"/>
                  </a:lnTo>
                  <a:lnTo>
                    <a:pt x="298704" y="0"/>
                  </a:lnTo>
                  <a:lnTo>
                    <a:pt x="298704" y="2540"/>
                  </a:lnTo>
                  <a:lnTo>
                    <a:pt x="298704" y="975360"/>
                  </a:lnTo>
                  <a:lnTo>
                    <a:pt x="266700" y="975360"/>
                  </a:lnTo>
                  <a:lnTo>
                    <a:pt x="266700" y="881380"/>
                  </a:lnTo>
                  <a:lnTo>
                    <a:pt x="298704" y="881380"/>
                  </a:lnTo>
                  <a:lnTo>
                    <a:pt x="298704" y="877570"/>
                  </a:lnTo>
                  <a:lnTo>
                    <a:pt x="266700" y="877570"/>
                  </a:lnTo>
                  <a:lnTo>
                    <a:pt x="266700" y="784860"/>
                  </a:lnTo>
                  <a:lnTo>
                    <a:pt x="298704" y="784860"/>
                  </a:lnTo>
                  <a:lnTo>
                    <a:pt x="298704" y="782320"/>
                  </a:lnTo>
                  <a:lnTo>
                    <a:pt x="266700" y="782320"/>
                  </a:lnTo>
                  <a:lnTo>
                    <a:pt x="266700" y="685800"/>
                  </a:lnTo>
                  <a:lnTo>
                    <a:pt x="298704" y="685800"/>
                  </a:lnTo>
                  <a:lnTo>
                    <a:pt x="298704" y="683260"/>
                  </a:lnTo>
                  <a:lnTo>
                    <a:pt x="266700" y="683260"/>
                  </a:lnTo>
                  <a:lnTo>
                    <a:pt x="266700" y="588010"/>
                  </a:lnTo>
                  <a:lnTo>
                    <a:pt x="298704" y="588010"/>
                  </a:lnTo>
                  <a:lnTo>
                    <a:pt x="298704" y="585470"/>
                  </a:lnTo>
                  <a:lnTo>
                    <a:pt x="266700" y="585470"/>
                  </a:lnTo>
                  <a:lnTo>
                    <a:pt x="266700" y="492760"/>
                  </a:lnTo>
                  <a:lnTo>
                    <a:pt x="298704" y="492760"/>
                  </a:lnTo>
                  <a:lnTo>
                    <a:pt x="298704" y="488950"/>
                  </a:lnTo>
                  <a:lnTo>
                    <a:pt x="266700" y="488950"/>
                  </a:lnTo>
                  <a:lnTo>
                    <a:pt x="266700" y="394970"/>
                  </a:lnTo>
                  <a:lnTo>
                    <a:pt x="298704" y="394970"/>
                  </a:lnTo>
                  <a:lnTo>
                    <a:pt x="298704" y="389890"/>
                  </a:lnTo>
                  <a:lnTo>
                    <a:pt x="266700" y="389890"/>
                  </a:lnTo>
                  <a:lnTo>
                    <a:pt x="266700" y="295656"/>
                  </a:lnTo>
                  <a:lnTo>
                    <a:pt x="298704" y="295656"/>
                  </a:lnTo>
                  <a:lnTo>
                    <a:pt x="298704" y="292608"/>
                  </a:lnTo>
                  <a:lnTo>
                    <a:pt x="266700" y="292608"/>
                  </a:lnTo>
                  <a:lnTo>
                    <a:pt x="266700" y="199390"/>
                  </a:lnTo>
                  <a:lnTo>
                    <a:pt x="298704" y="199390"/>
                  </a:lnTo>
                  <a:lnTo>
                    <a:pt x="298704" y="196850"/>
                  </a:lnTo>
                  <a:lnTo>
                    <a:pt x="266700" y="196850"/>
                  </a:lnTo>
                  <a:lnTo>
                    <a:pt x="266700" y="101600"/>
                  </a:lnTo>
                  <a:lnTo>
                    <a:pt x="298704" y="101600"/>
                  </a:lnTo>
                  <a:lnTo>
                    <a:pt x="298704" y="99060"/>
                  </a:lnTo>
                  <a:lnTo>
                    <a:pt x="266700" y="99060"/>
                  </a:lnTo>
                  <a:lnTo>
                    <a:pt x="266700" y="2540"/>
                  </a:lnTo>
                  <a:lnTo>
                    <a:pt x="298704" y="2540"/>
                  </a:lnTo>
                  <a:lnTo>
                    <a:pt x="298704" y="0"/>
                  </a:lnTo>
                  <a:lnTo>
                    <a:pt x="266700" y="0"/>
                  </a:lnTo>
                  <a:lnTo>
                    <a:pt x="263652" y="0"/>
                  </a:lnTo>
                  <a:lnTo>
                    <a:pt x="263652" y="2540"/>
                  </a:lnTo>
                  <a:lnTo>
                    <a:pt x="263652" y="975360"/>
                  </a:lnTo>
                  <a:lnTo>
                    <a:pt x="234696" y="975360"/>
                  </a:lnTo>
                  <a:lnTo>
                    <a:pt x="234696" y="881380"/>
                  </a:lnTo>
                  <a:lnTo>
                    <a:pt x="263652" y="881380"/>
                  </a:lnTo>
                  <a:lnTo>
                    <a:pt x="263652" y="877570"/>
                  </a:lnTo>
                  <a:lnTo>
                    <a:pt x="234696" y="877570"/>
                  </a:lnTo>
                  <a:lnTo>
                    <a:pt x="234696" y="784860"/>
                  </a:lnTo>
                  <a:lnTo>
                    <a:pt x="263652" y="784860"/>
                  </a:lnTo>
                  <a:lnTo>
                    <a:pt x="263652" y="782320"/>
                  </a:lnTo>
                  <a:lnTo>
                    <a:pt x="234696" y="782320"/>
                  </a:lnTo>
                  <a:lnTo>
                    <a:pt x="234696" y="685800"/>
                  </a:lnTo>
                  <a:lnTo>
                    <a:pt x="263652" y="685800"/>
                  </a:lnTo>
                  <a:lnTo>
                    <a:pt x="263652" y="683260"/>
                  </a:lnTo>
                  <a:lnTo>
                    <a:pt x="234696" y="683260"/>
                  </a:lnTo>
                  <a:lnTo>
                    <a:pt x="234696" y="588010"/>
                  </a:lnTo>
                  <a:lnTo>
                    <a:pt x="263652" y="588010"/>
                  </a:lnTo>
                  <a:lnTo>
                    <a:pt x="263652" y="585470"/>
                  </a:lnTo>
                  <a:lnTo>
                    <a:pt x="234696" y="585470"/>
                  </a:lnTo>
                  <a:lnTo>
                    <a:pt x="234696" y="492760"/>
                  </a:lnTo>
                  <a:lnTo>
                    <a:pt x="263652" y="492760"/>
                  </a:lnTo>
                  <a:lnTo>
                    <a:pt x="263652" y="488950"/>
                  </a:lnTo>
                  <a:lnTo>
                    <a:pt x="234696" y="488950"/>
                  </a:lnTo>
                  <a:lnTo>
                    <a:pt x="234696" y="394970"/>
                  </a:lnTo>
                  <a:lnTo>
                    <a:pt x="263652" y="394970"/>
                  </a:lnTo>
                  <a:lnTo>
                    <a:pt x="263652" y="389890"/>
                  </a:lnTo>
                  <a:lnTo>
                    <a:pt x="234696" y="389890"/>
                  </a:lnTo>
                  <a:lnTo>
                    <a:pt x="234696" y="295656"/>
                  </a:lnTo>
                  <a:lnTo>
                    <a:pt x="263652" y="295656"/>
                  </a:lnTo>
                  <a:lnTo>
                    <a:pt x="263652" y="292608"/>
                  </a:lnTo>
                  <a:lnTo>
                    <a:pt x="234696" y="292608"/>
                  </a:lnTo>
                  <a:lnTo>
                    <a:pt x="234696" y="199390"/>
                  </a:lnTo>
                  <a:lnTo>
                    <a:pt x="263652" y="199390"/>
                  </a:lnTo>
                  <a:lnTo>
                    <a:pt x="263652" y="196850"/>
                  </a:lnTo>
                  <a:lnTo>
                    <a:pt x="234696" y="196850"/>
                  </a:lnTo>
                  <a:lnTo>
                    <a:pt x="234696" y="101600"/>
                  </a:lnTo>
                  <a:lnTo>
                    <a:pt x="263652" y="101600"/>
                  </a:lnTo>
                  <a:lnTo>
                    <a:pt x="263652" y="99060"/>
                  </a:lnTo>
                  <a:lnTo>
                    <a:pt x="234696" y="99060"/>
                  </a:lnTo>
                  <a:lnTo>
                    <a:pt x="234696" y="2540"/>
                  </a:lnTo>
                  <a:lnTo>
                    <a:pt x="263652" y="2540"/>
                  </a:lnTo>
                  <a:lnTo>
                    <a:pt x="263652" y="0"/>
                  </a:lnTo>
                  <a:lnTo>
                    <a:pt x="234696" y="0"/>
                  </a:lnTo>
                  <a:lnTo>
                    <a:pt x="232524" y="0"/>
                  </a:lnTo>
                  <a:lnTo>
                    <a:pt x="231648" y="0"/>
                  </a:lnTo>
                  <a:lnTo>
                    <a:pt x="231648" y="2540"/>
                  </a:lnTo>
                  <a:lnTo>
                    <a:pt x="231648" y="975360"/>
                  </a:lnTo>
                  <a:lnTo>
                    <a:pt x="202692" y="975360"/>
                  </a:lnTo>
                  <a:lnTo>
                    <a:pt x="202692" y="881380"/>
                  </a:lnTo>
                  <a:lnTo>
                    <a:pt x="231648" y="881380"/>
                  </a:lnTo>
                  <a:lnTo>
                    <a:pt x="231648" y="877570"/>
                  </a:lnTo>
                  <a:lnTo>
                    <a:pt x="202692" y="877570"/>
                  </a:lnTo>
                  <a:lnTo>
                    <a:pt x="202692" y="784860"/>
                  </a:lnTo>
                  <a:lnTo>
                    <a:pt x="231648" y="784860"/>
                  </a:lnTo>
                  <a:lnTo>
                    <a:pt x="231648" y="782320"/>
                  </a:lnTo>
                  <a:lnTo>
                    <a:pt x="202692" y="782320"/>
                  </a:lnTo>
                  <a:lnTo>
                    <a:pt x="202692" y="685800"/>
                  </a:lnTo>
                  <a:lnTo>
                    <a:pt x="231648" y="685800"/>
                  </a:lnTo>
                  <a:lnTo>
                    <a:pt x="231648" y="683260"/>
                  </a:lnTo>
                  <a:lnTo>
                    <a:pt x="202692" y="683260"/>
                  </a:lnTo>
                  <a:lnTo>
                    <a:pt x="202692" y="588010"/>
                  </a:lnTo>
                  <a:lnTo>
                    <a:pt x="231648" y="588010"/>
                  </a:lnTo>
                  <a:lnTo>
                    <a:pt x="231648" y="585470"/>
                  </a:lnTo>
                  <a:lnTo>
                    <a:pt x="202692" y="585470"/>
                  </a:lnTo>
                  <a:lnTo>
                    <a:pt x="202692" y="492760"/>
                  </a:lnTo>
                  <a:lnTo>
                    <a:pt x="231648" y="492760"/>
                  </a:lnTo>
                  <a:lnTo>
                    <a:pt x="231648" y="488950"/>
                  </a:lnTo>
                  <a:lnTo>
                    <a:pt x="202692" y="488950"/>
                  </a:lnTo>
                  <a:lnTo>
                    <a:pt x="202692" y="394970"/>
                  </a:lnTo>
                  <a:lnTo>
                    <a:pt x="231648" y="394970"/>
                  </a:lnTo>
                  <a:lnTo>
                    <a:pt x="231648" y="389890"/>
                  </a:lnTo>
                  <a:lnTo>
                    <a:pt x="202692" y="389890"/>
                  </a:lnTo>
                  <a:lnTo>
                    <a:pt x="202692" y="295656"/>
                  </a:lnTo>
                  <a:lnTo>
                    <a:pt x="231648" y="295656"/>
                  </a:lnTo>
                  <a:lnTo>
                    <a:pt x="231648" y="292608"/>
                  </a:lnTo>
                  <a:lnTo>
                    <a:pt x="202692" y="292608"/>
                  </a:lnTo>
                  <a:lnTo>
                    <a:pt x="202692" y="199390"/>
                  </a:lnTo>
                  <a:lnTo>
                    <a:pt x="231648" y="199390"/>
                  </a:lnTo>
                  <a:lnTo>
                    <a:pt x="231648" y="196850"/>
                  </a:lnTo>
                  <a:lnTo>
                    <a:pt x="202692" y="196850"/>
                  </a:lnTo>
                  <a:lnTo>
                    <a:pt x="202692" y="101600"/>
                  </a:lnTo>
                  <a:lnTo>
                    <a:pt x="231648" y="101600"/>
                  </a:lnTo>
                  <a:lnTo>
                    <a:pt x="231648" y="99060"/>
                  </a:lnTo>
                  <a:lnTo>
                    <a:pt x="202692" y="99060"/>
                  </a:lnTo>
                  <a:lnTo>
                    <a:pt x="202692" y="2540"/>
                  </a:lnTo>
                  <a:lnTo>
                    <a:pt x="231648" y="2540"/>
                  </a:lnTo>
                  <a:lnTo>
                    <a:pt x="231648" y="0"/>
                  </a:lnTo>
                  <a:lnTo>
                    <a:pt x="202692" y="0"/>
                  </a:lnTo>
                  <a:lnTo>
                    <a:pt x="200520" y="0"/>
                  </a:lnTo>
                  <a:lnTo>
                    <a:pt x="199644" y="0"/>
                  </a:lnTo>
                  <a:lnTo>
                    <a:pt x="199644" y="2540"/>
                  </a:lnTo>
                  <a:lnTo>
                    <a:pt x="199644" y="975360"/>
                  </a:lnTo>
                  <a:lnTo>
                    <a:pt x="167640" y="975360"/>
                  </a:lnTo>
                  <a:lnTo>
                    <a:pt x="167640" y="881380"/>
                  </a:lnTo>
                  <a:lnTo>
                    <a:pt x="199644" y="881380"/>
                  </a:lnTo>
                  <a:lnTo>
                    <a:pt x="199644" y="877570"/>
                  </a:lnTo>
                  <a:lnTo>
                    <a:pt x="167640" y="877570"/>
                  </a:lnTo>
                  <a:lnTo>
                    <a:pt x="167640" y="784860"/>
                  </a:lnTo>
                  <a:lnTo>
                    <a:pt x="199644" y="784860"/>
                  </a:lnTo>
                  <a:lnTo>
                    <a:pt x="199644" y="782320"/>
                  </a:lnTo>
                  <a:lnTo>
                    <a:pt x="167640" y="782320"/>
                  </a:lnTo>
                  <a:lnTo>
                    <a:pt x="167640" y="685800"/>
                  </a:lnTo>
                  <a:lnTo>
                    <a:pt x="199644" y="685800"/>
                  </a:lnTo>
                  <a:lnTo>
                    <a:pt x="199644" y="683260"/>
                  </a:lnTo>
                  <a:lnTo>
                    <a:pt x="167640" y="683260"/>
                  </a:lnTo>
                  <a:lnTo>
                    <a:pt x="167640" y="588010"/>
                  </a:lnTo>
                  <a:lnTo>
                    <a:pt x="199644" y="588010"/>
                  </a:lnTo>
                  <a:lnTo>
                    <a:pt x="199644" y="585470"/>
                  </a:lnTo>
                  <a:lnTo>
                    <a:pt x="167640" y="585470"/>
                  </a:lnTo>
                  <a:lnTo>
                    <a:pt x="167640" y="492760"/>
                  </a:lnTo>
                  <a:lnTo>
                    <a:pt x="199644" y="492760"/>
                  </a:lnTo>
                  <a:lnTo>
                    <a:pt x="199644" y="488950"/>
                  </a:lnTo>
                  <a:lnTo>
                    <a:pt x="167640" y="488950"/>
                  </a:lnTo>
                  <a:lnTo>
                    <a:pt x="167640" y="394970"/>
                  </a:lnTo>
                  <a:lnTo>
                    <a:pt x="199644" y="394970"/>
                  </a:lnTo>
                  <a:lnTo>
                    <a:pt x="199644" y="389890"/>
                  </a:lnTo>
                  <a:lnTo>
                    <a:pt x="167640" y="389890"/>
                  </a:lnTo>
                  <a:lnTo>
                    <a:pt x="167640" y="295656"/>
                  </a:lnTo>
                  <a:lnTo>
                    <a:pt x="199644" y="295656"/>
                  </a:lnTo>
                  <a:lnTo>
                    <a:pt x="199644" y="292608"/>
                  </a:lnTo>
                  <a:lnTo>
                    <a:pt x="167640" y="292608"/>
                  </a:lnTo>
                  <a:lnTo>
                    <a:pt x="167640" y="199390"/>
                  </a:lnTo>
                  <a:lnTo>
                    <a:pt x="199644" y="199390"/>
                  </a:lnTo>
                  <a:lnTo>
                    <a:pt x="199644" y="196850"/>
                  </a:lnTo>
                  <a:lnTo>
                    <a:pt x="167640" y="196850"/>
                  </a:lnTo>
                  <a:lnTo>
                    <a:pt x="167640" y="101600"/>
                  </a:lnTo>
                  <a:lnTo>
                    <a:pt x="199644" y="101600"/>
                  </a:lnTo>
                  <a:lnTo>
                    <a:pt x="199644" y="99060"/>
                  </a:lnTo>
                  <a:lnTo>
                    <a:pt x="167640" y="99060"/>
                  </a:lnTo>
                  <a:lnTo>
                    <a:pt x="167640" y="2540"/>
                  </a:lnTo>
                  <a:lnTo>
                    <a:pt x="199644" y="2540"/>
                  </a:lnTo>
                  <a:lnTo>
                    <a:pt x="199644" y="0"/>
                  </a:lnTo>
                  <a:lnTo>
                    <a:pt x="167640" y="0"/>
                  </a:lnTo>
                  <a:lnTo>
                    <a:pt x="165468" y="0"/>
                  </a:lnTo>
                  <a:lnTo>
                    <a:pt x="164592" y="0"/>
                  </a:lnTo>
                  <a:lnTo>
                    <a:pt x="164592" y="2540"/>
                  </a:lnTo>
                  <a:lnTo>
                    <a:pt x="164592" y="975360"/>
                  </a:lnTo>
                  <a:lnTo>
                    <a:pt x="135636" y="975360"/>
                  </a:lnTo>
                  <a:lnTo>
                    <a:pt x="135636" y="881380"/>
                  </a:lnTo>
                  <a:lnTo>
                    <a:pt x="164592" y="881380"/>
                  </a:lnTo>
                  <a:lnTo>
                    <a:pt x="164592" y="877570"/>
                  </a:lnTo>
                  <a:lnTo>
                    <a:pt x="135636" y="877570"/>
                  </a:lnTo>
                  <a:lnTo>
                    <a:pt x="135636" y="784860"/>
                  </a:lnTo>
                  <a:lnTo>
                    <a:pt x="164592" y="784860"/>
                  </a:lnTo>
                  <a:lnTo>
                    <a:pt x="164592" y="782320"/>
                  </a:lnTo>
                  <a:lnTo>
                    <a:pt x="135636" y="782320"/>
                  </a:lnTo>
                  <a:lnTo>
                    <a:pt x="135636" y="685800"/>
                  </a:lnTo>
                  <a:lnTo>
                    <a:pt x="164592" y="685800"/>
                  </a:lnTo>
                  <a:lnTo>
                    <a:pt x="164592" y="683260"/>
                  </a:lnTo>
                  <a:lnTo>
                    <a:pt x="135636" y="683260"/>
                  </a:lnTo>
                  <a:lnTo>
                    <a:pt x="135636" y="588010"/>
                  </a:lnTo>
                  <a:lnTo>
                    <a:pt x="164592" y="588010"/>
                  </a:lnTo>
                  <a:lnTo>
                    <a:pt x="164592" y="585470"/>
                  </a:lnTo>
                  <a:lnTo>
                    <a:pt x="135636" y="585470"/>
                  </a:lnTo>
                  <a:lnTo>
                    <a:pt x="135636" y="492760"/>
                  </a:lnTo>
                  <a:lnTo>
                    <a:pt x="164592" y="492760"/>
                  </a:lnTo>
                  <a:lnTo>
                    <a:pt x="164592" y="488950"/>
                  </a:lnTo>
                  <a:lnTo>
                    <a:pt x="135636" y="488950"/>
                  </a:lnTo>
                  <a:lnTo>
                    <a:pt x="135636" y="394970"/>
                  </a:lnTo>
                  <a:lnTo>
                    <a:pt x="164592" y="394970"/>
                  </a:lnTo>
                  <a:lnTo>
                    <a:pt x="164592" y="389890"/>
                  </a:lnTo>
                  <a:lnTo>
                    <a:pt x="135636" y="389890"/>
                  </a:lnTo>
                  <a:lnTo>
                    <a:pt x="135636" y="295656"/>
                  </a:lnTo>
                  <a:lnTo>
                    <a:pt x="164592" y="295656"/>
                  </a:lnTo>
                  <a:lnTo>
                    <a:pt x="164592" y="292608"/>
                  </a:lnTo>
                  <a:lnTo>
                    <a:pt x="135636" y="292608"/>
                  </a:lnTo>
                  <a:lnTo>
                    <a:pt x="135636" y="199390"/>
                  </a:lnTo>
                  <a:lnTo>
                    <a:pt x="164592" y="199390"/>
                  </a:lnTo>
                  <a:lnTo>
                    <a:pt x="164592" y="196850"/>
                  </a:lnTo>
                  <a:lnTo>
                    <a:pt x="135636" y="196850"/>
                  </a:lnTo>
                  <a:lnTo>
                    <a:pt x="135636" y="101600"/>
                  </a:lnTo>
                  <a:lnTo>
                    <a:pt x="164592" y="101600"/>
                  </a:lnTo>
                  <a:lnTo>
                    <a:pt x="164592" y="99060"/>
                  </a:lnTo>
                  <a:lnTo>
                    <a:pt x="135636" y="99060"/>
                  </a:lnTo>
                  <a:lnTo>
                    <a:pt x="135636" y="2540"/>
                  </a:lnTo>
                  <a:lnTo>
                    <a:pt x="164592" y="2540"/>
                  </a:lnTo>
                  <a:lnTo>
                    <a:pt x="164592" y="0"/>
                  </a:lnTo>
                  <a:lnTo>
                    <a:pt x="135636" y="0"/>
                  </a:lnTo>
                  <a:lnTo>
                    <a:pt x="133464" y="0"/>
                  </a:lnTo>
                  <a:lnTo>
                    <a:pt x="132588" y="0"/>
                  </a:lnTo>
                  <a:lnTo>
                    <a:pt x="132588" y="2540"/>
                  </a:lnTo>
                  <a:lnTo>
                    <a:pt x="132588" y="975360"/>
                  </a:lnTo>
                  <a:lnTo>
                    <a:pt x="100584" y="975360"/>
                  </a:lnTo>
                  <a:lnTo>
                    <a:pt x="100584" y="881380"/>
                  </a:lnTo>
                  <a:lnTo>
                    <a:pt x="132588" y="881380"/>
                  </a:lnTo>
                  <a:lnTo>
                    <a:pt x="132588" y="877570"/>
                  </a:lnTo>
                  <a:lnTo>
                    <a:pt x="100584" y="877570"/>
                  </a:lnTo>
                  <a:lnTo>
                    <a:pt x="100584" y="784860"/>
                  </a:lnTo>
                  <a:lnTo>
                    <a:pt x="132588" y="784860"/>
                  </a:lnTo>
                  <a:lnTo>
                    <a:pt x="132588" y="782320"/>
                  </a:lnTo>
                  <a:lnTo>
                    <a:pt x="100584" y="782320"/>
                  </a:lnTo>
                  <a:lnTo>
                    <a:pt x="100584" y="685800"/>
                  </a:lnTo>
                  <a:lnTo>
                    <a:pt x="132588" y="685800"/>
                  </a:lnTo>
                  <a:lnTo>
                    <a:pt x="132588" y="683260"/>
                  </a:lnTo>
                  <a:lnTo>
                    <a:pt x="100584" y="683260"/>
                  </a:lnTo>
                  <a:lnTo>
                    <a:pt x="100584" y="588010"/>
                  </a:lnTo>
                  <a:lnTo>
                    <a:pt x="132588" y="588010"/>
                  </a:lnTo>
                  <a:lnTo>
                    <a:pt x="132588" y="585470"/>
                  </a:lnTo>
                  <a:lnTo>
                    <a:pt x="100584" y="585470"/>
                  </a:lnTo>
                  <a:lnTo>
                    <a:pt x="100584" y="492760"/>
                  </a:lnTo>
                  <a:lnTo>
                    <a:pt x="132588" y="492760"/>
                  </a:lnTo>
                  <a:lnTo>
                    <a:pt x="132588" y="488950"/>
                  </a:lnTo>
                  <a:lnTo>
                    <a:pt x="100584" y="488950"/>
                  </a:lnTo>
                  <a:lnTo>
                    <a:pt x="100584" y="394970"/>
                  </a:lnTo>
                  <a:lnTo>
                    <a:pt x="132588" y="394970"/>
                  </a:lnTo>
                  <a:lnTo>
                    <a:pt x="132588" y="389890"/>
                  </a:lnTo>
                  <a:lnTo>
                    <a:pt x="100584" y="389890"/>
                  </a:lnTo>
                  <a:lnTo>
                    <a:pt x="100584" y="295656"/>
                  </a:lnTo>
                  <a:lnTo>
                    <a:pt x="132588" y="295656"/>
                  </a:lnTo>
                  <a:lnTo>
                    <a:pt x="132588" y="292608"/>
                  </a:lnTo>
                  <a:lnTo>
                    <a:pt x="100584" y="292608"/>
                  </a:lnTo>
                  <a:lnTo>
                    <a:pt x="100584" y="199390"/>
                  </a:lnTo>
                  <a:lnTo>
                    <a:pt x="132588" y="199390"/>
                  </a:lnTo>
                  <a:lnTo>
                    <a:pt x="132588" y="196850"/>
                  </a:lnTo>
                  <a:lnTo>
                    <a:pt x="100584" y="196850"/>
                  </a:lnTo>
                  <a:lnTo>
                    <a:pt x="100584" y="101600"/>
                  </a:lnTo>
                  <a:lnTo>
                    <a:pt x="132588" y="101600"/>
                  </a:lnTo>
                  <a:lnTo>
                    <a:pt x="132588" y="99060"/>
                  </a:lnTo>
                  <a:lnTo>
                    <a:pt x="100584" y="99060"/>
                  </a:lnTo>
                  <a:lnTo>
                    <a:pt x="100584" y="2540"/>
                  </a:lnTo>
                  <a:lnTo>
                    <a:pt x="132588" y="2540"/>
                  </a:lnTo>
                  <a:lnTo>
                    <a:pt x="132588" y="0"/>
                  </a:lnTo>
                  <a:lnTo>
                    <a:pt x="100584" y="0"/>
                  </a:lnTo>
                  <a:lnTo>
                    <a:pt x="98412" y="0"/>
                  </a:lnTo>
                  <a:lnTo>
                    <a:pt x="97536" y="0"/>
                  </a:lnTo>
                  <a:lnTo>
                    <a:pt x="97536" y="2540"/>
                  </a:lnTo>
                  <a:lnTo>
                    <a:pt x="97536" y="975360"/>
                  </a:lnTo>
                  <a:lnTo>
                    <a:pt x="70104" y="975360"/>
                  </a:lnTo>
                  <a:lnTo>
                    <a:pt x="70104" y="881380"/>
                  </a:lnTo>
                  <a:lnTo>
                    <a:pt x="97536" y="881380"/>
                  </a:lnTo>
                  <a:lnTo>
                    <a:pt x="97536" y="877570"/>
                  </a:lnTo>
                  <a:lnTo>
                    <a:pt x="70104" y="877570"/>
                  </a:lnTo>
                  <a:lnTo>
                    <a:pt x="70104" y="784860"/>
                  </a:lnTo>
                  <a:lnTo>
                    <a:pt x="97536" y="784860"/>
                  </a:lnTo>
                  <a:lnTo>
                    <a:pt x="97536" y="782320"/>
                  </a:lnTo>
                  <a:lnTo>
                    <a:pt x="70104" y="782320"/>
                  </a:lnTo>
                  <a:lnTo>
                    <a:pt x="70104" y="685800"/>
                  </a:lnTo>
                  <a:lnTo>
                    <a:pt x="97536" y="685800"/>
                  </a:lnTo>
                  <a:lnTo>
                    <a:pt x="97536" y="683260"/>
                  </a:lnTo>
                  <a:lnTo>
                    <a:pt x="70104" y="683260"/>
                  </a:lnTo>
                  <a:lnTo>
                    <a:pt x="70104" y="588010"/>
                  </a:lnTo>
                  <a:lnTo>
                    <a:pt x="97536" y="588010"/>
                  </a:lnTo>
                  <a:lnTo>
                    <a:pt x="97536" y="585470"/>
                  </a:lnTo>
                  <a:lnTo>
                    <a:pt x="70104" y="585470"/>
                  </a:lnTo>
                  <a:lnTo>
                    <a:pt x="70104" y="492760"/>
                  </a:lnTo>
                  <a:lnTo>
                    <a:pt x="97536" y="492760"/>
                  </a:lnTo>
                  <a:lnTo>
                    <a:pt x="97536" y="488950"/>
                  </a:lnTo>
                  <a:lnTo>
                    <a:pt x="70104" y="488950"/>
                  </a:lnTo>
                  <a:lnTo>
                    <a:pt x="70104" y="394970"/>
                  </a:lnTo>
                  <a:lnTo>
                    <a:pt x="97536" y="394970"/>
                  </a:lnTo>
                  <a:lnTo>
                    <a:pt x="97536" y="389890"/>
                  </a:lnTo>
                  <a:lnTo>
                    <a:pt x="70104" y="389890"/>
                  </a:lnTo>
                  <a:lnTo>
                    <a:pt x="70104" y="295656"/>
                  </a:lnTo>
                  <a:lnTo>
                    <a:pt x="97536" y="295656"/>
                  </a:lnTo>
                  <a:lnTo>
                    <a:pt x="97536" y="292608"/>
                  </a:lnTo>
                  <a:lnTo>
                    <a:pt x="70104" y="292608"/>
                  </a:lnTo>
                  <a:lnTo>
                    <a:pt x="70104" y="199390"/>
                  </a:lnTo>
                  <a:lnTo>
                    <a:pt x="97536" y="199390"/>
                  </a:lnTo>
                  <a:lnTo>
                    <a:pt x="97536" y="196850"/>
                  </a:lnTo>
                  <a:lnTo>
                    <a:pt x="70104" y="196850"/>
                  </a:lnTo>
                  <a:lnTo>
                    <a:pt x="70104" y="101600"/>
                  </a:lnTo>
                  <a:lnTo>
                    <a:pt x="97536" y="101600"/>
                  </a:lnTo>
                  <a:lnTo>
                    <a:pt x="97536" y="99060"/>
                  </a:lnTo>
                  <a:lnTo>
                    <a:pt x="70104" y="99060"/>
                  </a:lnTo>
                  <a:lnTo>
                    <a:pt x="70104" y="2540"/>
                  </a:lnTo>
                  <a:lnTo>
                    <a:pt x="97536" y="2540"/>
                  </a:lnTo>
                  <a:lnTo>
                    <a:pt x="97536" y="0"/>
                  </a:lnTo>
                  <a:lnTo>
                    <a:pt x="69215" y="0"/>
                  </a:lnTo>
                  <a:lnTo>
                    <a:pt x="67056" y="0"/>
                  </a:lnTo>
                  <a:lnTo>
                    <a:pt x="67056" y="2540"/>
                  </a:lnTo>
                  <a:lnTo>
                    <a:pt x="67056" y="975360"/>
                  </a:lnTo>
                  <a:lnTo>
                    <a:pt x="38100" y="975360"/>
                  </a:lnTo>
                  <a:lnTo>
                    <a:pt x="38100" y="881380"/>
                  </a:lnTo>
                  <a:lnTo>
                    <a:pt x="67056" y="881380"/>
                  </a:lnTo>
                  <a:lnTo>
                    <a:pt x="67056" y="877570"/>
                  </a:lnTo>
                  <a:lnTo>
                    <a:pt x="38100" y="877570"/>
                  </a:lnTo>
                  <a:lnTo>
                    <a:pt x="38100" y="784860"/>
                  </a:lnTo>
                  <a:lnTo>
                    <a:pt x="67056" y="784860"/>
                  </a:lnTo>
                  <a:lnTo>
                    <a:pt x="67056" y="782320"/>
                  </a:lnTo>
                  <a:lnTo>
                    <a:pt x="38100" y="782320"/>
                  </a:lnTo>
                  <a:lnTo>
                    <a:pt x="38100" y="685800"/>
                  </a:lnTo>
                  <a:lnTo>
                    <a:pt x="67056" y="685800"/>
                  </a:lnTo>
                  <a:lnTo>
                    <a:pt x="67056" y="683260"/>
                  </a:lnTo>
                  <a:lnTo>
                    <a:pt x="38100" y="683260"/>
                  </a:lnTo>
                  <a:lnTo>
                    <a:pt x="38100" y="588010"/>
                  </a:lnTo>
                  <a:lnTo>
                    <a:pt x="67056" y="588010"/>
                  </a:lnTo>
                  <a:lnTo>
                    <a:pt x="67056" y="585470"/>
                  </a:lnTo>
                  <a:lnTo>
                    <a:pt x="38100" y="585470"/>
                  </a:lnTo>
                  <a:lnTo>
                    <a:pt x="38100" y="492760"/>
                  </a:lnTo>
                  <a:lnTo>
                    <a:pt x="67056" y="492760"/>
                  </a:lnTo>
                  <a:lnTo>
                    <a:pt x="67056" y="488950"/>
                  </a:lnTo>
                  <a:lnTo>
                    <a:pt x="38100" y="488950"/>
                  </a:lnTo>
                  <a:lnTo>
                    <a:pt x="38100" y="394970"/>
                  </a:lnTo>
                  <a:lnTo>
                    <a:pt x="67056" y="394970"/>
                  </a:lnTo>
                  <a:lnTo>
                    <a:pt x="67056" y="389890"/>
                  </a:lnTo>
                  <a:lnTo>
                    <a:pt x="38100" y="389890"/>
                  </a:lnTo>
                  <a:lnTo>
                    <a:pt x="38100" y="295656"/>
                  </a:lnTo>
                  <a:lnTo>
                    <a:pt x="67056" y="295656"/>
                  </a:lnTo>
                  <a:lnTo>
                    <a:pt x="67056" y="292608"/>
                  </a:lnTo>
                  <a:lnTo>
                    <a:pt x="38100" y="292608"/>
                  </a:lnTo>
                  <a:lnTo>
                    <a:pt x="38100" y="199390"/>
                  </a:lnTo>
                  <a:lnTo>
                    <a:pt x="67056" y="199390"/>
                  </a:lnTo>
                  <a:lnTo>
                    <a:pt x="67056" y="196850"/>
                  </a:lnTo>
                  <a:lnTo>
                    <a:pt x="38100" y="196850"/>
                  </a:lnTo>
                  <a:lnTo>
                    <a:pt x="38100" y="101600"/>
                  </a:lnTo>
                  <a:lnTo>
                    <a:pt x="67056" y="101600"/>
                  </a:lnTo>
                  <a:lnTo>
                    <a:pt x="67056" y="99060"/>
                  </a:lnTo>
                  <a:lnTo>
                    <a:pt x="38100" y="99060"/>
                  </a:lnTo>
                  <a:lnTo>
                    <a:pt x="38100" y="2540"/>
                  </a:lnTo>
                  <a:lnTo>
                    <a:pt x="67056" y="2540"/>
                  </a:lnTo>
                  <a:lnTo>
                    <a:pt x="67056" y="0"/>
                  </a:lnTo>
                  <a:lnTo>
                    <a:pt x="37211" y="0"/>
                  </a:lnTo>
                  <a:lnTo>
                    <a:pt x="35052" y="0"/>
                  </a:lnTo>
                  <a:lnTo>
                    <a:pt x="35052" y="2540"/>
                  </a:lnTo>
                  <a:lnTo>
                    <a:pt x="35052" y="975360"/>
                  </a:lnTo>
                  <a:lnTo>
                    <a:pt x="3048" y="975360"/>
                  </a:lnTo>
                  <a:lnTo>
                    <a:pt x="3048" y="881380"/>
                  </a:lnTo>
                  <a:lnTo>
                    <a:pt x="35052" y="881380"/>
                  </a:lnTo>
                  <a:lnTo>
                    <a:pt x="35052" y="877570"/>
                  </a:lnTo>
                  <a:lnTo>
                    <a:pt x="3048" y="877570"/>
                  </a:lnTo>
                  <a:lnTo>
                    <a:pt x="3048" y="784860"/>
                  </a:lnTo>
                  <a:lnTo>
                    <a:pt x="35052" y="784860"/>
                  </a:lnTo>
                  <a:lnTo>
                    <a:pt x="35052" y="782320"/>
                  </a:lnTo>
                  <a:lnTo>
                    <a:pt x="3048" y="782320"/>
                  </a:lnTo>
                  <a:lnTo>
                    <a:pt x="3048" y="685800"/>
                  </a:lnTo>
                  <a:lnTo>
                    <a:pt x="35052" y="685800"/>
                  </a:lnTo>
                  <a:lnTo>
                    <a:pt x="35052" y="683260"/>
                  </a:lnTo>
                  <a:lnTo>
                    <a:pt x="3048" y="683260"/>
                  </a:lnTo>
                  <a:lnTo>
                    <a:pt x="3048" y="588010"/>
                  </a:lnTo>
                  <a:lnTo>
                    <a:pt x="35052" y="588010"/>
                  </a:lnTo>
                  <a:lnTo>
                    <a:pt x="35052" y="585470"/>
                  </a:lnTo>
                  <a:lnTo>
                    <a:pt x="3048" y="585470"/>
                  </a:lnTo>
                  <a:lnTo>
                    <a:pt x="3048" y="492760"/>
                  </a:lnTo>
                  <a:lnTo>
                    <a:pt x="35052" y="492760"/>
                  </a:lnTo>
                  <a:lnTo>
                    <a:pt x="35052" y="488950"/>
                  </a:lnTo>
                  <a:lnTo>
                    <a:pt x="3048" y="488950"/>
                  </a:lnTo>
                  <a:lnTo>
                    <a:pt x="3048" y="394970"/>
                  </a:lnTo>
                  <a:lnTo>
                    <a:pt x="35052" y="394970"/>
                  </a:lnTo>
                  <a:lnTo>
                    <a:pt x="35052" y="389890"/>
                  </a:lnTo>
                  <a:lnTo>
                    <a:pt x="3048" y="389890"/>
                  </a:lnTo>
                  <a:lnTo>
                    <a:pt x="3048" y="295656"/>
                  </a:lnTo>
                  <a:lnTo>
                    <a:pt x="35052" y="295656"/>
                  </a:lnTo>
                  <a:lnTo>
                    <a:pt x="35052" y="292608"/>
                  </a:lnTo>
                  <a:lnTo>
                    <a:pt x="3048" y="292608"/>
                  </a:lnTo>
                  <a:lnTo>
                    <a:pt x="3048" y="199390"/>
                  </a:lnTo>
                  <a:lnTo>
                    <a:pt x="35052" y="199390"/>
                  </a:lnTo>
                  <a:lnTo>
                    <a:pt x="35052" y="196850"/>
                  </a:lnTo>
                  <a:lnTo>
                    <a:pt x="3048" y="196850"/>
                  </a:lnTo>
                  <a:lnTo>
                    <a:pt x="3048" y="101600"/>
                  </a:lnTo>
                  <a:lnTo>
                    <a:pt x="35052" y="101600"/>
                  </a:lnTo>
                  <a:lnTo>
                    <a:pt x="35052" y="99060"/>
                  </a:lnTo>
                  <a:lnTo>
                    <a:pt x="3048" y="99060"/>
                  </a:lnTo>
                  <a:lnTo>
                    <a:pt x="3048" y="2540"/>
                  </a:lnTo>
                  <a:lnTo>
                    <a:pt x="35052" y="2540"/>
                  </a:lnTo>
                  <a:lnTo>
                    <a:pt x="35052" y="0"/>
                  </a:lnTo>
                  <a:lnTo>
                    <a:pt x="2159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977900"/>
                  </a:lnTo>
                  <a:lnTo>
                    <a:pt x="3048" y="977900"/>
                  </a:lnTo>
                  <a:lnTo>
                    <a:pt x="263652" y="977900"/>
                  </a:lnTo>
                  <a:lnTo>
                    <a:pt x="263652" y="978408"/>
                  </a:lnTo>
                  <a:lnTo>
                    <a:pt x="266700" y="978408"/>
                  </a:lnTo>
                  <a:lnTo>
                    <a:pt x="266700" y="977900"/>
                  </a:lnTo>
                  <a:lnTo>
                    <a:pt x="298704" y="977900"/>
                  </a:lnTo>
                  <a:lnTo>
                    <a:pt x="301752" y="977900"/>
                  </a:lnTo>
                  <a:lnTo>
                    <a:pt x="330708" y="977900"/>
                  </a:lnTo>
                  <a:lnTo>
                    <a:pt x="333756" y="977900"/>
                  </a:lnTo>
                  <a:lnTo>
                    <a:pt x="333756" y="976630"/>
                  </a:lnTo>
                  <a:lnTo>
                    <a:pt x="333756" y="2540"/>
                  </a:lnTo>
                  <a:lnTo>
                    <a:pt x="333756" y="127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629912" y="7952232"/>
              <a:ext cx="341630" cy="986155"/>
            </a:xfrm>
            <a:custGeom>
              <a:avLst/>
              <a:gdLst/>
              <a:ahLst/>
              <a:cxnLst/>
              <a:rect l="l" t="t" r="r" b="b"/>
              <a:pathLst>
                <a:path w="341629" h="986154">
                  <a:moveTo>
                    <a:pt x="341376" y="4572"/>
                  </a:moveTo>
                  <a:lnTo>
                    <a:pt x="339852" y="4572"/>
                  </a:lnTo>
                  <a:lnTo>
                    <a:pt x="339090" y="3048"/>
                  </a:lnTo>
                  <a:lnTo>
                    <a:pt x="338328" y="1524"/>
                  </a:lnTo>
                  <a:lnTo>
                    <a:pt x="335280" y="0"/>
                  </a:lnTo>
                  <a:lnTo>
                    <a:pt x="333756" y="0"/>
                  </a:lnTo>
                  <a:lnTo>
                    <a:pt x="332232" y="1524"/>
                  </a:lnTo>
                  <a:lnTo>
                    <a:pt x="330708" y="1524"/>
                  </a:lnTo>
                  <a:lnTo>
                    <a:pt x="330708" y="3048"/>
                  </a:lnTo>
                  <a:lnTo>
                    <a:pt x="291846" y="3048"/>
                  </a:lnTo>
                  <a:lnTo>
                    <a:pt x="291084" y="1524"/>
                  </a:lnTo>
                  <a:lnTo>
                    <a:pt x="289560" y="1524"/>
                  </a:lnTo>
                  <a:lnTo>
                    <a:pt x="288036" y="0"/>
                  </a:lnTo>
                  <a:lnTo>
                    <a:pt x="286512" y="0"/>
                  </a:lnTo>
                  <a:lnTo>
                    <a:pt x="284988" y="1524"/>
                  </a:lnTo>
                  <a:lnTo>
                    <a:pt x="283464" y="1524"/>
                  </a:lnTo>
                  <a:lnTo>
                    <a:pt x="282702" y="3048"/>
                  </a:lnTo>
                  <a:lnTo>
                    <a:pt x="243840" y="3048"/>
                  </a:lnTo>
                  <a:lnTo>
                    <a:pt x="243840" y="1524"/>
                  </a:lnTo>
                  <a:lnTo>
                    <a:pt x="242316" y="1524"/>
                  </a:lnTo>
                  <a:lnTo>
                    <a:pt x="240792" y="0"/>
                  </a:lnTo>
                  <a:lnTo>
                    <a:pt x="239268" y="0"/>
                  </a:lnTo>
                  <a:lnTo>
                    <a:pt x="236220" y="1524"/>
                  </a:lnTo>
                  <a:lnTo>
                    <a:pt x="235458" y="3048"/>
                  </a:lnTo>
                  <a:lnTo>
                    <a:pt x="199644" y="3048"/>
                  </a:lnTo>
                  <a:lnTo>
                    <a:pt x="199644" y="1524"/>
                  </a:lnTo>
                  <a:lnTo>
                    <a:pt x="198120" y="1524"/>
                  </a:lnTo>
                  <a:lnTo>
                    <a:pt x="195072" y="0"/>
                  </a:lnTo>
                  <a:lnTo>
                    <a:pt x="192024" y="1524"/>
                  </a:lnTo>
                  <a:lnTo>
                    <a:pt x="190500" y="1524"/>
                  </a:lnTo>
                  <a:lnTo>
                    <a:pt x="190500" y="3048"/>
                  </a:lnTo>
                  <a:lnTo>
                    <a:pt x="151638" y="3048"/>
                  </a:lnTo>
                  <a:lnTo>
                    <a:pt x="150876" y="1524"/>
                  </a:lnTo>
                  <a:lnTo>
                    <a:pt x="149352" y="1524"/>
                  </a:lnTo>
                  <a:lnTo>
                    <a:pt x="147828" y="0"/>
                  </a:lnTo>
                  <a:lnTo>
                    <a:pt x="146304" y="0"/>
                  </a:lnTo>
                  <a:lnTo>
                    <a:pt x="146304" y="3048"/>
                  </a:lnTo>
                  <a:lnTo>
                    <a:pt x="146304" y="4572"/>
                  </a:lnTo>
                  <a:lnTo>
                    <a:pt x="145542" y="4572"/>
                  </a:lnTo>
                  <a:lnTo>
                    <a:pt x="146304" y="3048"/>
                  </a:lnTo>
                  <a:lnTo>
                    <a:pt x="146304" y="0"/>
                  </a:lnTo>
                  <a:lnTo>
                    <a:pt x="144780" y="1524"/>
                  </a:lnTo>
                  <a:lnTo>
                    <a:pt x="143256" y="1524"/>
                  </a:lnTo>
                  <a:lnTo>
                    <a:pt x="143256" y="4572"/>
                  </a:lnTo>
                  <a:lnTo>
                    <a:pt x="141732" y="4572"/>
                  </a:lnTo>
                  <a:lnTo>
                    <a:pt x="143256" y="6096"/>
                  </a:lnTo>
                  <a:lnTo>
                    <a:pt x="143256" y="7620"/>
                  </a:lnTo>
                  <a:lnTo>
                    <a:pt x="144780" y="9144"/>
                  </a:lnTo>
                  <a:lnTo>
                    <a:pt x="146304" y="9144"/>
                  </a:lnTo>
                  <a:lnTo>
                    <a:pt x="146304" y="164592"/>
                  </a:lnTo>
                  <a:lnTo>
                    <a:pt x="146304" y="167640"/>
                  </a:lnTo>
                  <a:lnTo>
                    <a:pt x="146304" y="169164"/>
                  </a:lnTo>
                  <a:lnTo>
                    <a:pt x="145542" y="169164"/>
                  </a:lnTo>
                  <a:lnTo>
                    <a:pt x="146304" y="167640"/>
                  </a:lnTo>
                  <a:lnTo>
                    <a:pt x="146304" y="164592"/>
                  </a:lnTo>
                  <a:lnTo>
                    <a:pt x="144780" y="166116"/>
                  </a:lnTo>
                  <a:lnTo>
                    <a:pt x="143256" y="166116"/>
                  </a:lnTo>
                  <a:lnTo>
                    <a:pt x="143256" y="169164"/>
                  </a:lnTo>
                  <a:lnTo>
                    <a:pt x="141732" y="169164"/>
                  </a:lnTo>
                  <a:lnTo>
                    <a:pt x="141732" y="170688"/>
                  </a:lnTo>
                  <a:lnTo>
                    <a:pt x="143256" y="170688"/>
                  </a:lnTo>
                  <a:lnTo>
                    <a:pt x="143256" y="173736"/>
                  </a:lnTo>
                  <a:lnTo>
                    <a:pt x="144780" y="173736"/>
                  </a:lnTo>
                  <a:lnTo>
                    <a:pt x="146304" y="173736"/>
                  </a:lnTo>
                  <a:lnTo>
                    <a:pt x="146304" y="175260"/>
                  </a:lnTo>
                  <a:lnTo>
                    <a:pt x="146304" y="327660"/>
                  </a:lnTo>
                  <a:lnTo>
                    <a:pt x="144780" y="327660"/>
                  </a:lnTo>
                  <a:lnTo>
                    <a:pt x="143256" y="329184"/>
                  </a:lnTo>
                  <a:lnTo>
                    <a:pt x="143256" y="330708"/>
                  </a:lnTo>
                  <a:lnTo>
                    <a:pt x="103632" y="330708"/>
                  </a:lnTo>
                  <a:lnTo>
                    <a:pt x="103632" y="329184"/>
                  </a:lnTo>
                  <a:lnTo>
                    <a:pt x="102108" y="329184"/>
                  </a:lnTo>
                  <a:lnTo>
                    <a:pt x="102108" y="327660"/>
                  </a:lnTo>
                  <a:lnTo>
                    <a:pt x="96012" y="327660"/>
                  </a:lnTo>
                  <a:lnTo>
                    <a:pt x="96012" y="329184"/>
                  </a:lnTo>
                  <a:lnTo>
                    <a:pt x="94488" y="332232"/>
                  </a:lnTo>
                  <a:lnTo>
                    <a:pt x="96012" y="335280"/>
                  </a:lnTo>
                  <a:lnTo>
                    <a:pt x="97536" y="336042"/>
                  </a:lnTo>
                  <a:lnTo>
                    <a:pt x="97536" y="489966"/>
                  </a:lnTo>
                  <a:lnTo>
                    <a:pt x="96012" y="490728"/>
                  </a:lnTo>
                  <a:lnTo>
                    <a:pt x="94488" y="493776"/>
                  </a:lnTo>
                  <a:lnTo>
                    <a:pt x="94488" y="495300"/>
                  </a:lnTo>
                  <a:lnTo>
                    <a:pt x="96012" y="496824"/>
                  </a:lnTo>
                  <a:lnTo>
                    <a:pt x="96012" y="498348"/>
                  </a:lnTo>
                  <a:lnTo>
                    <a:pt x="97536" y="498348"/>
                  </a:lnTo>
                  <a:lnTo>
                    <a:pt x="97536" y="651510"/>
                  </a:lnTo>
                  <a:lnTo>
                    <a:pt x="96012" y="652272"/>
                  </a:lnTo>
                  <a:lnTo>
                    <a:pt x="96012" y="653796"/>
                  </a:lnTo>
                  <a:lnTo>
                    <a:pt x="56388" y="653796"/>
                  </a:lnTo>
                  <a:lnTo>
                    <a:pt x="54864" y="652272"/>
                  </a:lnTo>
                  <a:lnTo>
                    <a:pt x="53340" y="650748"/>
                  </a:lnTo>
                  <a:lnTo>
                    <a:pt x="51816" y="650748"/>
                  </a:lnTo>
                  <a:lnTo>
                    <a:pt x="48768" y="652272"/>
                  </a:lnTo>
                  <a:lnTo>
                    <a:pt x="48768" y="653796"/>
                  </a:lnTo>
                  <a:lnTo>
                    <a:pt x="47244" y="655320"/>
                  </a:lnTo>
                  <a:lnTo>
                    <a:pt x="47244" y="656844"/>
                  </a:lnTo>
                  <a:lnTo>
                    <a:pt x="48768" y="658368"/>
                  </a:lnTo>
                  <a:lnTo>
                    <a:pt x="48768" y="659892"/>
                  </a:lnTo>
                  <a:lnTo>
                    <a:pt x="50292" y="660654"/>
                  </a:lnTo>
                  <a:lnTo>
                    <a:pt x="50292" y="814578"/>
                  </a:lnTo>
                  <a:lnTo>
                    <a:pt x="48768" y="815340"/>
                  </a:lnTo>
                  <a:lnTo>
                    <a:pt x="47244" y="818388"/>
                  </a:lnTo>
                  <a:lnTo>
                    <a:pt x="48768" y="821436"/>
                  </a:lnTo>
                  <a:lnTo>
                    <a:pt x="50292" y="822198"/>
                  </a:lnTo>
                  <a:lnTo>
                    <a:pt x="50292" y="976122"/>
                  </a:lnTo>
                  <a:lnTo>
                    <a:pt x="48768" y="976884"/>
                  </a:lnTo>
                  <a:lnTo>
                    <a:pt x="48006" y="978408"/>
                  </a:lnTo>
                  <a:lnTo>
                    <a:pt x="8382" y="978408"/>
                  </a:lnTo>
                  <a:lnTo>
                    <a:pt x="7620" y="976884"/>
                  </a:lnTo>
                  <a:lnTo>
                    <a:pt x="4572" y="975360"/>
                  </a:lnTo>
                  <a:lnTo>
                    <a:pt x="1524" y="976884"/>
                  </a:lnTo>
                  <a:lnTo>
                    <a:pt x="0" y="976884"/>
                  </a:lnTo>
                  <a:lnTo>
                    <a:pt x="0" y="982980"/>
                  </a:lnTo>
                  <a:lnTo>
                    <a:pt x="1524" y="982980"/>
                  </a:lnTo>
                  <a:lnTo>
                    <a:pt x="1524" y="984504"/>
                  </a:lnTo>
                  <a:lnTo>
                    <a:pt x="4572" y="984504"/>
                  </a:lnTo>
                  <a:lnTo>
                    <a:pt x="4572" y="986028"/>
                  </a:lnTo>
                  <a:lnTo>
                    <a:pt x="7620" y="986028"/>
                  </a:lnTo>
                  <a:lnTo>
                    <a:pt x="7620" y="984504"/>
                  </a:lnTo>
                  <a:lnTo>
                    <a:pt x="7620" y="982980"/>
                  </a:lnTo>
                  <a:lnTo>
                    <a:pt x="10668" y="982980"/>
                  </a:lnTo>
                  <a:lnTo>
                    <a:pt x="10668" y="981456"/>
                  </a:lnTo>
                  <a:lnTo>
                    <a:pt x="47244" y="981456"/>
                  </a:lnTo>
                  <a:lnTo>
                    <a:pt x="48768" y="982980"/>
                  </a:lnTo>
                  <a:lnTo>
                    <a:pt x="48768" y="984504"/>
                  </a:lnTo>
                  <a:lnTo>
                    <a:pt x="51816" y="984504"/>
                  </a:lnTo>
                  <a:lnTo>
                    <a:pt x="51816" y="986028"/>
                  </a:lnTo>
                  <a:lnTo>
                    <a:pt x="54864" y="986028"/>
                  </a:lnTo>
                  <a:lnTo>
                    <a:pt x="54864" y="984504"/>
                  </a:lnTo>
                  <a:lnTo>
                    <a:pt x="54864" y="982980"/>
                  </a:lnTo>
                  <a:lnTo>
                    <a:pt x="56388" y="982980"/>
                  </a:lnTo>
                  <a:lnTo>
                    <a:pt x="57912" y="982980"/>
                  </a:lnTo>
                  <a:lnTo>
                    <a:pt x="57912" y="979932"/>
                  </a:lnTo>
                  <a:lnTo>
                    <a:pt x="56388" y="979932"/>
                  </a:lnTo>
                  <a:lnTo>
                    <a:pt x="56388" y="978408"/>
                  </a:lnTo>
                  <a:lnTo>
                    <a:pt x="56388" y="976884"/>
                  </a:lnTo>
                  <a:lnTo>
                    <a:pt x="54864" y="976884"/>
                  </a:lnTo>
                  <a:lnTo>
                    <a:pt x="53340" y="975360"/>
                  </a:lnTo>
                  <a:lnTo>
                    <a:pt x="53340" y="824484"/>
                  </a:lnTo>
                  <a:lnTo>
                    <a:pt x="54864" y="824484"/>
                  </a:lnTo>
                  <a:lnTo>
                    <a:pt x="54864" y="821436"/>
                  </a:lnTo>
                  <a:lnTo>
                    <a:pt x="56388" y="821436"/>
                  </a:lnTo>
                  <a:lnTo>
                    <a:pt x="57912" y="821436"/>
                  </a:lnTo>
                  <a:lnTo>
                    <a:pt x="57912" y="818388"/>
                  </a:lnTo>
                  <a:lnTo>
                    <a:pt x="56388" y="818388"/>
                  </a:lnTo>
                  <a:lnTo>
                    <a:pt x="56388" y="816864"/>
                  </a:lnTo>
                  <a:lnTo>
                    <a:pt x="56388" y="815340"/>
                  </a:lnTo>
                  <a:lnTo>
                    <a:pt x="54864" y="815340"/>
                  </a:lnTo>
                  <a:lnTo>
                    <a:pt x="53340" y="813816"/>
                  </a:lnTo>
                  <a:lnTo>
                    <a:pt x="53340" y="662940"/>
                  </a:lnTo>
                  <a:lnTo>
                    <a:pt x="54864" y="662940"/>
                  </a:lnTo>
                  <a:lnTo>
                    <a:pt x="54864" y="659892"/>
                  </a:lnTo>
                  <a:lnTo>
                    <a:pt x="57912" y="659892"/>
                  </a:lnTo>
                  <a:lnTo>
                    <a:pt x="57912" y="658368"/>
                  </a:lnTo>
                  <a:lnTo>
                    <a:pt x="96012" y="658368"/>
                  </a:lnTo>
                  <a:lnTo>
                    <a:pt x="96012" y="659892"/>
                  </a:lnTo>
                  <a:lnTo>
                    <a:pt x="99060" y="661416"/>
                  </a:lnTo>
                  <a:lnTo>
                    <a:pt x="99060" y="662940"/>
                  </a:lnTo>
                  <a:lnTo>
                    <a:pt x="102108" y="662940"/>
                  </a:lnTo>
                  <a:lnTo>
                    <a:pt x="102108" y="659892"/>
                  </a:lnTo>
                  <a:lnTo>
                    <a:pt x="103632" y="659892"/>
                  </a:lnTo>
                  <a:lnTo>
                    <a:pt x="106680" y="659892"/>
                  </a:lnTo>
                  <a:lnTo>
                    <a:pt x="106680" y="656844"/>
                  </a:lnTo>
                  <a:lnTo>
                    <a:pt x="105156" y="656844"/>
                  </a:lnTo>
                  <a:lnTo>
                    <a:pt x="105156" y="655320"/>
                  </a:lnTo>
                  <a:lnTo>
                    <a:pt x="103632" y="655320"/>
                  </a:lnTo>
                  <a:lnTo>
                    <a:pt x="103632" y="653796"/>
                  </a:lnTo>
                  <a:lnTo>
                    <a:pt x="103632" y="652272"/>
                  </a:lnTo>
                  <a:lnTo>
                    <a:pt x="102108" y="652272"/>
                  </a:lnTo>
                  <a:lnTo>
                    <a:pt x="100584" y="650748"/>
                  </a:lnTo>
                  <a:lnTo>
                    <a:pt x="100584" y="499872"/>
                  </a:lnTo>
                  <a:lnTo>
                    <a:pt x="102108" y="499872"/>
                  </a:lnTo>
                  <a:lnTo>
                    <a:pt x="102108" y="498348"/>
                  </a:lnTo>
                  <a:lnTo>
                    <a:pt x="103632" y="496824"/>
                  </a:lnTo>
                  <a:lnTo>
                    <a:pt x="106680" y="496824"/>
                  </a:lnTo>
                  <a:lnTo>
                    <a:pt x="106680" y="493776"/>
                  </a:lnTo>
                  <a:lnTo>
                    <a:pt x="105156" y="493776"/>
                  </a:lnTo>
                  <a:lnTo>
                    <a:pt x="103632" y="493776"/>
                  </a:lnTo>
                  <a:lnTo>
                    <a:pt x="103632" y="492252"/>
                  </a:lnTo>
                  <a:lnTo>
                    <a:pt x="103632" y="490728"/>
                  </a:lnTo>
                  <a:lnTo>
                    <a:pt x="102108" y="490728"/>
                  </a:lnTo>
                  <a:lnTo>
                    <a:pt x="100584" y="489204"/>
                  </a:lnTo>
                  <a:lnTo>
                    <a:pt x="100584" y="338328"/>
                  </a:lnTo>
                  <a:lnTo>
                    <a:pt x="102108" y="338328"/>
                  </a:lnTo>
                  <a:lnTo>
                    <a:pt x="102108" y="335280"/>
                  </a:lnTo>
                  <a:lnTo>
                    <a:pt x="103632" y="335280"/>
                  </a:lnTo>
                  <a:lnTo>
                    <a:pt x="106680" y="335280"/>
                  </a:lnTo>
                  <a:lnTo>
                    <a:pt x="106680" y="333756"/>
                  </a:lnTo>
                  <a:lnTo>
                    <a:pt x="143256" y="333756"/>
                  </a:lnTo>
                  <a:lnTo>
                    <a:pt x="143256" y="335280"/>
                  </a:lnTo>
                  <a:lnTo>
                    <a:pt x="144780" y="335280"/>
                  </a:lnTo>
                  <a:lnTo>
                    <a:pt x="146304" y="336804"/>
                  </a:lnTo>
                  <a:lnTo>
                    <a:pt x="147828" y="336804"/>
                  </a:lnTo>
                  <a:lnTo>
                    <a:pt x="147828" y="338328"/>
                  </a:lnTo>
                  <a:lnTo>
                    <a:pt x="150876" y="338328"/>
                  </a:lnTo>
                  <a:lnTo>
                    <a:pt x="150876" y="335280"/>
                  </a:lnTo>
                  <a:lnTo>
                    <a:pt x="153924" y="335280"/>
                  </a:lnTo>
                  <a:lnTo>
                    <a:pt x="153924" y="332232"/>
                  </a:lnTo>
                  <a:lnTo>
                    <a:pt x="152400" y="332232"/>
                  </a:lnTo>
                  <a:lnTo>
                    <a:pt x="151638" y="330708"/>
                  </a:lnTo>
                  <a:lnTo>
                    <a:pt x="150876" y="329184"/>
                  </a:lnTo>
                  <a:lnTo>
                    <a:pt x="149352" y="327660"/>
                  </a:lnTo>
                  <a:lnTo>
                    <a:pt x="149352" y="176784"/>
                  </a:lnTo>
                  <a:lnTo>
                    <a:pt x="150876" y="176784"/>
                  </a:lnTo>
                  <a:lnTo>
                    <a:pt x="150876" y="173736"/>
                  </a:lnTo>
                  <a:lnTo>
                    <a:pt x="153924" y="173736"/>
                  </a:lnTo>
                  <a:lnTo>
                    <a:pt x="153924" y="169164"/>
                  </a:lnTo>
                  <a:lnTo>
                    <a:pt x="152400" y="169164"/>
                  </a:lnTo>
                  <a:lnTo>
                    <a:pt x="150876" y="167640"/>
                  </a:lnTo>
                  <a:lnTo>
                    <a:pt x="150876" y="166116"/>
                  </a:lnTo>
                  <a:lnTo>
                    <a:pt x="149352" y="166116"/>
                  </a:lnTo>
                  <a:lnTo>
                    <a:pt x="149352" y="10668"/>
                  </a:lnTo>
                  <a:lnTo>
                    <a:pt x="150876" y="10668"/>
                  </a:lnTo>
                  <a:lnTo>
                    <a:pt x="150876" y="7620"/>
                  </a:lnTo>
                  <a:lnTo>
                    <a:pt x="153924" y="7620"/>
                  </a:lnTo>
                  <a:lnTo>
                    <a:pt x="153924" y="6096"/>
                  </a:lnTo>
                  <a:lnTo>
                    <a:pt x="190500" y="6096"/>
                  </a:lnTo>
                  <a:lnTo>
                    <a:pt x="190500" y="7620"/>
                  </a:lnTo>
                  <a:lnTo>
                    <a:pt x="192024" y="7620"/>
                  </a:lnTo>
                  <a:lnTo>
                    <a:pt x="192024" y="9144"/>
                  </a:lnTo>
                  <a:lnTo>
                    <a:pt x="195072" y="9144"/>
                  </a:lnTo>
                  <a:lnTo>
                    <a:pt x="195072" y="10668"/>
                  </a:lnTo>
                  <a:lnTo>
                    <a:pt x="198120" y="10668"/>
                  </a:lnTo>
                  <a:lnTo>
                    <a:pt x="198120" y="9144"/>
                  </a:lnTo>
                  <a:lnTo>
                    <a:pt x="198120" y="7620"/>
                  </a:lnTo>
                  <a:lnTo>
                    <a:pt x="199644" y="7620"/>
                  </a:lnTo>
                  <a:lnTo>
                    <a:pt x="201168" y="7620"/>
                  </a:lnTo>
                  <a:lnTo>
                    <a:pt x="201168" y="6096"/>
                  </a:lnTo>
                  <a:lnTo>
                    <a:pt x="234696" y="6096"/>
                  </a:lnTo>
                  <a:lnTo>
                    <a:pt x="236220" y="7620"/>
                  </a:lnTo>
                  <a:lnTo>
                    <a:pt x="236220" y="9144"/>
                  </a:lnTo>
                  <a:lnTo>
                    <a:pt x="239268" y="9144"/>
                  </a:lnTo>
                  <a:lnTo>
                    <a:pt x="239268" y="10668"/>
                  </a:lnTo>
                  <a:lnTo>
                    <a:pt x="242316" y="10668"/>
                  </a:lnTo>
                  <a:lnTo>
                    <a:pt x="242316" y="9144"/>
                  </a:lnTo>
                  <a:lnTo>
                    <a:pt x="242316" y="7620"/>
                  </a:lnTo>
                  <a:lnTo>
                    <a:pt x="243840" y="7620"/>
                  </a:lnTo>
                  <a:lnTo>
                    <a:pt x="245364" y="7620"/>
                  </a:lnTo>
                  <a:lnTo>
                    <a:pt x="245364" y="6096"/>
                  </a:lnTo>
                  <a:lnTo>
                    <a:pt x="281940" y="6096"/>
                  </a:lnTo>
                  <a:lnTo>
                    <a:pt x="283464" y="7620"/>
                  </a:lnTo>
                  <a:lnTo>
                    <a:pt x="284988" y="9144"/>
                  </a:lnTo>
                  <a:lnTo>
                    <a:pt x="286512" y="9144"/>
                  </a:lnTo>
                  <a:lnTo>
                    <a:pt x="286512" y="10668"/>
                  </a:lnTo>
                  <a:lnTo>
                    <a:pt x="291084" y="10668"/>
                  </a:lnTo>
                  <a:lnTo>
                    <a:pt x="291084" y="7620"/>
                  </a:lnTo>
                  <a:lnTo>
                    <a:pt x="294132" y="7620"/>
                  </a:lnTo>
                  <a:lnTo>
                    <a:pt x="294132" y="6096"/>
                  </a:lnTo>
                  <a:lnTo>
                    <a:pt x="330708" y="6096"/>
                  </a:lnTo>
                  <a:lnTo>
                    <a:pt x="330708" y="7620"/>
                  </a:lnTo>
                  <a:lnTo>
                    <a:pt x="332232" y="7620"/>
                  </a:lnTo>
                  <a:lnTo>
                    <a:pt x="332232" y="9144"/>
                  </a:lnTo>
                  <a:lnTo>
                    <a:pt x="335280" y="9144"/>
                  </a:lnTo>
                  <a:lnTo>
                    <a:pt x="335280" y="10668"/>
                  </a:lnTo>
                  <a:lnTo>
                    <a:pt x="338328" y="10668"/>
                  </a:lnTo>
                  <a:lnTo>
                    <a:pt x="338328" y="9144"/>
                  </a:lnTo>
                  <a:lnTo>
                    <a:pt x="338328" y="7620"/>
                  </a:lnTo>
                  <a:lnTo>
                    <a:pt x="341376" y="7620"/>
                  </a:lnTo>
                  <a:lnTo>
                    <a:pt x="341376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629911" y="892758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4572" y="0"/>
                  </a:moveTo>
                  <a:lnTo>
                    <a:pt x="1524" y="1523"/>
                  </a:lnTo>
                  <a:lnTo>
                    <a:pt x="0" y="1523"/>
                  </a:lnTo>
                  <a:lnTo>
                    <a:pt x="0" y="7619"/>
                  </a:lnTo>
                  <a:lnTo>
                    <a:pt x="1524" y="7619"/>
                  </a:lnTo>
                  <a:lnTo>
                    <a:pt x="1524" y="9143"/>
                  </a:lnTo>
                  <a:lnTo>
                    <a:pt x="7620" y="9143"/>
                  </a:lnTo>
                  <a:lnTo>
                    <a:pt x="7620" y="7619"/>
                  </a:lnTo>
                  <a:lnTo>
                    <a:pt x="9144" y="6095"/>
                  </a:lnTo>
                  <a:lnTo>
                    <a:pt x="3048" y="6095"/>
                  </a:lnTo>
                  <a:lnTo>
                    <a:pt x="3048" y="3047"/>
                  </a:lnTo>
                  <a:lnTo>
                    <a:pt x="8382" y="3047"/>
                  </a:lnTo>
                  <a:lnTo>
                    <a:pt x="7620" y="1523"/>
                  </a:lnTo>
                  <a:lnTo>
                    <a:pt x="4572" y="0"/>
                  </a:lnTo>
                  <a:close/>
                </a:path>
                <a:path w="9525" h="9525">
                  <a:moveTo>
                    <a:pt x="5588" y="5079"/>
                  </a:moveTo>
                  <a:lnTo>
                    <a:pt x="4572" y="6095"/>
                  </a:lnTo>
                  <a:lnTo>
                    <a:pt x="6096" y="6095"/>
                  </a:lnTo>
                  <a:lnTo>
                    <a:pt x="5588" y="5079"/>
                  </a:lnTo>
                  <a:close/>
                </a:path>
                <a:path w="9525" h="9525">
                  <a:moveTo>
                    <a:pt x="6096" y="4571"/>
                  </a:moveTo>
                  <a:lnTo>
                    <a:pt x="5588" y="5079"/>
                  </a:lnTo>
                  <a:lnTo>
                    <a:pt x="6096" y="6095"/>
                  </a:lnTo>
                  <a:lnTo>
                    <a:pt x="6096" y="4571"/>
                  </a:lnTo>
                  <a:close/>
                </a:path>
                <a:path w="9525" h="9525">
                  <a:moveTo>
                    <a:pt x="8382" y="3047"/>
                  </a:moveTo>
                  <a:lnTo>
                    <a:pt x="4572" y="3047"/>
                  </a:lnTo>
                  <a:lnTo>
                    <a:pt x="6096" y="4571"/>
                  </a:lnTo>
                  <a:lnTo>
                    <a:pt x="6096" y="6095"/>
                  </a:lnTo>
                  <a:lnTo>
                    <a:pt x="9144" y="6095"/>
                  </a:lnTo>
                  <a:lnTo>
                    <a:pt x="9144" y="4571"/>
                  </a:lnTo>
                  <a:lnTo>
                    <a:pt x="8382" y="3047"/>
                  </a:lnTo>
                  <a:close/>
                </a:path>
                <a:path w="9525" h="9525">
                  <a:moveTo>
                    <a:pt x="4572" y="3047"/>
                  </a:moveTo>
                  <a:lnTo>
                    <a:pt x="5588" y="5079"/>
                  </a:lnTo>
                  <a:lnTo>
                    <a:pt x="6096" y="4571"/>
                  </a:lnTo>
                  <a:lnTo>
                    <a:pt x="4572" y="3047"/>
                  </a:lnTo>
                  <a:close/>
                </a:path>
                <a:path w="9525" h="9525">
                  <a:moveTo>
                    <a:pt x="4572" y="3047"/>
                  </a:moveTo>
                  <a:lnTo>
                    <a:pt x="3048" y="3047"/>
                  </a:lnTo>
                  <a:lnTo>
                    <a:pt x="3048" y="4571"/>
                  </a:lnTo>
                  <a:lnTo>
                    <a:pt x="4572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357" name="object 357"/>
          <p:cNvSpPr txBox="1"/>
          <p:nvPr/>
        </p:nvSpPr>
        <p:spPr>
          <a:xfrm>
            <a:off x="18889846" y="34718998"/>
            <a:ext cx="908859" cy="359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6040" indent="-68580">
              <a:lnSpc>
                <a:spcPts val="1440"/>
              </a:lnSpc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b="1" spc="-40" dirty="0">
                <a:latin typeface="Arial" panose="020B0604020202020204"/>
                <a:cs typeface="Arial" panose="020B0604020202020204"/>
              </a:rPr>
              <a:t>O</a:t>
            </a:r>
            <a:r>
              <a:rPr sz="1200" b="1" dirty="0">
                <a:latin typeface="Arial" panose="020B0604020202020204"/>
                <a:cs typeface="Arial" panose="020B0604020202020204"/>
              </a:rPr>
              <a:t>C 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Cu</a:t>
            </a:r>
            <a:r>
              <a:rPr sz="1200" b="1" dirty="0">
                <a:latin typeface="Arial" panose="020B0604020202020204"/>
                <a:cs typeface="Arial" panose="020B0604020202020204"/>
              </a:rPr>
              <a:t>r</a:t>
            </a:r>
            <a:r>
              <a:rPr sz="1200" b="1" spc="40" dirty="0">
                <a:latin typeface="Arial" panose="020B0604020202020204"/>
                <a:cs typeface="Arial" panose="020B0604020202020204"/>
              </a:rPr>
              <a:t>v</a:t>
            </a:r>
            <a:r>
              <a:rPr sz="1200" b="1" dirty="0">
                <a:latin typeface="Arial" panose="020B0604020202020204"/>
                <a:cs typeface="Arial" panose="020B0604020202020204"/>
              </a:rPr>
              <a:t>es  </a:t>
            </a:r>
            <a:r>
              <a:rPr sz="1200" b="1" spc="-79" dirty="0">
                <a:latin typeface="Arial" panose="020B0604020202020204"/>
                <a:cs typeface="Arial" panose="020B0604020202020204"/>
              </a:rPr>
              <a:t>A</a:t>
            </a:r>
            <a:r>
              <a:rPr sz="1200" b="1" spc="-40" dirty="0">
                <a:latin typeface="Arial" panose="020B0604020202020204"/>
                <a:cs typeface="Arial" panose="020B0604020202020204"/>
              </a:rPr>
              <a:t>U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1200" b="1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: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0.71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58" name="object 358"/>
          <p:cNvGrpSpPr/>
          <p:nvPr/>
        </p:nvGrpSpPr>
        <p:grpSpPr>
          <a:xfrm>
            <a:off x="15526541" y="31428819"/>
            <a:ext cx="6923105" cy="5514112"/>
            <a:chOff x="3875532" y="7854691"/>
            <a:chExt cx="1731645" cy="1379220"/>
          </a:xfrm>
        </p:grpSpPr>
        <p:pic>
          <p:nvPicPr>
            <p:cNvPr id="359" name="object 3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168140" y="8982451"/>
              <a:ext cx="167640" cy="182880"/>
            </a:xfrm>
            <a:prstGeom prst="rect">
              <a:avLst/>
            </a:prstGeom>
          </p:spPr>
        </p:pic>
        <p:sp>
          <p:nvSpPr>
            <p:cNvPr id="360" name="object 360"/>
            <p:cNvSpPr/>
            <p:nvPr/>
          </p:nvSpPr>
          <p:spPr>
            <a:xfrm>
              <a:off x="4035552" y="7993380"/>
              <a:ext cx="169545" cy="905510"/>
            </a:xfrm>
            <a:custGeom>
              <a:avLst/>
              <a:gdLst/>
              <a:ahLst/>
              <a:cxnLst/>
              <a:rect l="l" t="t" r="r" b="b"/>
              <a:pathLst>
                <a:path w="169545" h="905509">
                  <a:moveTo>
                    <a:pt x="21336" y="790956"/>
                  </a:moveTo>
                  <a:lnTo>
                    <a:pt x="0" y="790956"/>
                  </a:lnTo>
                  <a:lnTo>
                    <a:pt x="0" y="794004"/>
                  </a:lnTo>
                  <a:lnTo>
                    <a:pt x="21336" y="794004"/>
                  </a:lnTo>
                  <a:lnTo>
                    <a:pt x="21336" y="790956"/>
                  </a:lnTo>
                  <a:close/>
                </a:path>
                <a:path w="169545" h="905509">
                  <a:moveTo>
                    <a:pt x="21336" y="650748"/>
                  </a:moveTo>
                  <a:lnTo>
                    <a:pt x="19812" y="650748"/>
                  </a:lnTo>
                  <a:lnTo>
                    <a:pt x="0" y="650748"/>
                  </a:lnTo>
                  <a:lnTo>
                    <a:pt x="0" y="655320"/>
                  </a:lnTo>
                  <a:lnTo>
                    <a:pt x="21336" y="655320"/>
                  </a:lnTo>
                  <a:lnTo>
                    <a:pt x="21336" y="650748"/>
                  </a:lnTo>
                  <a:close/>
                </a:path>
                <a:path w="169545" h="905509">
                  <a:moveTo>
                    <a:pt x="21336" y="512064"/>
                  </a:moveTo>
                  <a:lnTo>
                    <a:pt x="0" y="512064"/>
                  </a:lnTo>
                  <a:lnTo>
                    <a:pt x="0" y="515112"/>
                  </a:lnTo>
                  <a:lnTo>
                    <a:pt x="21336" y="515112"/>
                  </a:lnTo>
                  <a:lnTo>
                    <a:pt x="21336" y="512064"/>
                  </a:lnTo>
                  <a:close/>
                </a:path>
                <a:path w="169545" h="905509">
                  <a:moveTo>
                    <a:pt x="21336" y="371856"/>
                  </a:moveTo>
                  <a:lnTo>
                    <a:pt x="0" y="371856"/>
                  </a:lnTo>
                  <a:lnTo>
                    <a:pt x="0" y="374904"/>
                  </a:lnTo>
                  <a:lnTo>
                    <a:pt x="21336" y="374904"/>
                  </a:lnTo>
                  <a:lnTo>
                    <a:pt x="21336" y="371856"/>
                  </a:lnTo>
                  <a:close/>
                </a:path>
                <a:path w="169545" h="905509">
                  <a:moveTo>
                    <a:pt x="21336" y="231648"/>
                  </a:moveTo>
                  <a:lnTo>
                    <a:pt x="0" y="231648"/>
                  </a:lnTo>
                  <a:lnTo>
                    <a:pt x="0" y="234696"/>
                  </a:lnTo>
                  <a:lnTo>
                    <a:pt x="21336" y="234696"/>
                  </a:lnTo>
                  <a:lnTo>
                    <a:pt x="21336" y="231648"/>
                  </a:lnTo>
                  <a:close/>
                </a:path>
                <a:path w="169545" h="905509">
                  <a:moveTo>
                    <a:pt x="21336" y="91440"/>
                  </a:moveTo>
                  <a:lnTo>
                    <a:pt x="0" y="91440"/>
                  </a:lnTo>
                  <a:lnTo>
                    <a:pt x="0" y="96012"/>
                  </a:lnTo>
                  <a:lnTo>
                    <a:pt x="21336" y="96012"/>
                  </a:lnTo>
                  <a:lnTo>
                    <a:pt x="21336" y="91440"/>
                  </a:lnTo>
                  <a:close/>
                </a:path>
                <a:path w="169545" h="905509">
                  <a:moveTo>
                    <a:pt x="111252" y="865632"/>
                  </a:moveTo>
                  <a:lnTo>
                    <a:pt x="109728" y="864108"/>
                  </a:lnTo>
                  <a:lnTo>
                    <a:pt x="108204" y="864108"/>
                  </a:lnTo>
                  <a:lnTo>
                    <a:pt x="106680" y="865632"/>
                  </a:lnTo>
                  <a:lnTo>
                    <a:pt x="106680" y="879348"/>
                  </a:lnTo>
                  <a:lnTo>
                    <a:pt x="108204" y="880872"/>
                  </a:lnTo>
                  <a:lnTo>
                    <a:pt x="109728" y="880872"/>
                  </a:lnTo>
                  <a:lnTo>
                    <a:pt x="111252" y="879348"/>
                  </a:lnTo>
                  <a:lnTo>
                    <a:pt x="111252" y="865632"/>
                  </a:lnTo>
                  <a:close/>
                </a:path>
                <a:path w="169545" h="905509">
                  <a:moveTo>
                    <a:pt x="111252" y="839724"/>
                  </a:moveTo>
                  <a:lnTo>
                    <a:pt x="106680" y="839724"/>
                  </a:lnTo>
                  <a:lnTo>
                    <a:pt x="106680" y="854964"/>
                  </a:lnTo>
                  <a:lnTo>
                    <a:pt x="111252" y="854964"/>
                  </a:lnTo>
                  <a:lnTo>
                    <a:pt x="111252" y="839724"/>
                  </a:lnTo>
                  <a:close/>
                </a:path>
                <a:path w="169545" h="905509">
                  <a:moveTo>
                    <a:pt x="111252" y="813816"/>
                  </a:moveTo>
                  <a:lnTo>
                    <a:pt x="106680" y="813816"/>
                  </a:lnTo>
                  <a:lnTo>
                    <a:pt x="106680" y="829056"/>
                  </a:lnTo>
                  <a:lnTo>
                    <a:pt x="111252" y="829056"/>
                  </a:lnTo>
                  <a:lnTo>
                    <a:pt x="111252" y="813816"/>
                  </a:lnTo>
                  <a:close/>
                </a:path>
                <a:path w="169545" h="905509">
                  <a:moveTo>
                    <a:pt x="111252" y="789432"/>
                  </a:moveTo>
                  <a:lnTo>
                    <a:pt x="109728" y="787908"/>
                  </a:lnTo>
                  <a:lnTo>
                    <a:pt x="108204" y="787908"/>
                  </a:lnTo>
                  <a:lnTo>
                    <a:pt x="106680" y="789432"/>
                  </a:lnTo>
                  <a:lnTo>
                    <a:pt x="106680" y="803148"/>
                  </a:lnTo>
                  <a:lnTo>
                    <a:pt x="108204" y="804672"/>
                  </a:lnTo>
                  <a:lnTo>
                    <a:pt x="109728" y="804672"/>
                  </a:lnTo>
                  <a:lnTo>
                    <a:pt x="111252" y="803148"/>
                  </a:lnTo>
                  <a:lnTo>
                    <a:pt x="111252" y="789432"/>
                  </a:lnTo>
                  <a:close/>
                </a:path>
                <a:path w="169545" h="905509">
                  <a:moveTo>
                    <a:pt x="111252" y="763524"/>
                  </a:moveTo>
                  <a:lnTo>
                    <a:pt x="106680" y="763524"/>
                  </a:lnTo>
                  <a:lnTo>
                    <a:pt x="106680" y="778764"/>
                  </a:lnTo>
                  <a:lnTo>
                    <a:pt x="111252" y="778764"/>
                  </a:lnTo>
                  <a:lnTo>
                    <a:pt x="111252" y="763524"/>
                  </a:lnTo>
                  <a:close/>
                </a:path>
                <a:path w="169545" h="905509">
                  <a:moveTo>
                    <a:pt x="111252" y="306324"/>
                  </a:moveTo>
                  <a:lnTo>
                    <a:pt x="109728" y="304800"/>
                  </a:lnTo>
                  <a:lnTo>
                    <a:pt x="108204" y="304800"/>
                  </a:lnTo>
                  <a:lnTo>
                    <a:pt x="106680" y="306324"/>
                  </a:lnTo>
                  <a:lnTo>
                    <a:pt x="106680" y="320040"/>
                  </a:lnTo>
                  <a:lnTo>
                    <a:pt x="108204" y="321564"/>
                  </a:lnTo>
                  <a:lnTo>
                    <a:pt x="109728" y="321564"/>
                  </a:lnTo>
                  <a:lnTo>
                    <a:pt x="111252" y="320040"/>
                  </a:lnTo>
                  <a:lnTo>
                    <a:pt x="111252" y="306324"/>
                  </a:lnTo>
                  <a:close/>
                </a:path>
                <a:path w="169545" h="905509">
                  <a:moveTo>
                    <a:pt x="111252" y="280416"/>
                  </a:moveTo>
                  <a:lnTo>
                    <a:pt x="106680" y="280416"/>
                  </a:lnTo>
                  <a:lnTo>
                    <a:pt x="106680" y="294132"/>
                  </a:lnTo>
                  <a:lnTo>
                    <a:pt x="108204" y="295656"/>
                  </a:lnTo>
                  <a:lnTo>
                    <a:pt x="109728" y="295656"/>
                  </a:lnTo>
                  <a:lnTo>
                    <a:pt x="111252" y="294132"/>
                  </a:lnTo>
                  <a:lnTo>
                    <a:pt x="111252" y="280416"/>
                  </a:lnTo>
                  <a:close/>
                </a:path>
                <a:path w="169545" h="905509">
                  <a:moveTo>
                    <a:pt x="111252" y="254508"/>
                  </a:moveTo>
                  <a:lnTo>
                    <a:pt x="106680" y="254508"/>
                  </a:lnTo>
                  <a:lnTo>
                    <a:pt x="106680" y="269748"/>
                  </a:lnTo>
                  <a:lnTo>
                    <a:pt x="111252" y="269748"/>
                  </a:lnTo>
                  <a:lnTo>
                    <a:pt x="111252" y="254508"/>
                  </a:lnTo>
                  <a:close/>
                </a:path>
                <a:path w="169545" h="905509">
                  <a:moveTo>
                    <a:pt x="111252" y="230124"/>
                  </a:moveTo>
                  <a:lnTo>
                    <a:pt x="109728" y="228600"/>
                  </a:lnTo>
                  <a:lnTo>
                    <a:pt x="108204" y="228600"/>
                  </a:lnTo>
                  <a:lnTo>
                    <a:pt x="106680" y="230124"/>
                  </a:lnTo>
                  <a:lnTo>
                    <a:pt x="106680" y="243840"/>
                  </a:lnTo>
                  <a:lnTo>
                    <a:pt x="108204" y="245364"/>
                  </a:lnTo>
                  <a:lnTo>
                    <a:pt x="109728" y="245364"/>
                  </a:lnTo>
                  <a:lnTo>
                    <a:pt x="111252" y="243840"/>
                  </a:lnTo>
                  <a:lnTo>
                    <a:pt x="111252" y="230124"/>
                  </a:lnTo>
                  <a:close/>
                </a:path>
                <a:path w="169545" h="905509">
                  <a:moveTo>
                    <a:pt x="111252" y="204216"/>
                  </a:moveTo>
                  <a:lnTo>
                    <a:pt x="106680" y="204216"/>
                  </a:lnTo>
                  <a:lnTo>
                    <a:pt x="106680" y="217932"/>
                  </a:lnTo>
                  <a:lnTo>
                    <a:pt x="108204" y="219456"/>
                  </a:lnTo>
                  <a:lnTo>
                    <a:pt x="109728" y="219456"/>
                  </a:lnTo>
                  <a:lnTo>
                    <a:pt x="111252" y="217932"/>
                  </a:lnTo>
                  <a:lnTo>
                    <a:pt x="111252" y="204216"/>
                  </a:lnTo>
                  <a:close/>
                </a:path>
                <a:path w="169545" h="905509">
                  <a:moveTo>
                    <a:pt x="111252" y="178308"/>
                  </a:moveTo>
                  <a:lnTo>
                    <a:pt x="106680" y="178308"/>
                  </a:lnTo>
                  <a:lnTo>
                    <a:pt x="106680" y="193548"/>
                  </a:lnTo>
                  <a:lnTo>
                    <a:pt x="111252" y="193548"/>
                  </a:lnTo>
                  <a:lnTo>
                    <a:pt x="111252" y="178308"/>
                  </a:lnTo>
                  <a:close/>
                </a:path>
                <a:path w="169545" h="905509">
                  <a:moveTo>
                    <a:pt x="111252" y="153924"/>
                  </a:moveTo>
                  <a:lnTo>
                    <a:pt x="109728" y="152400"/>
                  </a:lnTo>
                  <a:lnTo>
                    <a:pt x="108204" y="152400"/>
                  </a:lnTo>
                  <a:lnTo>
                    <a:pt x="106680" y="153924"/>
                  </a:lnTo>
                  <a:lnTo>
                    <a:pt x="106680" y="167640"/>
                  </a:lnTo>
                  <a:lnTo>
                    <a:pt x="108204" y="169164"/>
                  </a:lnTo>
                  <a:lnTo>
                    <a:pt x="109728" y="169164"/>
                  </a:lnTo>
                  <a:lnTo>
                    <a:pt x="111252" y="167640"/>
                  </a:lnTo>
                  <a:lnTo>
                    <a:pt x="111252" y="153924"/>
                  </a:lnTo>
                  <a:close/>
                </a:path>
                <a:path w="169545" h="905509">
                  <a:moveTo>
                    <a:pt x="111252" y="128016"/>
                  </a:moveTo>
                  <a:lnTo>
                    <a:pt x="109728" y="126492"/>
                  </a:lnTo>
                  <a:lnTo>
                    <a:pt x="108204" y="126492"/>
                  </a:lnTo>
                  <a:lnTo>
                    <a:pt x="106680" y="128016"/>
                  </a:lnTo>
                  <a:lnTo>
                    <a:pt x="106680" y="141732"/>
                  </a:lnTo>
                  <a:lnTo>
                    <a:pt x="108204" y="143256"/>
                  </a:lnTo>
                  <a:lnTo>
                    <a:pt x="109728" y="143256"/>
                  </a:lnTo>
                  <a:lnTo>
                    <a:pt x="111252" y="141732"/>
                  </a:lnTo>
                  <a:lnTo>
                    <a:pt x="111252" y="128016"/>
                  </a:lnTo>
                  <a:close/>
                </a:path>
                <a:path w="169545" h="905509">
                  <a:moveTo>
                    <a:pt x="111252" y="102108"/>
                  </a:moveTo>
                  <a:lnTo>
                    <a:pt x="106680" y="102108"/>
                  </a:lnTo>
                  <a:lnTo>
                    <a:pt x="106680" y="117348"/>
                  </a:lnTo>
                  <a:lnTo>
                    <a:pt x="111252" y="117348"/>
                  </a:lnTo>
                  <a:lnTo>
                    <a:pt x="111252" y="102108"/>
                  </a:lnTo>
                  <a:close/>
                </a:path>
                <a:path w="169545" h="905509">
                  <a:moveTo>
                    <a:pt x="111252" y="77724"/>
                  </a:moveTo>
                  <a:lnTo>
                    <a:pt x="109728" y="76200"/>
                  </a:lnTo>
                  <a:lnTo>
                    <a:pt x="108204" y="76200"/>
                  </a:lnTo>
                  <a:lnTo>
                    <a:pt x="106680" y="77724"/>
                  </a:lnTo>
                  <a:lnTo>
                    <a:pt x="106680" y="91440"/>
                  </a:lnTo>
                  <a:lnTo>
                    <a:pt x="108204" y="92964"/>
                  </a:lnTo>
                  <a:lnTo>
                    <a:pt x="109728" y="92964"/>
                  </a:lnTo>
                  <a:lnTo>
                    <a:pt x="111252" y="91440"/>
                  </a:lnTo>
                  <a:lnTo>
                    <a:pt x="111252" y="77724"/>
                  </a:lnTo>
                  <a:close/>
                </a:path>
                <a:path w="169545" h="905509">
                  <a:moveTo>
                    <a:pt x="111252" y="51816"/>
                  </a:moveTo>
                  <a:lnTo>
                    <a:pt x="109728" y="50292"/>
                  </a:lnTo>
                  <a:lnTo>
                    <a:pt x="108204" y="50292"/>
                  </a:lnTo>
                  <a:lnTo>
                    <a:pt x="106680" y="51816"/>
                  </a:lnTo>
                  <a:lnTo>
                    <a:pt x="106680" y="65532"/>
                  </a:lnTo>
                  <a:lnTo>
                    <a:pt x="108204" y="67056"/>
                  </a:lnTo>
                  <a:lnTo>
                    <a:pt x="109728" y="67056"/>
                  </a:lnTo>
                  <a:lnTo>
                    <a:pt x="111252" y="65532"/>
                  </a:lnTo>
                  <a:lnTo>
                    <a:pt x="111252" y="51816"/>
                  </a:lnTo>
                  <a:close/>
                </a:path>
                <a:path w="169545" h="905509">
                  <a:moveTo>
                    <a:pt x="111252" y="25908"/>
                  </a:moveTo>
                  <a:lnTo>
                    <a:pt x="106680" y="25908"/>
                  </a:lnTo>
                  <a:lnTo>
                    <a:pt x="106680" y="41148"/>
                  </a:lnTo>
                  <a:lnTo>
                    <a:pt x="111252" y="41148"/>
                  </a:lnTo>
                  <a:lnTo>
                    <a:pt x="111252" y="25908"/>
                  </a:lnTo>
                  <a:close/>
                </a:path>
                <a:path w="169545" h="905509">
                  <a:moveTo>
                    <a:pt x="141732" y="902208"/>
                  </a:moveTo>
                  <a:lnTo>
                    <a:pt x="79248" y="902208"/>
                  </a:lnTo>
                  <a:lnTo>
                    <a:pt x="79248" y="905256"/>
                  </a:lnTo>
                  <a:lnTo>
                    <a:pt x="141732" y="905256"/>
                  </a:lnTo>
                  <a:lnTo>
                    <a:pt x="141732" y="902208"/>
                  </a:lnTo>
                  <a:close/>
                </a:path>
                <a:path w="169545" h="905509">
                  <a:moveTo>
                    <a:pt x="141732" y="0"/>
                  </a:moveTo>
                  <a:lnTo>
                    <a:pt x="79248" y="0"/>
                  </a:lnTo>
                  <a:lnTo>
                    <a:pt x="79248" y="3048"/>
                  </a:lnTo>
                  <a:lnTo>
                    <a:pt x="141732" y="3048"/>
                  </a:lnTo>
                  <a:lnTo>
                    <a:pt x="141732" y="0"/>
                  </a:lnTo>
                  <a:close/>
                </a:path>
                <a:path w="169545" h="905509">
                  <a:moveTo>
                    <a:pt x="169164" y="609600"/>
                  </a:moveTo>
                  <a:lnTo>
                    <a:pt x="48768" y="609600"/>
                  </a:lnTo>
                  <a:lnTo>
                    <a:pt x="48768" y="620268"/>
                  </a:lnTo>
                  <a:lnTo>
                    <a:pt x="169164" y="620268"/>
                  </a:lnTo>
                  <a:lnTo>
                    <a:pt x="169164" y="609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875532" y="7854691"/>
              <a:ext cx="1127760" cy="1379220"/>
            </a:xfrm>
            <a:custGeom>
              <a:avLst/>
              <a:gdLst/>
              <a:ahLst/>
              <a:cxnLst/>
              <a:rect l="l" t="t" r="r" b="b"/>
              <a:pathLst>
                <a:path w="1127760" h="1379220">
                  <a:moveTo>
                    <a:pt x="1127760" y="0"/>
                  </a:moveTo>
                  <a:lnTo>
                    <a:pt x="0" y="0"/>
                  </a:lnTo>
                  <a:lnTo>
                    <a:pt x="0" y="1379216"/>
                  </a:lnTo>
                  <a:lnTo>
                    <a:pt x="1127760" y="1379216"/>
                  </a:lnTo>
                  <a:lnTo>
                    <a:pt x="1127760" y="1377692"/>
                  </a:lnTo>
                  <a:lnTo>
                    <a:pt x="3048" y="1377692"/>
                  </a:lnTo>
                  <a:lnTo>
                    <a:pt x="1524" y="1376168"/>
                  </a:lnTo>
                  <a:lnTo>
                    <a:pt x="3048" y="1376168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127760" y="1524"/>
                  </a:lnTo>
                  <a:lnTo>
                    <a:pt x="1127760" y="0"/>
                  </a:lnTo>
                  <a:close/>
                </a:path>
                <a:path w="1127760" h="1379220">
                  <a:moveTo>
                    <a:pt x="3048" y="1376168"/>
                  </a:moveTo>
                  <a:lnTo>
                    <a:pt x="1524" y="1376168"/>
                  </a:lnTo>
                  <a:lnTo>
                    <a:pt x="3048" y="1377692"/>
                  </a:lnTo>
                  <a:lnTo>
                    <a:pt x="3048" y="1376168"/>
                  </a:lnTo>
                  <a:close/>
                </a:path>
                <a:path w="1127760" h="1379220">
                  <a:moveTo>
                    <a:pt x="1126236" y="1376168"/>
                  </a:moveTo>
                  <a:lnTo>
                    <a:pt x="3048" y="1376168"/>
                  </a:lnTo>
                  <a:lnTo>
                    <a:pt x="3048" y="1377692"/>
                  </a:lnTo>
                  <a:lnTo>
                    <a:pt x="1126236" y="1377692"/>
                  </a:lnTo>
                  <a:lnTo>
                    <a:pt x="1126236" y="1376168"/>
                  </a:lnTo>
                  <a:close/>
                </a:path>
                <a:path w="1127760" h="1379220">
                  <a:moveTo>
                    <a:pt x="1127760" y="1524"/>
                  </a:moveTo>
                  <a:lnTo>
                    <a:pt x="1126236" y="1524"/>
                  </a:lnTo>
                  <a:lnTo>
                    <a:pt x="1126236" y="1377692"/>
                  </a:lnTo>
                  <a:lnTo>
                    <a:pt x="1127760" y="1377692"/>
                  </a:lnTo>
                  <a:lnTo>
                    <a:pt x="1127760" y="1524"/>
                  </a:lnTo>
                  <a:close/>
                </a:path>
                <a:path w="1127760" h="1379220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1127760" h="1379220">
                  <a:moveTo>
                    <a:pt x="1126236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1126236" y="3048"/>
                  </a:lnTo>
                  <a:lnTo>
                    <a:pt x="1126236" y="1524"/>
                  </a:lnTo>
                  <a:close/>
                </a:path>
              </a:pathLst>
            </a:custGeom>
            <a:solidFill>
              <a:srgbClr val="6F264B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273040" y="7935468"/>
              <a:ext cx="334010" cy="978535"/>
            </a:xfrm>
            <a:custGeom>
              <a:avLst/>
              <a:gdLst/>
              <a:ahLst/>
              <a:cxnLst/>
              <a:rect l="l" t="t" r="r" b="b"/>
              <a:pathLst>
                <a:path w="334010" h="978534">
                  <a:moveTo>
                    <a:pt x="83820" y="64008"/>
                  </a:moveTo>
                  <a:lnTo>
                    <a:pt x="80772" y="64008"/>
                  </a:lnTo>
                  <a:lnTo>
                    <a:pt x="80772" y="79248"/>
                  </a:lnTo>
                  <a:lnTo>
                    <a:pt x="83820" y="79248"/>
                  </a:lnTo>
                  <a:lnTo>
                    <a:pt x="83820" y="64008"/>
                  </a:lnTo>
                  <a:close/>
                </a:path>
                <a:path w="334010" h="978534">
                  <a:moveTo>
                    <a:pt x="115824" y="210312"/>
                  </a:moveTo>
                  <a:lnTo>
                    <a:pt x="53340" y="210312"/>
                  </a:lnTo>
                  <a:lnTo>
                    <a:pt x="53340" y="213360"/>
                  </a:lnTo>
                  <a:lnTo>
                    <a:pt x="115824" y="213360"/>
                  </a:lnTo>
                  <a:lnTo>
                    <a:pt x="115824" y="210312"/>
                  </a:lnTo>
                  <a:close/>
                </a:path>
                <a:path w="334010" h="978534">
                  <a:moveTo>
                    <a:pt x="115824" y="38100"/>
                  </a:moveTo>
                  <a:lnTo>
                    <a:pt x="53340" y="38100"/>
                  </a:lnTo>
                  <a:lnTo>
                    <a:pt x="53340" y="41148"/>
                  </a:lnTo>
                  <a:lnTo>
                    <a:pt x="115824" y="41148"/>
                  </a:lnTo>
                  <a:lnTo>
                    <a:pt x="115824" y="38100"/>
                  </a:lnTo>
                  <a:close/>
                </a:path>
                <a:path w="334010" h="978534">
                  <a:moveTo>
                    <a:pt x="333756" y="0"/>
                  </a:moveTo>
                  <a:lnTo>
                    <a:pt x="330708" y="0"/>
                  </a:lnTo>
                  <a:lnTo>
                    <a:pt x="330708" y="3048"/>
                  </a:lnTo>
                  <a:lnTo>
                    <a:pt x="330708" y="975360"/>
                  </a:lnTo>
                  <a:lnTo>
                    <a:pt x="3048" y="975360"/>
                  </a:lnTo>
                  <a:lnTo>
                    <a:pt x="3048" y="3048"/>
                  </a:lnTo>
                  <a:lnTo>
                    <a:pt x="330708" y="3048"/>
                  </a:lnTo>
                  <a:lnTo>
                    <a:pt x="330708" y="0"/>
                  </a:lnTo>
                  <a:lnTo>
                    <a:pt x="0" y="0"/>
                  </a:lnTo>
                  <a:lnTo>
                    <a:pt x="0" y="978408"/>
                  </a:lnTo>
                  <a:lnTo>
                    <a:pt x="333756" y="978408"/>
                  </a:lnTo>
                  <a:lnTo>
                    <a:pt x="333756" y="976884"/>
                  </a:lnTo>
                  <a:lnTo>
                    <a:pt x="333756" y="975360"/>
                  </a:lnTo>
                  <a:lnTo>
                    <a:pt x="333756" y="3048"/>
                  </a:lnTo>
                  <a:lnTo>
                    <a:pt x="333756" y="1524"/>
                  </a:lnTo>
                  <a:lnTo>
                    <a:pt x="3337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295899" y="8036047"/>
              <a:ext cx="120650" cy="104139"/>
            </a:xfrm>
            <a:custGeom>
              <a:avLst/>
              <a:gdLst/>
              <a:ahLst/>
              <a:cxnLst/>
              <a:rect l="l" t="t" r="r" b="b"/>
              <a:pathLst>
                <a:path w="120650" h="104140">
                  <a:moveTo>
                    <a:pt x="120395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0395" y="103631"/>
                  </a:lnTo>
                  <a:lnTo>
                    <a:pt x="120395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294376" y="8034523"/>
              <a:ext cx="123825" cy="106680"/>
            </a:xfrm>
            <a:custGeom>
              <a:avLst/>
              <a:gdLst/>
              <a:ahLst/>
              <a:cxnLst/>
              <a:rect l="l" t="t" r="r" b="b"/>
              <a:pathLst>
                <a:path w="123825" h="106679">
                  <a:moveTo>
                    <a:pt x="123444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23444" y="106680"/>
                  </a:lnTo>
                  <a:lnTo>
                    <a:pt x="123444" y="105156"/>
                  </a:lnTo>
                  <a:lnTo>
                    <a:pt x="3048" y="105156"/>
                  </a:lnTo>
                  <a:lnTo>
                    <a:pt x="1524" y="103632"/>
                  </a:lnTo>
                  <a:lnTo>
                    <a:pt x="3048" y="103632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23444" y="1524"/>
                  </a:lnTo>
                  <a:lnTo>
                    <a:pt x="123444" y="0"/>
                  </a:lnTo>
                  <a:close/>
                </a:path>
                <a:path w="123825" h="106679">
                  <a:moveTo>
                    <a:pt x="3048" y="103632"/>
                  </a:moveTo>
                  <a:lnTo>
                    <a:pt x="1524" y="103632"/>
                  </a:lnTo>
                  <a:lnTo>
                    <a:pt x="3048" y="105156"/>
                  </a:lnTo>
                  <a:lnTo>
                    <a:pt x="3048" y="103632"/>
                  </a:lnTo>
                  <a:close/>
                </a:path>
                <a:path w="123825" h="106679">
                  <a:moveTo>
                    <a:pt x="120396" y="103632"/>
                  </a:moveTo>
                  <a:lnTo>
                    <a:pt x="3048" y="103632"/>
                  </a:lnTo>
                  <a:lnTo>
                    <a:pt x="3048" y="105156"/>
                  </a:lnTo>
                  <a:lnTo>
                    <a:pt x="120396" y="105156"/>
                  </a:lnTo>
                  <a:lnTo>
                    <a:pt x="120396" y="103632"/>
                  </a:lnTo>
                  <a:close/>
                </a:path>
                <a:path w="123825" h="106679">
                  <a:moveTo>
                    <a:pt x="120396" y="1524"/>
                  </a:moveTo>
                  <a:lnTo>
                    <a:pt x="120396" y="105156"/>
                  </a:lnTo>
                  <a:lnTo>
                    <a:pt x="121920" y="103632"/>
                  </a:lnTo>
                  <a:lnTo>
                    <a:pt x="123444" y="103632"/>
                  </a:lnTo>
                  <a:lnTo>
                    <a:pt x="123444" y="3048"/>
                  </a:lnTo>
                  <a:lnTo>
                    <a:pt x="121920" y="3048"/>
                  </a:lnTo>
                  <a:lnTo>
                    <a:pt x="120396" y="1524"/>
                  </a:lnTo>
                  <a:close/>
                </a:path>
                <a:path w="123825" h="106679">
                  <a:moveTo>
                    <a:pt x="123444" y="103632"/>
                  </a:moveTo>
                  <a:lnTo>
                    <a:pt x="121920" y="103632"/>
                  </a:lnTo>
                  <a:lnTo>
                    <a:pt x="120396" y="105156"/>
                  </a:lnTo>
                  <a:lnTo>
                    <a:pt x="123444" y="105156"/>
                  </a:lnTo>
                  <a:lnTo>
                    <a:pt x="123444" y="103632"/>
                  </a:lnTo>
                  <a:close/>
                </a:path>
                <a:path w="123825" h="106679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123825" h="106679">
                  <a:moveTo>
                    <a:pt x="120396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120396" y="3048"/>
                  </a:lnTo>
                  <a:lnTo>
                    <a:pt x="120396" y="1524"/>
                  </a:lnTo>
                  <a:close/>
                </a:path>
                <a:path w="123825" h="106679">
                  <a:moveTo>
                    <a:pt x="123444" y="1524"/>
                  </a:moveTo>
                  <a:lnTo>
                    <a:pt x="120396" y="1524"/>
                  </a:lnTo>
                  <a:lnTo>
                    <a:pt x="121920" y="3048"/>
                  </a:lnTo>
                  <a:lnTo>
                    <a:pt x="123444" y="3048"/>
                  </a:lnTo>
                  <a:lnTo>
                    <a:pt x="12344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352287" y="830884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6095" y="0"/>
                  </a:moveTo>
                  <a:lnTo>
                    <a:pt x="1523" y="0"/>
                  </a:lnTo>
                  <a:lnTo>
                    <a:pt x="0" y="1523"/>
                  </a:lnTo>
                  <a:lnTo>
                    <a:pt x="0" y="3047"/>
                  </a:lnTo>
                  <a:lnTo>
                    <a:pt x="0" y="4571"/>
                  </a:lnTo>
                  <a:lnTo>
                    <a:pt x="1523" y="6095"/>
                  </a:lnTo>
                  <a:lnTo>
                    <a:pt x="6095" y="6095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DBCAC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295900" y="8078724"/>
              <a:ext cx="120650" cy="238125"/>
            </a:xfrm>
            <a:custGeom>
              <a:avLst/>
              <a:gdLst/>
              <a:ahLst/>
              <a:cxnLst/>
              <a:rect l="l" t="t" r="r" b="b"/>
              <a:pathLst>
                <a:path w="120650" h="238125">
                  <a:moveTo>
                    <a:pt x="65532" y="233172"/>
                  </a:moveTo>
                  <a:lnTo>
                    <a:pt x="64008" y="233172"/>
                  </a:lnTo>
                  <a:lnTo>
                    <a:pt x="64008" y="231648"/>
                  </a:lnTo>
                  <a:lnTo>
                    <a:pt x="64008" y="230124"/>
                  </a:lnTo>
                  <a:lnTo>
                    <a:pt x="62484" y="230124"/>
                  </a:lnTo>
                  <a:lnTo>
                    <a:pt x="61976" y="229616"/>
                  </a:lnTo>
                  <a:lnTo>
                    <a:pt x="61976" y="233680"/>
                  </a:lnTo>
                  <a:lnTo>
                    <a:pt x="60960" y="234696"/>
                  </a:lnTo>
                  <a:lnTo>
                    <a:pt x="59436" y="234696"/>
                  </a:lnTo>
                  <a:lnTo>
                    <a:pt x="58420" y="233680"/>
                  </a:lnTo>
                  <a:lnTo>
                    <a:pt x="58928" y="232664"/>
                  </a:lnTo>
                  <a:lnTo>
                    <a:pt x="59944" y="232156"/>
                  </a:lnTo>
                  <a:lnTo>
                    <a:pt x="60960" y="233172"/>
                  </a:lnTo>
                  <a:lnTo>
                    <a:pt x="60960" y="231648"/>
                  </a:lnTo>
                  <a:lnTo>
                    <a:pt x="61976" y="233680"/>
                  </a:lnTo>
                  <a:lnTo>
                    <a:pt x="61976" y="229616"/>
                  </a:lnTo>
                  <a:lnTo>
                    <a:pt x="60960" y="228600"/>
                  </a:lnTo>
                  <a:lnTo>
                    <a:pt x="59436" y="228600"/>
                  </a:lnTo>
                  <a:lnTo>
                    <a:pt x="57912" y="230124"/>
                  </a:lnTo>
                  <a:lnTo>
                    <a:pt x="56388" y="230124"/>
                  </a:lnTo>
                  <a:lnTo>
                    <a:pt x="54864" y="233172"/>
                  </a:lnTo>
                  <a:lnTo>
                    <a:pt x="54864" y="234696"/>
                  </a:lnTo>
                  <a:lnTo>
                    <a:pt x="57912" y="237744"/>
                  </a:lnTo>
                  <a:lnTo>
                    <a:pt x="62484" y="237744"/>
                  </a:lnTo>
                  <a:lnTo>
                    <a:pt x="64008" y="236220"/>
                  </a:lnTo>
                  <a:lnTo>
                    <a:pt x="64008" y="234696"/>
                  </a:lnTo>
                  <a:lnTo>
                    <a:pt x="65532" y="233172"/>
                  </a:lnTo>
                  <a:close/>
                </a:path>
                <a:path w="120650" h="238125">
                  <a:moveTo>
                    <a:pt x="120396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20396" y="9144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426963" y="8255503"/>
              <a:ext cx="120650" cy="352425"/>
            </a:xfrm>
            <a:custGeom>
              <a:avLst/>
              <a:gdLst/>
              <a:ahLst/>
              <a:cxnLst/>
              <a:rect l="l" t="t" r="r" b="b"/>
              <a:pathLst>
                <a:path w="120650" h="352425">
                  <a:moveTo>
                    <a:pt x="120395" y="0"/>
                  </a:moveTo>
                  <a:lnTo>
                    <a:pt x="0" y="0"/>
                  </a:lnTo>
                  <a:lnTo>
                    <a:pt x="0" y="352043"/>
                  </a:lnTo>
                  <a:lnTo>
                    <a:pt x="120395" y="352043"/>
                  </a:lnTo>
                  <a:lnTo>
                    <a:pt x="120395" y="0"/>
                  </a:lnTo>
                  <a:close/>
                </a:path>
              </a:pathLst>
            </a:custGeom>
            <a:solidFill>
              <a:srgbClr val="9292FF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425440" y="8253984"/>
              <a:ext cx="123825" cy="355600"/>
            </a:xfrm>
            <a:custGeom>
              <a:avLst/>
              <a:gdLst/>
              <a:ahLst/>
              <a:cxnLst/>
              <a:rect l="l" t="t" r="r" b="b"/>
              <a:pathLst>
                <a:path w="123825" h="355600">
                  <a:moveTo>
                    <a:pt x="123444" y="0"/>
                  </a:moveTo>
                  <a:lnTo>
                    <a:pt x="120396" y="0"/>
                  </a:lnTo>
                  <a:lnTo>
                    <a:pt x="120396" y="3048"/>
                  </a:lnTo>
                  <a:lnTo>
                    <a:pt x="120396" y="152400"/>
                  </a:lnTo>
                  <a:lnTo>
                    <a:pt x="120396" y="161544"/>
                  </a:lnTo>
                  <a:lnTo>
                    <a:pt x="120396" y="352044"/>
                  </a:lnTo>
                  <a:lnTo>
                    <a:pt x="3048" y="352044"/>
                  </a:lnTo>
                  <a:lnTo>
                    <a:pt x="3048" y="161544"/>
                  </a:lnTo>
                  <a:lnTo>
                    <a:pt x="120396" y="161544"/>
                  </a:lnTo>
                  <a:lnTo>
                    <a:pt x="120396" y="152400"/>
                  </a:lnTo>
                  <a:lnTo>
                    <a:pt x="3048" y="152400"/>
                  </a:lnTo>
                  <a:lnTo>
                    <a:pt x="3048" y="3048"/>
                  </a:lnTo>
                  <a:lnTo>
                    <a:pt x="120396" y="3048"/>
                  </a:lnTo>
                  <a:lnTo>
                    <a:pt x="120396" y="0"/>
                  </a:lnTo>
                  <a:lnTo>
                    <a:pt x="0" y="0"/>
                  </a:lnTo>
                  <a:lnTo>
                    <a:pt x="0" y="355092"/>
                  </a:lnTo>
                  <a:lnTo>
                    <a:pt x="123444" y="355092"/>
                  </a:lnTo>
                  <a:lnTo>
                    <a:pt x="123444" y="353568"/>
                  </a:lnTo>
                  <a:lnTo>
                    <a:pt x="123444" y="352044"/>
                  </a:lnTo>
                  <a:lnTo>
                    <a:pt x="123444" y="3048"/>
                  </a:lnTo>
                  <a:lnTo>
                    <a:pt x="123444" y="1524"/>
                  </a:lnTo>
                  <a:lnTo>
                    <a:pt x="1234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487924" y="8674100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h="180340">
                  <a:moveTo>
                    <a:pt x="0" y="0"/>
                  </a:moveTo>
                  <a:lnTo>
                    <a:pt x="0" y="180339"/>
                  </a:lnTo>
                </a:path>
              </a:pathLst>
            </a:custGeom>
            <a:ln w="3175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224272" y="8069580"/>
              <a:ext cx="297180" cy="864235"/>
            </a:xfrm>
            <a:custGeom>
              <a:avLst/>
              <a:gdLst/>
              <a:ahLst/>
              <a:cxnLst/>
              <a:rect l="l" t="t" r="r" b="b"/>
              <a:pathLst>
                <a:path w="297179" h="864234">
                  <a:moveTo>
                    <a:pt x="22860" y="667512"/>
                  </a:moveTo>
                  <a:lnTo>
                    <a:pt x="0" y="667512"/>
                  </a:lnTo>
                  <a:lnTo>
                    <a:pt x="0" y="669036"/>
                  </a:lnTo>
                  <a:lnTo>
                    <a:pt x="1524" y="670560"/>
                  </a:lnTo>
                  <a:lnTo>
                    <a:pt x="22860" y="670560"/>
                  </a:lnTo>
                  <a:lnTo>
                    <a:pt x="22860" y="667512"/>
                  </a:lnTo>
                  <a:close/>
                </a:path>
                <a:path w="297179" h="864234">
                  <a:moveTo>
                    <a:pt x="22860" y="445008"/>
                  </a:moveTo>
                  <a:lnTo>
                    <a:pt x="0" y="445008"/>
                  </a:lnTo>
                  <a:lnTo>
                    <a:pt x="0" y="446532"/>
                  </a:lnTo>
                  <a:lnTo>
                    <a:pt x="1524" y="448056"/>
                  </a:lnTo>
                  <a:lnTo>
                    <a:pt x="22860" y="448056"/>
                  </a:lnTo>
                  <a:lnTo>
                    <a:pt x="22860" y="445008"/>
                  </a:lnTo>
                  <a:close/>
                </a:path>
                <a:path w="297179" h="864234">
                  <a:moveTo>
                    <a:pt x="22860" y="222504"/>
                  </a:moveTo>
                  <a:lnTo>
                    <a:pt x="0" y="222504"/>
                  </a:lnTo>
                  <a:lnTo>
                    <a:pt x="0" y="224028"/>
                  </a:lnTo>
                  <a:lnTo>
                    <a:pt x="1524" y="225552"/>
                  </a:lnTo>
                  <a:lnTo>
                    <a:pt x="22860" y="225552"/>
                  </a:lnTo>
                  <a:lnTo>
                    <a:pt x="22860" y="222504"/>
                  </a:lnTo>
                  <a:close/>
                </a:path>
                <a:path w="297179" h="864234">
                  <a:moveTo>
                    <a:pt x="22860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524" y="3048"/>
                  </a:lnTo>
                  <a:lnTo>
                    <a:pt x="22860" y="3048"/>
                  </a:lnTo>
                  <a:lnTo>
                    <a:pt x="22860" y="0"/>
                  </a:lnTo>
                  <a:close/>
                </a:path>
                <a:path w="297179" h="864234">
                  <a:moveTo>
                    <a:pt x="265176" y="842772"/>
                  </a:moveTo>
                  <a:lnTo>
                    <a:pt x="263652" y="841248"/>
                  </a:lnTo>
                  <a:lnTo>
                    <a:pt x="262128" y="841248"/>
                  </a:lnTo>
                  <a:lnTo>
                    <a:pt x="111252" y="841248"/>
                  </a:lnTo>
                  <a:lnTo>
                    <a:pt x="109728" y="841248"/>
                  </a:lnTo>
                  <a:lnTo>
                    <a:pt x="108204" y="842772"/>
                  </a:lnTo>
                  <a:lnTo>
                    <a:pt x="108204" y="844296"/>
                  </a:lnTo>
                  <a:lnTo>
                    <a:pt x="108204" y="862584"/>
                  </a:lnTo>
                  <a:lnTo>
                    <a:pt x="109728" y="864108"/>
                  </a:lnTo>
                  <a:lnTo>
                    <a:pt x="111252" y="864108"/>
                  </a:lnTo>
                  <a:lnTo>
                    <a:pt x="112776" y="862584"/>
                  </a:lnTo>
                  <a:lnTo>
                    <a:pt x="112776" y="844296"/>
                  </a:lnTo>
                  <a:lnTo>
                    <a:pt x="262128" y="844296"/>
                  </a:lnTo>
                  <a:lnTo>
                    <a:pt x="262128" y="864108"/>
                  </a:lnTo>
                  <a:lnTo>
                    <a:pt x="263652" y="864108"/>
                  </a:lnTo>
                  <a:lnTo>
                    <a:pt x="265176" y="862584"/>
                  </a:lnTo>
                  <a:lnTo>
                    <a:pt x="265176" y="844296"/>
                  </a:lnTo>
                  <a:lnTo>
                    <a:pt x="265176" y="842772"/>
                  </a:lnTo>
                  <a:close/>
                </a:path>
                <a:path w="297179" h="864234">
                  <a:moveTo>
                    <a:pt x="265176" y="591820"/>
                  </a:moveTo>
                  <a:lnTo>
                    <a:pt x="264414" y="591820"/>
                  </a:lnTo>
                  <a:lnTo>
                    <a:pt x="264414" y="589280"/>
                  </a:lnTo>
                  <a:lnTo>
                    <a:pt x="262128" y="589280"/>
                  </a:lnTo>
                  <a:lnTo>
                    <a:pt x="262128" y="591820"/>
                  </a:lnTo>
                  <a:lnTo>
                    <a:pt x="262128" y="604520"/>
                  </a:lnTo>
                  <a:lnTo>
                    <a:pt x="265176" y="604520"/>
                  </a:lnTo>
                  <a:lnTo>
                    <a:pt x="265176" y="591820"/>
                  </a:lnTo>
                  <a:close/>
                </a:path>
                <a:path w="297179" h="864234">
                  <a:moveTo>
                    <a:pt x="265176" y="565404"/>
                  </a:moveTo>
                  <a:lnTo>
                    <a:pt x="262128" y="565404"/>
                  </a:lnTo>
                  <a:lnTo>
                    <a:pt x="262128" y="580644"/>
                  </a:lnTo>
                  <a:lnTo>
                    <a:pt x="265176" y="580644"/>
                  </a:lnTo>
                  <a:lnTo>
                    <a:pt x="265176" y="565404"/>
                  </a:lnTo>
                  <a:close/>
                </a:path>
                <a:path w="297179" h="864234">
                  <a:moveTo>
                    <a:pt x="265176" y="541020"/>
                  </a:moveTo>
                  <a:lnTo>
                    <a:pt x="264541" y="541020"/>
                  </a:lnTo>
                  <a:lnTo>
                    <a:pt x="264541" y="539750"/>
                  </a:lnTo>
                  <a:lnTo>
                    <a:pt x="262128" y="539750"/>
                  </a:lnTo>
                  <a:lnTo>
                    <a:pt x="262128" y="541020"/>
                  </a:lnTo>
                  <a:lnTo>
                    <a:pt x="262128" y="554990"/>
                  </a:lnTo>
                  <a:lnTo>
                    <a:pt x="265176" y="554990"/>
                  </a:lnTo>
                  <a:lnTo>
                    <a:pt x="265176" y="541020"/>
                  </a:lnTo>
                  <a:close/>
                </a:path>
                <a:path w="297179" h="864234">
                  <a:moveTo>
                    <a:pt x="297180" y="807720"/>
                  </a:moveTo>
                  <a:lnTo>
                    <a:pt x="295656" y="806196"/>
                  </a:lnTo>
                  <a:lnTo>
                    <a:pt x="233172" y="806196"/>
                  </a:lnTo>
                  <a:lnTo>
                    <a:pt x="233172" y="809244"/>
                  </a:lnTo>
                  <a:lnTo>
                    <a:pt x="297180" y="809244"/>
                  </a:lnTo>
                  <a:lnTo>
                    <a:pt x="297180" y="807720"/>
                  </a:lnTo>
                  <a:close/>
                </a:path>
                <a:path w="297179" h="864234">
                  <a:moveTo>
                    <a:pt x="297180" y="60960"/>
                  </a:moveTo>
                  <a:lnTo>
                    <a:pt x="295656" y="59436"/>
                  </a:lnTo>
                  <a:lnTo>
                    <a:pt x="233172" y="59436"/>
                  </a:lnTo>
                  <a:lnTo>
                    <a:pt x="233172" y="62484"/>
                  </a:lnTo>
                  <a:lnTo>
                    <a:pt x="297180" y="62484"/>
                  </a:lnTo>
                  <a:lnTo>
                    <a:pt x="297180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371" name="object 371"/>
          <p:cNvSpPr txBox="1"/>
          <p:nvPr/>
        </p:nvSpPr>
        <p:spPr>
          <a:xfrm>
            <a:off x="20293344" y="33087372"/>
            <a:ext cx="184409" cy="1238898"/>
          </a:xfrm>
          <a:prstGeom prst="rect">
            <a:avLst/>
          </a:prstGeom>
        </p:spPr>
        <p:txBody>
          <a:bodyPr vert="vert270" wrap="square" lIns="0" tIns="45695" rIns="0" bIns="0" rtlCol="0">
            <a:spAutoFit/>
          </a:bodyPr>
          <a:lstStyle/>
          <a:p>
            <a:pPr marL="50800">
              <a:spcBef>
                <a:spcPts val="360"/>
              </a:spcBef>
            </a:pPr>
            <a:r>
              <a:rPr sz="1800" baseline="9000" dirty="0">
                <a:latin typeface="Arial" panose="020B0604020202020204"/>
                <a:cs typeface="Arial" panose="020B0604020202020204"/>
              </a:rPr>
              <a:t>P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r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ed</a:t>
            </a:r>
            <a:r>
              <a:rPr sz="1800" spc="28" baseline="9000" dirty="0">
                <a:latin typeface="Arial" panose="020B0604020202020204"/>
                <a:cs typeface="Arial" panose="020B0604020202020204"/>
              </a:rPr>
              <a:t>ic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ted</a:t>
            </a:r>
            <a:r>
              <a:rPr sz="1800" spc="-147" baseline="9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aseline="9000" dirty="0">
                <a:latin typeface="Arial" panose="020B0604020202020204"/>
                <a:cs typeface="Arial" panose="020B0604020202020204"/>
              </a:rPr>
              <a:t>L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N</a:t>
            </a:r>
            <a:r>
              <a:rPr sz="1800" spc="-88" baseline="9000" dirty="0">
                <a:latin typeface="Arial" panose="020B0604020202020204"/>
                <a:cs typeface="Arial" panose="020B0604020202020204"/>
              </a:rPr>
              <a:t>I</a:t>
            </a:r>
            <a:r>
              <a:rPr sz="1800" spc="-28" baseline="9000" dirty="0">
                <a:latin typeface="Arial" panose="020B0604020202020204"/>
                <a:cs typeface="Arial" panose="020B0604020202020204"/>
              </a:rPr>
              <a:t>C</a:t>
            </a:r>
            <a:r>
              <a:rPr sz="800" spc="-40" dirty="0">
                <a:latin typeface="Arial" panose="020B0604020202020204"/>
                <a:cs typeface="Arial" panose="020B0604020202020204"/>
              </a:rPr>
              <a:t>5</a:t>
            </a:r>
            <a:r>
              <a:rPr sz="800" dirty="0">
                <a:latin typeface="Arial" panose="020B0604020202020204"/>
                <a:cs typeface="Arial" panose="020B0604020202020204"/>
              </a:rPr>
              <a:t>0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2" name="object 372"/>
          <p:cNvSpPr/>
          <p:nvPr/>
        </p:nvSpPr>
        <p:spPr>
          <a:xfrm>
            <a:off x="21966782" y="32629145"/>
            <a:ext cx="12690" cy="365578"/>
          </a:xfrm>
          <a:custGeom>
            <a:avLst/>
            <a:gdLst/>
            <a:ahLst/>
            <a:cxnLst/>
            <a:rect l="l" t="t" r="r" b="b"/>
            <a:pathLst>
              <a:path w="3175" h="91440">
                <a:moveTo>
                  <a:pt x="3048" y="76200"/>
                </a:moveTo>
                <a:lnTo>
                  <a:pt x="0" y="76200"/>
                </a:lnTo>
                <a:lnTo>
                  <a:pt x="0" y="91440"/>
                </a:lnTo>
                <a:lnTo>
                  <a:pt x="3048" y="91440"/>
                </a:lnTo>
                <a:lnTo>
                  <a:pt x="3048" y="76200"/>
                </a:lnTo>
                <a:close/>
              </a:path>
              <a:path w="3175" h="91440">
                <a:moveTo>
                  <a:pt x="3048" y="51816"/>
                </a:moveTo>
                <a:lnTo>
                  <a:pt x="2413" y="51816"/>
                </a:lnTo>
                <a:lnTo>
                  <a:pt x="2413" y="50546"/>
                </a:lnTo>
                <a:lnTo>
                  <a:pt x="0" y="50546"/>
                </a:lnTo>
                <a:lnTo>
                  <a:pt x="0" y="51816"/>
                </a:lnTo>
                <a:lnTo>
                  <a:pt x="0" y="65786"/>
                </a:lnTo>
                <a:lnTo>
                  <a:pt x="0" y="67056"/>
                </a:lnTo>
                <a:lnTo>
                  <a:pt x="2146" y="67056"/>
                </a:lnTo>
                <a:lnTo>
                  <a:pt x="2146" y="65786"/>
                </a:lnTo>
                <a:lnTo>
                  <a:pt x="3048" y="65786"/>
                </a:lnTo>
                <a:lnTo>
                  <a:pt x="3048" y="51816"/>
                </a:lnTo>
                <a:close/>
              </a:path>
              <a:path w="3175" h="91440">
                <a:moveTo>
                  <a:pt x="3048" y="25908"/>
                </a:moveTo>
                <a:lnTo>
                  <a:pt x="0" y="25908"/>
                </a:lnTo>
                <a:lnTo>
                  <a:pt x="0" y="41148"/>
                </a:lnTo>
                <a:lnTo>
                  <a:pt x="3048" y="41148"/>
                </a:lnTo>
                <a:lnTo>
                  <a:pt x="3048" y="25908"/>
                </a:lnTo>
                <a:close/>
              </a:path>
              <a:path w="3175" h="91440">
                <a:moveTo>
                  <a:pt x="3048" y="0"/>
                </a:moveTo>
                <a:lnTo>
                  <a:pt x="0" y="0"/>
                </a:lnTo>
                <a:lnTo>
                  <a:pt x="0" y="15240"/>
                </a:lnTo>
                <a:lnTo>
                  <a:pt x="3048" y="15240"/>
                </a:lnTo>
                <a:lnTo>
                  <a:pt x="3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373" name="object 373"/>
          <p:cNvSpPr/>
          <p:nvPr/>
        </p:nvSpPr>
        <p:spPr>
          <a:xfrm>
            <a:off x="20998009" y="32287919"/>
            <a:ext cx="12690" cy="2680898"/>
          </a:xfrm>
          <a:custGeom>
            <a:avLst/>
            <a:gdLst/>
            <a:ahLst/>
            <a:cxnLst/>
            <a:rect l="l" t="t" r="r" b="b"/>
            <a:pathLst>
              <a:path w="3175" h="670559">
                <a:moveTo>
                  <a:pt x="3048" y="0"/>
                </a:moveTo>
                <a:lnTo>
                  <a:pt x="0" y="0"/>
                </a:lnTo>
                <a:lnTo>
                  <a:pt x="0" y="670560"/>
                </a:lnTo>
                <a:lnTo>
                  <a:pt x="3048" y="670560"/>
                </a:lnTo>
                <a:lnTo>
                  <a:pt x="3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374" name="object 374"/>
          <p:cNvSpPr txBox="1"/>
          <p:nvPr/>
        </p:nvSpPr>
        <p:spPr>
          <a:xfrm>
            <a:off x="20671108" y="34778483"/>
            <a:ext cx="184538" cy="363038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spc="-20" dirty="0">
                <a:latin typeface="Arial" panose="020B0604020202020204"/>
                <a:cs typeface="Arial" panose="020B0604020202020204"/>
              </a:rPr>
              <a:t>-</a:t>
            </a:r>
            <a:r>
              <a:rPr sz="1200" dirty="0">
                <a:latin typeface="Arial" panose="020B0604020202020204"/>
                <a:cs typeface="Arial" panose="020B0604020202020204"/>
              </a:rPr>
              <a:t>3.2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5" name="object 375"/>
          <p:cNvSpPr txBox="1"/>
          <p:nvPr/>
        </p:nvSpPr>
        <p:spPr>
          <a:xfrm>
            <a:off x="20671108" y="33888912"/>
            <a:ext cx="184538" cy="363038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spc="-20" dirty="0">
                <a:latin typeface="Arial" panose="020B0604020202020204"/>
                <a:cs typeface="Arial" panose="020B0604020202020204"/>
              </a:rPr>
              <a:t>-</a:t>
            </a:r>
            <a:r>
              <a:rPr sz="1200" dirty="0">
                <a:latin typeface="Arial" panose="020B0604020202020204"/>
                <a:cs typeface="Arial" panose="020B0604020202020204"/>
              </a:rPr>
              <a:t>3.1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6" name="object 376"/>
          <p:cNvSpPr txBox="1"/>
          <p:nvPr/>
        </p:nvSpPr>
        <p:spPr>
          <a:xfrm>
            <a:off x="20671108" y="32109770"/>
            <a:ext cx="184538" cy="1254128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939165" algn="l"/>
              </a:tabLst>
            </a:pPr>
            <a:r>
              <a:rPr sz="1200" spc="-20" dirty="0">
                <a:latin typeface="Arial" panose="020B0604020202020204"/>
                <a:cs typeface="Arial" panose="020B0604020202020204"/>
              </a:rPr>
              <a:t>-</a:t>
            </a:r>
            <a:r>
              <a:rPr sz="1200" dirty="0">
                <a:latin typeface="Arial" panose="020B0604020202020204"/>
                <a:cs typeface="Arial" panose="020B0604020202020204"/>
              </a:rPr>
              <a:t>3.0	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-</a:t>
            </a:r>
            <a:r>
              <a:rPr sz="1200" dirty="0">
                <a:latin typeface="Arial" panose="020B0604020202020204"/>
                <a:cs typeface="Arial" panose="020B0604020202020204"/>
              </a:rPr>
              <a:t>2.9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7" name="object 377"/>
          <p:cNvSpPr txBox="1"/>
          <p:nvPr/>
        </p:nvSpPr>
        <p:spPr>
          <a:xfrm>
            <a:off x="21915996" y="31445038"/>
            <a:ext cx="1459768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(B</a:t>
            </a:r>
            <a:r>
              <a:rPr sz="1200" b="1" dirty="0">
                <a:latin typeface="Arial" panose="020B0604020202020204"/>
                <a:cs typeface="Arial" panose="020B0604020202020204"/>
              </a:rPr>
              <a:t>)</a:t>
            </a:r>
            <a:r>
              <a:rPr sz="12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D</a:t>
            </a:r>
            <a:r>
              <a:rPr sz="1200" b="1" dirty="0">
                <a:latin typeface="Arial" panose="020B0604020202020204"/>
                <a:cs typeface="Arial" panose="020B0604020202020204"/>
              </a:rPr>
              <a:t>r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u</a:t>
            </a:r>
            <a:r>
              <a:rPr sz="1200" b="1" dirty="0">
                <a:latin typeface="Arial" panose="020B0604020202020204"/>
                <a:cs typeface="Arial" panose="020B0604020202020204"/>
              </a:rPr>
              <a:t>g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ca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nd</a:t>
            </a:r>
            <a:r>
              <a:rPr sz="1200" b="1" dirty="0">
                <a:latin typeface="Arial" panose="020B0604020202020204"/>
                <a:cs typeface="Arial" panose="020B0604020202020204"/>
              </a:rPr>
              <a:t>i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d</a:t>
            </a:r>
            <a:r>
              <a:rPr sz="1200" b="1" dirty="0">
                <a:latin typeface="Arial" panose="020B0604020202020204"/>
                <a:cs typeface="Arial" panose="020B0604020202020204"/>
              </a:rPr>
              <a:t>a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t</a:t>
            </a:r>
            <a:r>
              <a:rPr sz="1200" b="1" dirty="0"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8" name="object 378"/>
          <p:cNvSpPr/>
          <p:nvPr/>
        </p:nvSpPr>
        <p:spPr>
          <a:xfrm>
            <a:off x="23313323" y="35649206"/>
            <a:ext cx="1335372" cy="93934"/>
          </a:xfrm>
          <a:custGeom>
            <a:avLst/>
            <a:gdLst/>
            <a:ahLst/>
            <a:cxnLst/>
            <a:rect l="l" t="t" r="r" b="b"/>
            <a:pathLst>
              <a:path w="334010" h="23495">
                <a:moveTo>
                  <a:pt x="333756" y="2032"/>
                </a:moveTo>
                <a:lnTo>
                  <a:pt x="332994" y="1270"/>
                </a:lnTo>
                <a:lnTo>
                  <a:pt x="332994" y="0"/>
                </a:lnTo>
                <a:lnTo>
                  <a:pt x="0" y="0"/>
                </a:lnTo>
                <a:lnTo>
                  <a:pt x="0" y="508"/>
                </a:lnTo>
                <a:lnTo>
                  <a:pt x="0" y="2540"/>
                </a:lnTo>
                <a:lnTo>
                  <a:pt x="0" y="3810"/>
                </a:lnTo>
                <a:lnTo>
                  <a:pt x="0" y="23368"/>
                </a:lnTo>
                <a:lnTo>
                  <a:pt x="1524" y="23368"/>
                </a:lnTo>
                <a:lnTo>
                  <a:pt x="3048" y="21844"/>
                </a:lnTo>
                <a:lnTo>
                  <a:pt x="3048" y="3810"/>
                </a:lnTo>
                <a:lnTo>
                  <a:pt x="65532" y="3810"/>
                </a:lnTo>
                <a:lnTo>
                  <a:pt x="65532" y="21844"/>
                </a:lnTo>
                <a:lnTo>
                  <a:pt x="67056" y="23368"/>
                </a:lnTo>
                <a:lnTo>
                  <a:pt x="68580" y="23368"/>
                </a:lnTo>
                <a:lnTo>
                  <a:pt x="68580" y="3810"/>
                </a:lnTo>
                <a:lnTo>
                  <a:pt x="132588" y="3810"/>
                </a:lnTo>
                <a:lnTo>
                  <a:pt x="132588" y="21844"/>
                </a:lnTo>
                <a:lnTo>
                  <a:pt x="134112" y="23368"/>
                </a:lnTo>
                <a:lnTo>
                  <a:pt x="135636" y="23368"/>
                </a:lnTo>
                <a:lnTo>
                  <a:pt x="135636" y="3810"/>
                </a:lnTo>
                <a:lnTo>
                  <a:pt x="199644" y="3810"/>
                </a:lnTo>
                <a:lnTo>
                  <a:pt x="199644" y="21844"/>
                </a:lnTo>
                <a:lnTo>
                  <a:pt x="201168" y="23368"/>
                </a:lnTo>
                <a:lnTo>
                  <a:pt x="202692" y="23368"/>
                </a:lnTo>
                <a:lnTo>
                  <a:pt x="202692" y="3810"/>
                </a:lnTo>
                <a:lnTo>
                  <a:pt x="263652" y="3810"/>
                </a:lnTo>
                <a:lnTo>
                  <a:pt x="263652" y="23368"/>
                </a:lnTo>
                <a:lnTo>
                  <a:pt x="265176" y="23368"/>
                </a:lnTo>
                <a:lnTo>
                  <a:pt x="266700" y="21844"/>
                </a:lnTo>
                <a:lnTo>
                  <a:pt x="266700" y="3810"/>
                </a:lnTo>
                <a:lnTo>
                  <a:pt x="330708" y="3810"/>
                </a:lnTo>
                <a:lnTo>
                  <a:pt x="330708" y="23368"/>
                </a:lnTo>
                <a:lnTo>
                  <a:pt x="332232" y="23368"/>
                </a:lnTo>
                <a:lnTo>
                  <a:pt x="333756" y="21844"/>
                </a:lnTo>
                <a:lnTo>
                  <a:pt x="333756" y="3810"/>
                </a:lnTo>
                <a:lnTo>
                  <a:pt x="333756" y="2540"/>
                </a:lnTo>
                <a:lnTo>
                  <a:pt x="333756" y="2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379" name="object 379"/>
          <p:cNvSpPr txBox="1"/>
          <p:nvPr/>
        </p:nvSpPr>
        <p:spPr>
          <a:xfrm>
            <a:off x="23134584" y="35777119"/>
            <a:ext cx="1368373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0.0       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0.4      </a:t>
            </a:r>
            <a:r>
              <a:rPr sz="120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0.8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0" name="object 380"/>
          <p:cNvSpPr/>
          <p:nvPr/>
        </p:nvSpPr>
        <p:spPr>
          <a:xfrm>
            <a:off x="23234110" y="31749728"/>
            <a:ext cx="91395" cy="3914712"/>
          </a:xfrm>
          <a:custGeom>
            <a:avLst/>
            <a:gdLst/>
            <a:ahLst/>
            <a:cxnLst/>
            <a:rect l="l" t="t" r="r" b="b"/>
            <a:pathLst>
              <a:path w="22860" h="979170">
                <a:moveTo>
                  <a:pt x="22860" y="2032"/>
                </a:moveTo>
                <a:lnTo>
                  <a:pt x="22098" y="1270"/>
                </a:lnTo>
                <a:lnTo>
                  <a:pt x="22098" y="0"/>
                </a:lnTo>
                <a:lnTo>
                  <a:pt x="19812" y="0"/>
                </a:lnTo>
                <a:lnTo>
                  <a:pt x="19812" y="508"/>
                </a:lnTo>
                <a:lnTo>
                  <a:pt x="1524" y="508"/>
                </a:lnTo>
                <a:lnTo>
                  <a:pt x="0" y="2032"/>
                </a:lnTo>
                <a:lnTo>
                  <a:pt x="0" y="3556"/>
                </a:lnTo>
                <a:lnTo>
                  <a:pt x="19812" y="3556"/>
                </a:lnTo>
                <a:lnTo>
                  <a:pt x="19812" y="197104"/>
                </a:lnTo>
                <a:lnTo>
                  <a:pt x="1524" y="197104"/>
                </a:lnTo>
                <a:lnTo>
                  <a:pt x="0" y="198628"/>
                </a:lnTo>
                <a:lnTo>
                  <a:pt x="0" y="200152"/>
                </a:lnTo>
                <a:lnTo>
                  <a:pt x="19812" y="200152"/>
                </a:lnTo>
                <a:lnTo>
                  <a:pt x="19812" y="390652"/>
                </a:lnTo>
                <a:lnTo>
                  <a:pt x="1524" y="390652"/>
                </a:lnTo>
                <a:lnTo>
                  <a:pt x="0" y="392176"/>
                </a:lnTo>
                <a:lnTo>
                  <a:pt x="0" y="393700"/>
                </a:lnTo>
                <a:lnTo>
                  <a:pt x="1524" y="395224"/>
                </a:lnTo>
                <a:lnTo>
                  <a:pt x="19812" y="395224"/>
                </a:lnTo>
                <a:lnTo>
                  <a:pt x="19812" y="585724"/>
                </a:lnTo>
                <a:lnTo>
                  <a:pt x="0" y="585724"/>
                </a:lnTo>
                <a:lnTo>
                  <a:pt x="0" y="587248"/>
                </a:lnTo>
                <a:lnTo>
                  <a:pt x="1524" y="588772"/>
                </a:lnTo>
                <a:lnTo>
                  <a:pt x="19812" y="588772"/>
                </a:lnTo>
                <a:lnTo>
                  <a:pt x="19812" y="782320"/>
                </a:lnTo>
                <a:lnTo>
                  <a:pt x="1524" y="782320"/>
                </a:lnTo>
                <a:lnTo>
                  <a:pt x="0" y="783844"/>
                </a:lnTo>
                <a:lnTo>
                  <a:pt x="0" y="785368"/>
                </a:lnTo>
                <a:lnTo>
                  <a:pt x="19812" y="785368"/>
                </a:lnTo>
                <a:lnTo>
                  <a:pt x="19812" y="975868"/>
                </a:lnTo>
                <a:lnTo>
                  <a:pt x="1524" y="975868"/>
                </a:lnTo>
                <a:lnTo>
                  <a:pt x="0" y="977392"/>
                </a:lnTo>
                <a:lnTo>
                  <a:pt x="0" y="978916"/>
                </a:lnTo>
                <a:lnTo>
                  <a:pt x="19812" y="978916"/>
                </a:lnTo>
                <a:lnTo>
                  <a:pt x="19812" y="979170"/>
                </a:lnTo>
                <a:lnTo>
                  <a:pt x="22860" y="979170"/>
                </a:lnTo>
                <a:lnTo>
                  <a:pt x="22860" y="978916"/>
                </a:lnTo>
                <a:lnTo>
                  <a:pt x="22860" y="977392"/>
                </a:lnTo>
                <a:lnTo>
                  <a:pt x="22860" y="2540"/>
                </a:lnTo>
                <a:lnTo>
                  <a:pt x="22860" y="2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7200"/>
          </a:p>
        </p:txBody>
      </p:sp>
      <p:sp>
        <p:nvSpPr>
          <p:cNvPr id="381" name="object 381"/>
          <p:cNvSpPr txBox="1"/>
          <p:nvPr/>
        </p:nvSpPr>
        <p:spPr>
          <a:xfrm>
            <a:off x="22986423" y="35497443"/>
            <a:ext cx="184538" cy="314802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2" name="object 382"/>
          <p:cNvSpPr txBox="1"/>
          <p:nvPr/>
        </p:nvSpPr>
        <p:spPr>
          <a:xfrm>
            <a:off x="22986423" y="34723644"/>
            <a:ext cx="184538" cy="314802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0.2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3" name="object 383"/>
          <p:cNvSpPr txBox="1"/>
          <p:nvPr/>
        </p:nvSpPr>
        <p:spPr>
          <a:xfrm>
            <a:off x="22986423" y="31634528"/>
            <a:ext cx="184538" cy="2617426"/>
          </a:xfrm>
          <a:prstGeom prst="rect">
            <a:avLst/>
          </a:prstGeom>
        </p:spPr>
        <p:txBody>
          <a:bodyPr vert="vert270" wrap="square" lIns="0" tIns="1523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829945" algn="l"/>
                <a:tab pos="1601470" algn="l"/>
                <a:tab pos="2353310" algn="l"/>
              </a:tabLst>
            </a:pPr>
            <a:r>
              <a:rPr sz="1200" dirty="0">
                <a:latin typeface="Arial" panose="020B0604020202020204"/>
                <a:cs typeface="Arial" panose="020B0604020202020204"/>
              </a:rPr>
              <a:t>0.4	0.6	0.8	1.0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84" name="object 384"/>
          <p:cNvGrpSpPr/>
          <p:nvPr/>
        </p:nvGrpSpPr>
        <p:grpSpPr>
          <a:xfrm>
            <a:off x="23301135" y="31739560"/>
            <a:ext cx="1365834" cy="3942638"/>
            <a:chOff x="5820156" y="7932415"/>
            <a:chExt cx="341630" cy="986155"/>
          </a:xfrm>
        </p:grpSpPr>
        <p:sp>
          <p:nvSpPr>
            <p:cNvPr id="385" name="object 385"/>
            <p:cNvSpPr/>
            <p:nvPr/>
          </p:nvSpPr>
          <p:spPr>
            <a:xfrm>
              <a:off x="5823204" y="7935463"/>
              <a:ext cx="334010" cy="978535"/>
            </a:xfrm>
            <a:custGeom>
              <a:avLst/>
              <a:gdLst/>
              <a:ahLst/>
              <a:cxnLst/>
              <a:rect l="l" t="t" r="r" b="b"/>
              <a:pathLst>
                <a:path w="334010" h="978534">
                  <a:moveTo>
                    <a:pt x="332232" y="0"/>
                  </a:moveTo>
                  <a:lnTo>
                    <a:pt x="0" y="0"/>
                  </a:lnTo>
                  <a:lnTo>
                    <a:pt x="0" y="978408"/>
                  </a:lnTo>
                  <a:lnTo>
                    <a:pt x="333756" y="978408"/>
                  </a:lnTo>
                  <a:lnTo>
                    <a:pt x="333756" y="976884"/>
                  </a:lnTo>
                  <a:lnTo>
                    <a:pt x="3048" y="976884"/>
                  </a:lnTo>
                  <a:lnTo>
                    <a:pt x="1524" y="975360"/>
                  </a:lnTo>
                  <a:lnTo>
                    <a:pt x="3048" y="975360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33756" y="1524"/>
                  </a:lnTo>
                  <a:lnTo>
                    <a:pt x="332232" y="0"/>
                  </a:lnTo>
                  <a:close/>
                </a:path>
                <a:path w="334010" h="978534">
                  <a:moveTo>
                    <a:pt x="3048" y="975360"/>
                  </a:moveTo>
                  <a:lnTo>
                    <a:pt x="1524" y="975360"/>
                  </a:lnTo>
                  <a:lnTo>
                    <a:pt x="3048" y="976884"/>
                  </a:lnTo>
                  <a:lnTo>
                    <a:pt x="3048" y="975360"/>
                  </a:lnTo>
                  <a:close/>
                </a:path>
                <a:path w="334010" h="978534">
                  <a:moveTo>
                    <a:pt x="330708" y="975360"/>
                  </a:moveTo>
                  <a:lnTo>
                    <a:pt x="3048" y="975360"/>
                  </a:lnTo>
                  <a:lnTo>
                    <a:pt x="3048" y="976884"/>
                  </a:lnTo>
                  <a:lnTo>
                    <a:pt x="330708" y="976884"/>
                  </a:lnTo>
                  <a:lnTo>
                    <a:pt x="330708" y="975360"/>
                  </a:lnTo>
                  <a:close/>
                </a:path>
                <a:path w="334010" h="978534">
                  <a:moveTo>
                    <a:pt x="330708" y="1524"/>
                  </a:moveTo>
                  <a:lnTo>
                    <a:pt x="330708" y="976884"/>
                  </a:lnTo>
                  <a:lnTo>
                    <a:pt x="332232" y="975360"/>
                  </a:lnTo>
                  <a:lnTo>
                    <a:pt x="333756" y="975360"/>
                  </a:lnTo>
                  <a:lnTo>
                    <a:pt x="333756" y="3048"/>
                  </a:lnTo>
                  <a:lnTo>
                    <a:pt x="332232" y="3048"/>
                  </a:lnTo>
                  <a:lnTo>
                    <a:pt x="330708" y="1524"/>
                  </a:lnTo>
                  <a:close/>
                </a:path>
                <a:path w="334010" h="978534">
                  <a:moveTo>
                    <a:pt x="333756" y="975360"/>
                  </a:moveTo>
                  <a:lnTo>
                    <a:pt x="332232" y="975360"/>
                  </a:lnTo>
                  <a:lnTo>
                    <a:pt x="330708" y="976884"/>
                  </a:lnTo>
                  <a:lnTo>
                    <a:pt x="333756" y="976884"/>
                  </a:lnTo>
                  <a:lnTo>
                    <a:pt x="333756" y="975360"/>
                  </a:lnTo>
                  <a:close/>
                </a:path>
                <a:path w="334010" h="978534">
                  <a:moveTo>
                    <a:pt x="3048" y="1524"/>
                  </a:move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334010" h="978534">
                  <a:moveTo>
                    <a:pt x="330708" y="1524"/>
                  </a:moveTo>
                  <a:lnTo>
                    <a:pt x="3048" y="1524"/>
                  </a:lnTo>
                  <a:lnTo>
                    <a:pt x="3048" y="3048"/>
                  </a:lnTo>
                  <a:lnTo>
                    <a:pt x="330708" y="3048"/>
                  </a:lnTo>
                  <a:lnTo>
                    <a:pt x="330708" y="1524"/>
                  </a:lnTo>
                  <a:close/>
                </a:path>
                <a:path w="334010" h="978534">
                  <a:moveTo>
                    <a:pt x="333756" y="1524"/>
                  </a:moveTo>
                  <a:lnTo>
                    <a:pt x="330708" y="1524"/>
                  </a:lnTo>
                  <a:lnTo>
                    <a:pt x="332232" y="3048"/>
                  </a:lnTo>
                  <a:lnTo>
                    <a:pt x="333756" y="3048"/>
                  </a:lnTo>
                  <a:lnTo>
                    <a:pt x="33375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823204" y="7934960"/>
              <a:ext cx="334010" cy="979169"/>
            </a:xfrm>
            <a:custGeom>
              <a:avLst/>
              <a:gdLst/>
              <a:ahLst/>
              <a:cxnLst/>
              <a:rect l="l" t="t" r="r" b="b"/>
              <a:pathLst>
                <a:path w="334010" h="979170">
                  <a:moveTo>
                    <a:pt x="333756" y="2540"/>
                  </a:moveTo>
                  <a:lnTo>
                    <a:pt x="332994" y="2540"/>
                  </a:lnTo>
                  <a:lnTo>
                    <a:pt x="332994" y="0"/>
                  </a:lnTo>
                  <a:lnTo>
                    <a:pt x="330708" y="0"/>
                  </a:lnTo>
                  <a:lnTo>
                    <a:pt x="330708" y="975360"/>
                  </a:lnTo>
                  <a:lnTo>
                    <a:pt x="301752" y="975360"/>
                  </a:lnTo>
                  <a:lnTo>
                    <a:pt x="301752" y="881380"/>
                  </a:lnTo>
                  <a:lnTo>
                    <a:pt x="330708" y="881380"/>
                  </a:lnTo>
                  <a:lnTo>
                    <a:pt x="330708" y="878840"/>
                  </a:lnTo>
                  <a:lnTo>
                    <a:pt x="301752" y="878840"/>
                  </a:lnTo>
                  <a:lnTo>
                    <a:pt x="301752" y="784860"/>
                  </a:lnTo>
                  <a:lnTo>
                    <a:pt x="330708" y="784860"/>
                  </a:lnTo>
                  <a:lnTo>
                    <a:pt x="330708" y="782320"/>
                  </a:lnTo>
                  <a:lnTo>
                    <a:pt x="301752" y="782320"/>
                  </a:lnTo>
                  <a:lnTo>
                    <a:pt x="301752" y="685800"/>
                  </a:lnTo>
                  <a:lnTo>
                    <a:pt x="330708" y="685800"/>
                  </a:lnTo>
                  <a:lnTo>
                    <a:pt x="330708" y="683260"/>
                  </a:lnTo>
                  <a:lnTo>
                    <a:pt x="301752" y="683260"/>
                  </a:lnTo>
                  <a:lnTo>
                    <a:pt x="301752" y="589280"/>
                  </a:lnTo>
                  <a:lnTo>
                    <a:pt x="330708" y="589280"/>
                  </a:lnTo>
                  <a:lnTo>
                    <a:pt x="330708" y="585470"/>
                  </a:lnTo>
                  <a:lnTo>
                    <a:pt x="301752" y="585470"/>
                  </a:lnTo>
                  <a:lnTo>
                    <a:pt x="301752" y="492760"/>
                  </a:lnTo>
                  <a:lnTo>
                    <a:pt x="330708" y="492760"/>
                  </a:lnTo>
                  <a:lnTo>
                    <a:pt x="330708" y="490220"/>
                  </a:lnTo>
                  <a:lnTo>
                    <a:pt x="301752" y="490220"/>
                  </a:lnTo>
                  <a:lnTo>
                    <a:pt x="301752" y="394970"/>
                  </a:lnTo>
                  <a:lnTo>
                    <a:pt x="330708" y="394970"/>
                  </a:lnTo>
                  <a:lnTo>
                    <a:pt x="330708" y="391160"/>
                  </a:lnTo>
                  <a:lnTo>
                    <a:pt x="301752" y="391160"/>
                  </a:lnTo>
                  <a:lnTo>
                    <a:pt x="301752" y="296164"/>
                  </a:lnTo>
                  <a:lnTo>
                    <a:pt x="330708" y="296164"/>
                  </a:lnTo>
                  <a:lnTo>
                    <a:pt x="330708" y="293116"/>
                  </a:lnTo>
                  <a:lnTo>
                    <a:pt x="301752" y="293116"/>
                  </a:lnTo>
                  <a:lnTo>
                    <a:pt x="301752" y="200660"/>
                  </a:lnTo>
                  <a:lnTo>
                    <a:pt x="330708" y="200660"/>
                  </a:lnTo>
                  <a:lnTo>
                    <a:pt x="330708" y="196850"/>
                  </a:lnTo>
                  <a:lnTo>
                    <a:pt x="301752" y="196850"/>
                  </a:lnTo>
                  <a:lnTo>
                    <a:pt x="301752" y="102870"/>
                  </a:lnTo>
                  <a:lnTo>
                    <a:pt x="330708" y="102870"/>
                  </a:lnTo>
                  <a:lnTo>
                    <a:pt x="330708" y="99060"/>
                  </a:lnTo>
                  <a:lnTo>
                    <a:pt x="301752" y="99060"/>
                  </a:lnTo>
                  <a:lnTo>
                    <a:pt x="301752" y="3810"/>
                  </a:lnTo>
                  <a:lnTo>
                    <a:pt x="330708" y="3810"/>
                  </a:lnTo>
                  <a:lnTo>
                    <a:pt x="330708" y="0"/>
                  </a:lnTo>
                  <a:lnTo>
                    <a:pt x="300990" y="0"/>
                  </a:lnTo>
                  <a:lnTo>
                    <a:pt x="298704" y="0"/>
                  </a:lnTo>
                  <a:lnTo>
                    <a:pt x="298704" y="3810"/>
                  </a:lnTo>
                  <a:lnTo>
                    <a:pt x="298704" y="975360"/>
                  </a:lnTo>
                  <a:lnTo>
                    <a:pt x="266700" y="975360"/>
                  </a:lnTo>
                  <a:lnTo>
                    <a:pt x="266700" y="881380"/>
                  </a:lnTo>
                  <a:lnTo>
                    <a:pt x="298704" y="881380"/>
                  </a:lnTo>
                  <a:lnTo>
                    <a:pt x="298704" y="878840"/>
                  </a:lnTo>
                  <a:lnTo>
                    <a:pt x="266700" y="878840"/>
                  </a:lnTo>
                  <a:lnTo>
                    <a:pt x="266700" y="784860"/>
                  </a:lnTo>
                  <a:lnTo>
                    <a:pt x="298704" y="784860"/>
                  </a:lnTo>
                  <a:lnTo>
                    <a:pt x="298704" y="782320"/>
                  </a:lnTo>
                  <a:lnTo>
                    <a:pt x="266700" y="782320"/>
                  </a:lnTo>
                  <a:lnTo>
                    <a:pt x="266700" y="685800"/>
                  </a:lnTo>
                  <a:lnTo>
                    <a:pt x="298704" y="685800"/>
                  </a:lnTo>
                  <a:lnTo>
                    <a:pt x="298704" y="683260"/>
                  </a:lnTo>
                  <a:lnTo>
                    <a:pt x="266700" y="683260"/>
                  </a:lnTo>
                  <a:lnTo>
                    <a:pt x="266700" y="589280"/>
                  </a:lnTo>
                  <a:lnTo>
                    <a:pt x="298704" y="589280"/>
                  </a:lnTo>
                  <a:lnTo>
                    <a:pt x="298704" y="585470"/>
                  </a:lnTo>
                  <a:lnTo>
                    <a:pt x="266700" y="585470"/>
                  </a:lnTo>
                  <a:lnTo>
                    <a:pt x="266700" y="492760"/>
                  </a:lnTo>
                  <a:lnTo>
                    <a:pt x="298704" y="492760"/>
                  </a:lnTo>
                  <a:lnTo>
                    <a:pt x="298704" y="490220"/>
                  </a:lnTo>
                  <a:lnTo>
                    <a:pt x="266700" y="490220"/>
                  </a:lnTo>
                  <a:lnTo>
                    <a:pt x="266700" y="394970"/>
                  </a:lnTo>
                  <a:lnTo>
                    <a:pt x="298704" y="394970"/>
                  </a:lnTo>
                  <a:lnTo>
                    <a:pt x="298704" y="391160"/>
                  </a:lnTo>
                  <a:lnTo>
                    <a:pt x="266700" y="391160"/>
                  </a:lnTo>
                  <a:lnTo>
                    <a:pt x="266700" y="296164"/>
                  </a:lnTo>
                  <a:lnTo>
                    <a:pt x="298704" y="296164"/>
                  </a:lnTo>
                  <a:lnTo>
                    <a:pt x="298704" y="293116"/>
                  </a:lnTo>
                  <a:lnTo>
                    <a:pt x="266700" y="293116"/>
                  </a:lnTo>
                  <a:lnTo>
                    <a:pt x="266700" y="200660"/>
                  </a:lnTo>
                  <a:lnTo>
                    <a:pt x="298704" y="200660"/>
                  </a:lnTo>
                  <a:lnTo>
                    <a:pt x="298704" y="196850"/>
                  </a:lnTo>
                  <a:lnTo>
                    <a:pt x="266700" y="196850"/>
                  </a:lnTo>
                  <a:lnTo>
                    <a:pt x="266700" y="102870"/>
                  </a:lnTo>
                  <a:lnTo>
                    <a:pt x="298704" y="102870"/>
                  </a:lnTo>
                  <a:lnTo>
                    <a:pt x="298704" y="99060"/>
                  </a:lnTo>
                  <a:lnTo>
                    <a:pt x="266700" y="99060"/>
                  </a:lnTo>
                  <a:lnTo>
                    <a:pt x="266700" y="3810"/>
                  </a:lnTo>
                  <a:lnTo>
                    <a:pt x="298704" y="3810"/>
                  </a:lnTo>
                  <a:lnTo>
                    <a:pt x="298704" y="0"/>
                  </a:lnTo>
                  <a:lnTo>
                    <a:pt x="265938" y="0"/>
                  </a:lnTo>
                  <a:lnTo>
                    <a:pt x="263652" y="0"/>
                  </a:lnTo>
                  <a:lnTo>
                    <a:pt x="263652" y="3810"/>
                  </a:lnTo>
                  <a:lnTo>
                    <a:pt x="263652" y="975360"/>
                  </a:lnTo>
                  <a:lnTo>
                    <a:pt x="234696" y="975360"/>
                  </a:lnTo>
                  <a:lnTo>
                    <a:pt x="234696" y="881380"/>
                  </a:lnTo>
                  <a:lnTo>
                    <a:pt x="263652" y="881380"/>
                  </a:lnTo>
                  <a:lnTo>
                    <a:pt x="263652" y="878840"/>
                  </a:lnTo>
                  <a:lnTo>
                    <a:pt x="234696" y="878840"/>
                  </a:lnTo>
                  <a:lnTo>
                    <a:pt x="234696" y="784860"/>
                  </a:lnTo>
                  <a:lnTo>
                    <a:pt x="263652" y="784860"/>
                  </a:lnTo>
                  <a:lnTo>
                    <a:pt x="263652" y="782320"/>
                  </a:lnTo>
                  <a:lnTo>
                    <a:pt x="234696" y="782320"/>
                  </a:lnTo>
                  <a:lnTo>
                    <a:pt x="234696" y="685800"/>
                  </a:lnTo>
                  <a:lnTo>
                    <a:pt x="263652" y="685800"/>
                  </a:lnTo>
                  <a:lnTo>
                    <a:pt x="263652" y="683260"/>
                  </a:lnTo>
                  <a:lnTo>
                    <a:pt x="234696" y="683260"/>
                  </a:lnTo>
                  <a:lnTo>
                    <a:pt x="234696" y="589280"/>
                  </a:lnTo>
                  <a:lnTo>
                    <a:pt x="263652" y="589280"/>
                  </a:lnTo>
                  <a:lnTo>
                    <a:pt x="263652" y="585470"/>
                  </a:lnTo>
                  <a:lnTo>
                    <a:pt x="234696" y="585470"/>
                  </a:lnTo>
                  <a:lnTo>
                    <a:pt x="234696" y="492760"/>
                  </a:lnTo>
                  <a:lnTo>
                    <a:pt x="263652" y="492760"/>
                  </a:lnTo>
                  <a:lnTo>
                    <a:pt x="263652" y="490220"/>
                  </a:lnTo>
                  <a:lnTo>
                    <a:pt x="234696" y="490220"/>
                  </a:lnTo>
                  <a:lnTo>
                    <a:pt x="234696" y="394970"/>
                  </a:lnTo>
                  <a:lnTo>
                    <a:pt x="263652" y="394970"/>
                  </a:lnTo>
                  <a:lnTo>
                    <a:pt x="263652" y="391160"/>
                  </a:lnTo>
                  <a:lnTo>
                    <a:pt x="234696" y="391160"/>
                  </a:lnTo>
                  <a:lnTo>
                    <a:pt x="234696" y="296164"/>
                  </a:lnTo>
                  <a:lnTo>
                    <a:pt x="263652" y="296164"/>
                  </a:lnTo>
                  <a:lnTo>
                    <a:pt x="263652" y="293116"/>
                  </a:lnTo>
                  <a:lnTo>
                    <a:pt x="234696" y="293116"/>
                  </a:lnTo>
                  <a:lnTo>
                    <a:pt x="234696" y="200660"/>
                  </a:lnTo>
                  <a:lnTo>
                    <a:pt x="263652" y="200660"/>
                  </a:lnTo>
                  <a:lnTo>
                    <a:pt x="263652" y="196850"/>
                  </a:lnTo>
                  <a:lnTo>
                    <a:pt x="234696" y="196850"/>
                  </a:lnTo>
                  <a:lnTo>
                    <a:pt x="234696" y="102870"/>
                  </a:lnTo>
                  <a:lnTo>
                    <a:pt x="263652" y="102870"/>
                  </a:lnTo>
                  <a:lnTo>
                    <a:pt x="263652" y="99060"/>
                  </a:lnTo>
                  <a:lnTo>
                    <a:pt x="234696" y="99060"/>
                  </a:lnTo>
                  <a:lnTo>
                    <a:pt x="234696" y="3810"/>
                  </a:lnTo>
                  <a:lnTo>
                    <a:pt x="263652" y="3810"/>
                  </a:lnTo>
                  <a:lnTo>
                    <a:pt x="263652" y="0"/>
                  </a:lnTo>
                  <a:lnTo>
                    <a:pt x="231648" y="0"/>
                  </a:lnTo>
                  <a:lnTo>
                    <a:pt x="231648" y="3810"/>
                  </a:lnTo>
                  <a:lnTo>
                    <a:pt x="231648" y="99060"/>
                  </a:lnTo>
                  <a:lnTo>
                    <a:pt x="231648" y="975360"/>
                  </a:lnTo>
                  <a:lnTo>
                    <a:pt x="202692" y="975360"/>
                  </a:lnTo>
                  <a:lnTo>
                    <a:pt x="202692" y="881380"/>
                  </a:lnTo>
                  <a:lnTo>
                    <a:pt x="231648" y="881380"/>
                  </a:lnTo>
                  <a:lnTo>
                    <a:pt x="231648" y="878840"/>
                  </a:lnTo>
                  <a:lnTo>
                    <a:pt x="202692" y="878840"/>
                  </a:lnTo>
                  <a:lnTo>
                    <a:pt x="202692" y="784860"/>
                  </a:lnTo>
                  <a:lnTo>
                    <a:pt x="231648" y="784860"/>
                  </a:lnTo>
                  <a:lnTo>
                    <a:pt x="231648" y="782320"/>
                  </a:lnTo>
                  <a:lnTo>
                    <a:pt x="202692" y="782320"/>
                  </a:lnTo>
                  <a:lnTo>
                    <a:pt x="202692" y="685800"/>
                  </a:lnTo>
                  <a:lnTo>
                    <a:pt x="231648" y="685800"/>
                  </a:lnTo>
                  <a:lnTo>
                    <a:pt x="231648" y="683260"/>
                  </a:lnTo>
                  <a:lnTo>
                    <a:pt x="202692" y="683260"/>
                  </a:lnTo>
                  <a:lnTo>
                    <a:pt x="202692" y="589280"/>
                  </a:lnTo>
                  <a:lnTo>
                    <a:pt x="231648" y="589280"/>
                  </a:lnTo>
                  <a:lnTo>
                    <a:pt x="231648" y="585470"/>
                  </a:lnTo>
                  <a:lnTo>
                    <a:pt x="202692" y="585470"/>
                  </a:lnTo>
                  <a:lnTo>
                    <a:pt x="202692" y="492760"/>
                  </a:lnTo>
                  <a:lnTo>
                    <a:pt x="231648" y="492760"/>
                  </a:lnTo>
                  <a:lnTo>
                    <a:pt x="231648" y="490220"/>
                  </a:lnTo>
                  <a:lnTo>
                    <a:pt x="202692" y="490220"/>
                  </a:lnTo>
                  <a:lnTo>
                    <a:pt x="202692" y="394970"/>
                  </a:lnTo>
                  <a:lnTo>
                    <a:pt x="231648" y="394970"/>
                  </a:lnTo>
                  <a:lnTo>
                    <a:pt x="231648" y="391160"/>
                  </a:lnTo>
                  <a:lnTo>
                    <a:pt x="202692" y="391160"/>
                  </a:lnTo>
                  <a:lnTo>
                    <a:pt x="202692" y="296164"/>
                  </a:lnTo>
                  <a:lnTo>
                    <a:pt x="231648" y="296164"/>
                  </a:lnTo>
                  <a:lnTo>
                    <a:pt x="231648" y="293116"/>
                  </a:lnTo>
                  <a:lnTo>
                    <a:pt x="202692" y="293116"/>
                  </a:lnTo>
                  <a:lnTo>
                    <a:pt x="202692" y="200660"/>
                  </a:lnTo>
                  <a:lnTo>
                    <a:pt x="231648" y="200660"/>
                  </a:lnTo>
                  <a:lnTo>
                    <a:pt x="231648" y="196850"/>
                  </a:lnTo>
                  <a:lnTo>
                    <a:pt x="202692" y="196850"/>
                  </a:lnTo>
                  <a:lnTo>
                    <a:pt x="202692" y="102870"/>
                  </a:lnTo>
                  <a:lnTo>
                    <a:pt x="231648" y="102870"/>
                  </a:lnTo>
                  <a:lnTo>
                    <a:pt x="231648" y="99060"/>
                  </a:lnTo>
                  <a:lnTo>
                    <a:pt x="202692" y="99060"/>
                  </a:lnTo>
                  <a:lnTo>
                    <a:pt x="202692" y="3810"/>
                  </a:lnTo>
                  <a:lnTo>
                    <a:pt x="231648" y="3810"/>
                  </a:lnTo>
                  <a:lnTo>
                    <a:pt x="231648" y="0"/>
                  </a:lnTo>
                  <a:lnTo>
                    <a:pt x="202692" y="0"/>
                  </a:lnTo>
                  <a:lnTo>
                    <a:pt x="200393" y="0"/>
                  </a:lnTo>
                  <a:lnTo>
                    <a:pt x="199644" y="0"/>
                  </a:lnTo>
                  <a:lnTo>
                    <a:pt x="199644" y="3810"/>
                  </a:lnTo>
                  <a:lnTo>
                    <a:pt x="199644" y="975360"/>
                  </a:lnTo>
                  <a:lnTo>
                    <a:pt x="167640" y="975360"/>
                  </a:lnTo>
                  <a:lnTo>
                    <a:pt x="167640" y="881380"/>
                  </a:lnTo>
                  <a:lnTo>
                    <a:pt x="199644" y="881380"/>
                  </a:lnTo>
                  <a:lnTo>
                    <a:pt x="199644" y="878840"/>
                  </a:lnTo>
                  <a:lnTo>
                    <a:pt x="167640" y="878840"/>
                  </a:lnTo>
                  <a:lnTo>
                    <a:pt x="167640" y="784860"/>
                  </a:lnTo>
                  <a:lnTo>
                    <a:pt x="199644" y="784860"/>
                  </a:lnTo>
                  <a:lnTo>
                    <a:pt x="199644" y="782320"/>
                  </a:lnTo>
                  <a:lnTo>
                    <a:pt x="167640" y="782320"/>
                  </a:lnTo>
                  <a:lnTo>
                    <a:pt x="167640" y="685800"/>
                  </a:lnTo>
                  <a:lnTo>
                    <a:pt x="199644" y="685800"/>
                  </a:lnTo>
                  <a:lnTo>
                    <a:pt x="199644" y="683260"/>
                  </a:lnTo>
                  <a:lnTo>
                    <a:pt x="167640" y="683260"/>
                  </a:lnTo>
                  <a:lnTo>
                    <a:pt x="167640" y="589280"/>
                  </a:lnTo>
                  <a:lnTo>
                    <a:pt x="199644" y="589280"/>
                  </a:lnTo>
                  <a:lnTo>
                    <a:pt x="199644" y="585470"/>
                  </a:lnTo>
                  <a:lnTo>
                    <a:pt x="167640" y="585470"/>
                  </a:lnTo>
                  <a:lnTo>
                    <a:pt x="167640" y="492760"/>
                  </a:lnTo>
                  <a:lnTo>
                    <a:pt x="199644" y="492760"/>
                  </a:lnTo>
                  <a:lnTo>
                    <a:pt x="199644" y="490220"/>
                  </a:lnTo>
                  <a:lnTo>
                    <a:pt x="167640" y="490220"/>
                  </a:lnTo>
                  <a:lnTo>
                    <a:pt x="167640" y="394970"/>
                  </a:lnTo>
                  <a:lnTo>
                    <a:pt x="199644" y="394970"/>
                  </a:lnTo>
                  <a:lnTo>
                    <a:pt x="199644" y="391160"/>
                  </a:lnTo>
                  <a:lnTo>
                    <a:pt x="167640" y="391160"/>
                  </a:lnTo>
                  <a:lnTo>
                    <a:pt x="167640" y="296164"/>
                  </a:lnTo>
                  <a:lnTo>
                    <a:pt x="199644" y="296164"/>
                  </a:lnTo>
                  <a:lnTo>
                    <a:pt x="199644" y="293116"/>
                  </a:lnTo>
                  <a:lnTo>
                    <a:pt x="167640" y="293116"/>
                  </a:lnTo>
                  <a:lnTo>
                    <a:pt x="167640" y="200660"/>
                  </a:lnTo>
                  <a:lnTo>
                    <a:pt x="199644" y="200660"/>
                  </a:lnTo>
                  <a:lnTo>
                    <a:pt x="199644" y="196850"/>
                  </a:lnTo>
                  <a:lnTo>
                    <a:pt x="167640" y="196850"/>
                  </a:lnTo>
                  <a:lnTo>
                    <a:pt x="167640" y="102870"/>
                  </a:lnTo>
                  <a:lnTo>
                    <a:pt x="199644" y="102870"/>
                  </a:lnTo>
                  <a:lnTo>
                    <a:pt x="199644" y="99060"/>
                  </a:lnTo>
                  <a:lnTo>
                    <a:pt x="167640" y="99060"/>
                  </a:lnTo>
                  <a:lnTo>
                    <a:pt x="167640" y="3810"/>
                  </a:lnTo>
                  <a:lnTo>
                    <a:pt x="199644" y="3810"/>
                  </a:lnTo>
                  <a:lnTo>
                    <a:pt x="199644" y="0"/>
                  </a:lnTo>
                  <a:lnTo>
                    <a:pt x="167640" y="0"/>
                  </a:lnTo>
                  <a:lnTo>
                    <a:pt x="165341" y="0"/>
                  </a:lnTo>
                  <a:lnTo>
                    <a:pt x="164592" y="0"/>
                  </a:lnTo>
                  <a:lnTo>
                    <a:pt x="164592" y="3810"/>
                  </a:lnTo>
                  <a:lnTo>
                    <a:pt x="164592" y="975360"/>
                  </a:lnTo>
                  <a:lnTo>
                    <a:pt x="135636" y="975360"/>
                  </a:lnTo>
                  <a:lnTo>
                    <a:pt x="135636" y="881380"/>
                  </a:lnTo>
                  <a:lnTo>
                    <a:pt x="164592" y="881380"/>
                  </a:lnTo>
                  <a:lnTo>
                    <a:pt x="164592" y="878840"/>
                  </a:lnTo>
                  <a:lnTo>
                    <a:pt x="135636" y="878840"/>
                  </a:lnTo>
                  <a:lnTo>
                    <a:pt x="135636" y="784860"/>
                  </a:lnTo>
                  <a:lnTo>
                    <a:pt x="164592" y="784860"/>
                  </a:lnTo>
                  <a:lnTo>
                    <a:pt x="164592" y="782320"/>
                  </a:lnTo>
                  <a:lnTo>
                    <a:pt x="135636" y="782320"/>
                  </a:lnTo>
                  <a:lnTo>
                    <a:pt x="135636" y="685800"/>
                  </a:lnTo>
                  <a:lnTo>
                    <a:pt x="164592" y="685800"/>
                  </a:lnTo>
                  <a:lnTo>
                    <a:pt x="164592" y="683260"/>
                  </a:lnTo>
                  <a:lnTo>
                    <a:pt x="135636" y="683260"/>
                  </a:lnTo>
                  <a:lnTo>
                    <a:pt x="135636" y="589280"/>
                  </a:lnTo>
                  <a:lnTo>
                    <a:pt x="164592" y="589280"/>
                  </a:lnTo>
                  <a:lnTo>
                    <a:pt x="164592" y="585470"/>
                  </a:lnTo>
                  <a:lnTo>
                    <a:pt x="135636" y="585470"/>
                  </a:lnTo>
                  <a:lnTo>
                    <a:pt x="135636" y="492760"/>
                  </a:lnTo>
                  <a:lnTo>
                    <a:pt x="164592" y="492760"/>
                  </a:lnTo>
                  <a:lnTo>
                    <a:pt x="164592" y="490220"/>
                  </a:lnTo>
                  <a:lnTo>
                    <a:pt x="135636" y="490220"/>
                  </a:lnTo>
                  <a:lnTo>
                    <a:pt x="135636" y="394970"/>
                  </a:lnTo>
                  <a:lnTo>
                    <a:pt x="164592" y="394970"/>
                  </a:lnTo>
                  <a:lnTo>
                    <a:pt x="164592" y="391160"/>
                  </a:lnTo>
                  <a:lnTo>
                    <a:pt x="135636" y="391160"/>
                  </a:lnTo>
                  <a:lnTo>
                    <a:pt x="135636" y="296164"/>
                  </a:lnTo>
                  <a:lnTo>
                    <a:pt x="164592" y="296164"/>
                  </a:lnTo>
                  <a:lnTo>
                    <a:pt x="164592" y="293116"/>
                  </a:lnTo>
                  <a:lnTo>
                    <a:pt x="135636" y="293116"/>
                  </a:lnTo>
                  <a:lnTo>
                    <a:pt x="135636" y="200660"/>
                  </a:lnTo>
                  <a:lnTo>
                    <a:pt x="164592" y="200660"/>
                  </a:lnTo>
                  <a:lnTo>
                    <a:pt x="164592" y="196850"/>
                  </a:lnTo>
                  <a:lnTo>
                    <a:pt x="135636" y="196850"/>
                  </a:lnTo>
                  <a:lnTo>
                    <a:pt x="135636" y="102870"/>
                  </a:lnTo>
                  <a:lnTo>
                    <a:pt x="164592" y="102870"/>
                  </a:lnTo>
                  <a:lnTo>
                    <a:pt x="164592" y="99060"/>
                  </a:lnTo>
                  <a:lnTo>
                    <a:pt x="135636" y="99060"/>
                  </a:lnTo>
                  <a:lnTo>
                    <a:pt x="135636" y="3810"/>
                  </a:lnTo>
                  <a:lnTo>
                    <a:pt x="164592" y="3810"/>
                  </a:lnTo>
                  <a:lnTo>
                    <a:pt x="164592" y="0"/>
                  </a:lnTo>
                  <a:lnTo>
                    <a:pt x="135636" y="0"/>
                  </a:lnTo>
                  <a:lnTo>
                    <a:pt x="133337" y="0"/>
                  </a:lnTo>
                  <a:lnTo>
                    <a:pt x="132588" y="0"/>
                  </a:lnTo>
                  <a:lnTo>
                    <a:pt x="132588" y="3810"/>
                  </a:lnTo>
                  <a:lnTo>
                    <a:pt x="132588" y="975360"/>
                  </a:lnTo>
                  <a:lnTo>
                    <a:pt x="102108" y="975360"/>
                  </a:lnTo>
                  <a:lnTo>
                    <a:pt x="102108" y="881380"/>
                  </a:lnTo>
                  <a:lnTo>
                    <a:pt x="132588" y="881380"/>
                  </a:lnTo>
                  <a:lnTo>
                    <a:pt x="132588" y="878840"/>
                  </a:lnTo>
                  <a:lnTo>
                    <a:pt x="102108" y="878840"/>
                  </a:lnTo>
                  <a:lnTo>
                    <a:pt x="102108" y="784860"/>
                  </a:lnTo>
                  <a:lnTo>
                    <a:pt x="132588" y="784860"/>
                  </a:lnTo>
                  <a:lnTo>
                    <a:pt x="132588" y="782320"/>
                  </a:lnTo>
                  <a:lnTo>
                    <a:pt x="102108" y="782320"/>
                  </a:lnTo>
                  <a:lnTo>
                    <a:pt x="102108" y="685800"/>
                  </a:lnTo>
                  <a:lnTo>
                    <a:pt x="132588" y="685800"/>
                  </a:lnTo>
                  <a:lnTo>
                    <a:pt x="132588" y="683260"/>
                  </a:lnTo>
                  <a:lnTo>
                    <a:pt x="102108" y="683260"/>
                  </a:lnTo>
                  <a:lnTo>
                    <a:pt x="102108" y="589280"/>
                  </a:lnTo>
                  <a:lnTo>
                    <a:pt x="132588" y="589280"/>
                  </a:lnTo>
                  <a:lnTo>
                    <a:pt x="132588" y="585470"/>
                  </a:lnTo>
                  <a:lnTo>
                    <a:pt x="102108" y="585470"/>
                  </a:lnTo>
                  <a:lnTo>
                    <a:pt x="102108" y="492760"/>
                  </a:lnTo>
                  <a:lnTo>
                    <a:pt x="132588" y="492760"/>
                  </a:lnTo>
                  <a:lnTo>
                    <a:pt x="132588" y="490220"/>
                  </a:lnTo>
                  <a:lnTo>
                    <a:pt x="102108" y="490220"/>
                  </a:lnTo>
                  <a:lnTo>
                    <a:pt x="102108" y="394970"/>
                  </a:lnTo>
                  <a:lnTo>
                    <a:pt x="132588" y="394970"/>
                  </a:lnTo>
                  <a:lnTo>
                    <a:pt x="132588" y="391160"/>
                  </a:lnTo>
                  <a:lnTo>
                    <a:pt x="102108" y="391160"/>
                  </a:lnTo>
                  <a:lnTo>
                    <a:pt x="102108" y="296164"/>
                  </a:lnTo>
                  <a:lnTo>
                    <a:pt x="132588" y="296164"/>
                  </a:lnTo>
                  <a:lnTo>
                    <a:pt x="132588" y="293116"/>
                  </a:lnTo>
                  <a:lnTo>
                    <a:pt x="102108" y="293116"/>
                  </a:lnTo>
                  <a:lnTo>
                    <a:pt x="102108" y="200660"/>
                  </a:lnTo>
                  <a:lnTo>
                    <a:pt x="132588" y="200660"/>
                  </a:lnTo>
                  <a:lnTo>
                    <a:pt x="132588" y="196850"/>
                  </a:lnTo>
                  <a:lnTo>
                    <a:pt x="102108" y="196850"/>
                  </a:lnTo>
                  <a:lnTo>
                    <a:pt x="102108" y="102870"/>
                  </a:lnTo>
                  <a:lnTo>
                    <a:pt x="132588" y="102870"/>
                  </a:lnTo>
                  <a:lnTo>
                    <a:pt x="132588" y="99060"/>
                  </a:lnTo>
                  <a:lnTo>
                    <a:pt x="102108" y="99060"/>
                  </a:lnTo>
                  <a:lnTo>
                    <a:pt x="102108" y="3810"/>
                  </a:lnTo>
                  <a:lnTo>
                    <a:pt x="132588" y="3810"/>
                  </a:lnTo>
                  <a:lnTo>
                    <a:pt x="132588" y="0"/>
                  </a:lnTo>
                  <a:lnTo>
                    <a:pt x="97536" y="0"/>
                  </a:lnTo>
                  <a:lnTo>
                    <a:pt x="97536" y="3810"/>
                  </a:lnTo>
                  <a:lnTo>
                    <a:pt x="97536" y="99060"/>
                  </a:lnTo>
                  <a:lnTo>
                    <a:pt x="97536" y="975360"/>
                  </a:lnTo>
                  <a:lnTo>
                    <a:pt x="68580" y="975360"/>
                  </a:lnTo>
                  <a:lnTo>
                    <a:pt x="68580" y="881380"/>
                  </a:lnTo>
                  <a:lnTo>
                    <a:pt x="97536" y="881380"/>
                  </a:lnTo>
                  <a:lnTo>
                    <a:pt x="97536" y="878840"/>
                  </a:lnTo>
                  <a:lnTo>
                    <a:pt x="68580" y="878840"/>
                  </a:lnTo>
                  <a:lnTo>
                    <a:pt x="68580" y="784860"/>
                  </a:lnTo>
                  <a:lnTo>
                    <a:pt x="97536" y="784860"/>
                  </a:lnTo>
                  <a:lnTo>
                    <a:pt x="97536" y="782320"/>
                  </a:lnTo>
                  <a:lnTo>
                    <a:pt x="68580" y="782320"/>
                  </a:lnTo>
                  <a:lnTo>
                    <a:pt x="68580" y="685800"/>
                  </a:lnTo>
                  <a:lnTo>
                    <a:pt x="97536" y="685800"/>
                  </a:lnTo>
                  <a:lnTo>
                    <a:pt x="97536" y="683260"/>
                  </a:lnTo>
                  <a:lnTo>
                    <a:pt x="68580" y="683260"/>
                  </a:lnTo>
                  <a:lnTo>
                    <a:pt x="68580" y="589280"/>
                  </a:lnTo>
                  <a:lnTo>
                    <a:pt x="97536" y="589280"/>
                  </a:lnTo>
                  <a:lnTo>
                    <a:pt x="97536" y="585470"/>
                  </a:lnTo>
                  <a:lnTo>
                    <a:pt x="68580" y="585470"/>
                  </a:lnTo>
                  <a:lnTo>
                    <a:pt x="68580" y="492760"/>
                  </a:lnTo>
                  <a:lnTo>
                    <a:pt x="97536" y="492760"/>
                  </a:lnTo>
                  <a:lnTo>
                    <a:pt x="97536" y="490220"/>
                  </a:lnTo>
                  <a:lnTo>
                    <a:pt x="68580" y="490220"/>
                  </a:lnTo>
                  <a:lnTo>
                    <a:pt x="68580" y="394970"/>
                  </a:lnTo>
                  <a:lnTo>
                    <a:pt x="97536" y="394970"/>
                  </a:lnTo>
                  <a:lnTo>
                    <a:pt x="97536" y="391160"/>
                  </a:lnTo>
                  <a:lnTo>
                    <a:pt x="68580" y="391160"/>
                  </a:lnTo>
                  <a:lnTo>
                    <a:pt x="68580" y="296164"/>
                  </a:lnTo>
                  <a:lnTo>
                    <a:pt x="97536" y="296164"/>
                  </a:lnTo>
                  <a:lnTo>
                    <a:pt x="97536" y="293116"/>
                  </a:lnTo>
                  <a:lnTo>
                    <a:pt x="68580" y="293116"/>
                  </a:lnTo>
                  <a:lnTo>
                    <a:pt x="68580" y="200660"/>
                  </a:lnTo>
                  <a:lnTo>
                    <a:pt x="97536" y="200660"/>
                  </a:lnTo>
                  <a:lnTo>
                    <a:pt x="97536" y="196850"/>
                  </a:lnTo>
                  <a:lnTo>
                    <a:pt x="68580" y="196850"/>
                  </a:lnTo>
                  <a:lnTo>
                    <a:pt x="68580" y="102870"/>
                  </a:lnTo>
                  <a:lnTo>
                    <a:pt x="97536" y="102870"/>
                  </a:lnTo>
                  <a:lnTo>
                    <a:pt x="97536" y="99060"/>
                  </a:lnTo>
                  <a:lnTo>
                    <a:pt x="68580" y="99060"/>
                  </a:lnTo>
                  <a:lnTo>
                    <a:pt x="68580" y="3810"/>
                  </a:lnTo>
                  <a:lnTo>
                    <a:pt x="97536" y="3810"/>
                  </a:lnTo>
                  <a:lnTo>
                    <a:pt x="97536" y="0"/>
                  </a:lnTo>
                  <a:lnTo>
                    <a:pt x="68580" y="0"/>
                  </a:lnTo>
                  <a:lnTo>
                    <a:pt x="66281" y="0"/>
                  </a:lnTo>
                  <a:lnTo>
                    <a:pt x="65532" y="0"/>
                  </a:lnTo>
                  <a:lnTo>
                    <a:pt x="65532" y="3810"/>
                  </a:lnTo>
                  <a:lnTo>
                    <a:pt x="65532" y="975360"/>
                  </a:lnTo>
                  <a:lnTo>
                    <a:pt x="38100" y="975360"/>
                  </a:lnTo>
                  <a:lnTo>
                    <a:pt x="38100" y="881380"/>
                  </a:lnTo>
                  <a:lnTo>
                    <a:pt x="65532" y="881380"/>
                  </a:lnTo>
                  <a:lnTo>
                    <a:pt x="65532" y="878840"/>
                  </a:lnTo>
                  <a:lnTo>
                    <a:pt x="38100" y="878840"/>
                  </a:lnTo>
                  <a:lnTo>
                    <a:pt x="38100" y="784860"/>
                  </a:lnTo>
                  <a:lnTo>
                    <a:pt x="65532" y="784860"/>
                  </a:lnTo>
                  <a:lnTo>
                    <a:pt x="65532" y="782320"/>
                  </a:lnTo>
                  <a:lnTo>
                    <a:pt x="38100" y="782320"/>
                  </a:lnTo>
                  <a:lnTo>
                    <a:pt x="38100" y="685800"/>
                  </a:lnTo>
                  <a:lnTo>
                    <a:pt x="65532" y="685800"/>
                  </a:lnTo>
                  <a:lnTo>
                    <a:pt x="65532" y="683260"/>
                  </a:lnTo>
                  <a:lnTo>
                    <a:pt x="38100" y="683260"/>
                  </a:lnTo>
                  <a:lnTo>
                    <a:pt x="38100" y="589280"/>
                  </a:lnTo>
                  <a:lnTo>
                    <a:pt x="65532" y="589280"/>
                  </a:lnTo>
                  <a:lnTo>
                    <a:pt x="65532" y="585470"/>
                  </a:lnTo>
                  <a:lnTo>
                    <a:pt x="38100" y="585470"/>
                  </a:lnTo>
                  <a:lnTo>
                    <a:pt x="38100" y="492760"/>
                  </a:lnTo>
                  <a:lnTo>
                    <a:pt x="65532" y="492760"/>
                  </a:lnTo>
                  <a:lnTo>
                    <a:pt x="65532" y="490220"/>
                  </a:lnTo>
                  <a:lnTo>
                    <a:pt x="38100" y="490220"/>
                  </a:lnTo>
                  <a:lnTo>
                    <a:pt x="38100" y="394970"/>
                  </a:lnTo>
                  <a:lnTo>
                    <a:pt x="65532" y="394970"/>
                  </a:lnTo>
                  <a:lnTo>
                    <a:pt x="65532" y="391160"/>
                  </a:lnTo>
                  <a:lnTo>
                    <a:pt x="38100" y="391160"/>
                  </a:lnTo>
                  <a:lnTo>
                    <a:pt x="38100" y="296164"/>
                  </a:lnTo>
                  <a:lnTo>
                    <a:pt x="65532" y="296164"/>
                  </a:lnTo>
                  <a:lnTo>
                    <a:pt x="65532" y="293116"/>
                  </a:lnTo>
                  <a:lnTo>
                    <a:pt x="38100" y="293116"/>
                  </a:lnTo>
                  <a:lnTo>
                    <a:pt x="38100" y="200660"/>
                  </a:lnTo>
                  <a:lnTo>
                    <a:pt x="65532" y="200660"/>
                  </a:lnTo>
                  <a:lnTo>
                    <a:pt x="65532" y="196850"/>
                  </a:lnTo>
                  <a:lnTo>
                    <a:pt x="38100" y="196850"/>
                  </a:lnTo>
                  <a:lnTo>
                    <a:pt x="38100" y="102870"/>
                  </a:lnTo>
                  <a:lnTo>
                    <a:pt x="65532" y="102870"/>
                  </a:lnTo>
                  <a:lnTo>
                    <a:pt x="65532" y="99060"/>
                  </a:lnTo>
                  <a:lnTo>
                    <a:pt x="38100" y="99060"/>
                  </a:lnTo>
                  <a:lnTo>
                    <a:pt x="38100" y="3810"/>
                  </a:lnTo>
                  <a:lnTo>
                    <a:pt x="65532" y="3810"/>
                  </a:lnTo>
                  <a:lnTo>
                    <a:pt x="65532" y="0"/>
                  </a:lnTo>
                  <a:lnTo>
                    <a:pt x="37338" y="0"/>
                  </a:lnTo>
                  <a:lnTo>
                    <a:pt x="35052" y="0"/>
                  </a:lnTo>
                  <a:lnTo>
                    <a:pt x="35052" y="3810"/>
                  </a:lnTo>
                  <a:lnTo>
                    <a:pt x="35052" y="975360"/>
                  </a:lnTo>
                  <a:lnTo>
                    <a:pt x="3048" y="975360"/>
                  </a:lnTo>
                  <a:lnTo>
                    <a:pt x="3048" y="881380"/>
                  </a:lnTo>
                  <a:lnTo>
                    <a:pt x="35052" y="881380"/>
                  </a:lnTo>
                  <a:lnTo>
                    <a:pt x="35052" y="878840"/>
                  </a:lnTo>
                  <a:lnTo>
                    <a:pt x="3048" y="878840"/>
                  </a:lnTo>
                  <a:lnTo>
                    <a:pt x="3048" y="784860"/>
                  </a:lnTo>
                  <a:lnTo>
                    <a:pt x="35052" y="784860"/>
                  </a:lnTo>
                  <a:lnTo>
                    <a:pt x="35052" y="782320"/>
                  </a:lnTo>
                  <a:lnTo>
                    <a:pt x="3048" y="782320"/>
                  </a:lnTo>
                  <a:lnTo>
                    <a:pt x="3048" y="685800"/>
                  </a:lnTo>
                  <a:lnTo>
                    <a:pt x="35052" y="685800"/>
                  </a:lnTo>
                  <a:lnTo>
                    <a:pt x="35052" y="683260"/>
                  </a:lnTo>
                  <a:lnTo>
                    <a:pt x="3048" y="683260"/>
                  </a:lnTo>
                  <a:lnTo>
                    <a:pt x="3048" y="589280"/>
                  </a:lnTo>
                  <a:lnTo>
                    <a:pt x="35052" y="589280"/>
                  </a:lnTo>
                  <a:lnTo>
                    <a:pt x="35052" y="585470"/>
                  </a:lnTo>
                  <a:lnTo>
                    <a:pt x="3048" y="585470"/>
                  </a:lnTo>
                  <a:lnTo>
                    <a:pt x="3048" y="492760"/>
                  </a:lnTo>
                  <a:lnTo>
                    <a:pt x="35052" y="492760"/>
                  </a:lnTo>
                  <a:lnTo>
                    <a:pt x="35052" y="490220"/>
                  </a:lnTo>
                  <a:lnTo>
                    <a:pt x="3048" y="490220"/>
                  </a:lnTo>
                  <a:lnTo>
                    <a:pt x="3048" y="394970"/>
                  </a:lnTo>
                  <a:lnTo>
                    <a:pt x="35052" y="394970"/>
                  </a:lnTo>
                  <a:lnTo>
                    <a:pt x="35052" y="391160"/>
                  </a:lnTo>
                  <a:lnTo>
                    <a:pt x="3048" y="391160"/>
                  </a:lnTo>
                  <a:lnTo>
                    <a:pt x="3048" y="296164"/>
                  </a:lnTo>
                  <a:lnTo>
                    <a:pt x="35052" y="296164"/>
                  </a:lnTo>
                  <a:lnTo>
                    <a:pt x="35052" y="293116"/>
                  </a:lnTo>
                  <a:lnTo>
                    <a:pt x="3048" y="293116"/>
                  </a:lnTo>
                  <a:lnTo>
                    <a:pt x="3048" y="200660"/>
                  </a:lnTo>
                  <a:lnTo>
                    <a:pt x="35052" y="200660"/>
                  </a:lnTo>
                  <a:lnTo>
                    <a:pt x="35052" y="196850"/>
                  </a:lnTo>
                  <a:lnTo>
                    <a:pt x="3048" y="196850"/>
                  </a:lnTo>
                  <a:lnTo>
                    <a:pt x="3048" y="102870"/>
                  </a:lnTo>
                  <a:lnTo>
                    <a:pt x="35052" y="102870"/>
                  </a:lnTo>
                  <a:lnTo>
                    <a:pt x="35052" y="99060"/>
                  </a:lnTo>
                  <a:lnTo>
                    <a:pt x="3048" y="99060"/>
                  </a:lnTo>
                  <a:lnTo>
                    <a:pt x="3048" y="3810"/>
                  </a:lnTo>
                  <a:lnTo>
                    <a:pt x="35052" y="3810"/>
                  </a:lnTo>
                  <a:lnTo>
                    <a:pt x="35052" y="0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979170"/>
                  </a:lnTo>
                  <a:lnTo>
                    <a:pt x="3048" y="979170"/>
                  </a:lnTo>
                  <a:lnTo>
                    <a:pt x="333756" y="979170"/>
                  </a:lnTo>
                  <a:lnTo>
                    <a:pt x="333756" y="977900"/>
                  </a:lnTo>
                  <a:lnTo>
                    <a:pt x="333756" y="3810"/>
                  </a:lnTo>
                  <a:lnTo>
                    <a:pt x="333756" y="254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820156" y="7932420"/>
              <a:ext cx="341630" cy="986155"/>
            </a:xfrm>
            <a:custGeom>
              <a:avLst/>
              <a:gdLst/>
              <a:ahLst/>
              <a:cxnLst/>
              <a:rect l="l" t="t" r="r" b="b"/>
              <a:pathLst>
                <a:path w="341629" h="986154">
                  <a:moveTo>
                    <a:pt x="341376" y="4572"/>
                  </a:moveTo>
                  <a:lnTo>
                    <a:pt x="339852" y="4572"/>
                  </a:lnTo>
                  <a:lnTo>
                    <a:pt x="339090" y="3048"/>
                  </a:lnTo>
                  <a:lnTo>
                    <a:pt x="338328" y="1524"/>
                  </a:lnTo>
                  <a:lnTo>
                    <a:pt x="335280" y="0"/>
                  </a:lnTo>
                  <a:lnTo>
                    <a:pt x="333756" y="0"/>
                  </a:lnTo>
                  <a:lnTo>
                    <a:pt x="332232" y="1524"/>
                  </a:lnTo>
                  <a:lnTo>
                    <a:pt x="330708" y="1524"/>
                  </a:lnTo>
                  <a:lnTo>
                    <a:pt x="330708" y="3048"/>
                  </a:lnTo>
                  <a:lnTo>
                    <a:pt x="291846" y="3048"/>
                  </a:lnTo>
                  <a:lnTo>
                    <a:pt x="291084" y="1524"/>
                  </a:lnTo>
                  <a:lnTo>
                    <a:pt x="289560" y="1524"/>
                  </a:lnTo>
                  <a:lnTo>
                    <a:pt x="288036" y="0"/>
                  </a:lnTo>
                  <a:lnTo>
                    <a:pt x="286512" y="0"/>
                  </a:lnTo>
                  <a:lnTo>
                    <a:pt x="283464" y="1524"/>
                  </a:lnTo>
                  <a:lnTo>
                    <a:pt x="282702" y="3048"/>
                  </a:lnTo>
                  <a:lnTo>
                    <a:pt x="243078" y="3048"/>
                  </a:lnTo>
                  <a:lnTo>
                    <a:pt x="242316" y="1524"/>
                  </a:lnTo>
                  <a:lnTo>
                    <a:pt x="239268" y="0"/>
                  </a:lnTo>
                  <a:lnTo>
                    <a:pt x="236220" y="1524"/>
                  </a:lnTo>
                  <a:lnTo>
                    <a:pt x="235458" y="3048"/>
                  </a:lnTo>
                  <a:lnTo>
                    <a:pt x="198882" y="3048"/>
                  </a:lnTo>
                  <a:lnTo>
                    <a:pt x="198120" y="1524"/>
                  </a:lnTo>
                  <a:lnTo>
                    <a:pt x="195072" y="0"/>
                  </a:lnTo>
                  <a:lnTo>
                    <a:pt x="193548" y="0"/>
                  </a:lnTo>
                  <a:lnTo>
                    <a:pt x="192024" y="1524"/>
                  </a:lnTo>
                  <a:lnTo>
                    <a:pt x="190500" y="1524"/>
                  </a:lnTo>
                  <a:lnTo>
                    <a:pt x="190500" y="3048"/>
                  </a:lnTo>
                  <a:lnTo>
                    <a:pt x="151638" y="3048"/>
                  </a:lnTo>
                  <a:lnTo>
                    <a:pt x="150876" y="1524"/>
                  </a:lnTo>
                  <a:lnTo>
                    <a:pt x="147828" y="0"/>
                  </a:lnTo>
                  <a:lnTo>
                    <a:pt x="146304" y="0"/>
                  </a:lnTo>
                  <a:lnTo>
                    <a:pt x="144780" y="1524"/>
                  </a:lnTo>
                  <a:lnTo>
                    <a:pt x="143256" y="1524"/>
                  </a:lnTo>
                  <a:lnTo>
                    <a:pt x="143256" y="4572"/>
                  </a:lnTo>
                  <a:lnTo>
                    <a:pt x="141732" y="4572"/>
                  </a:lnTo>
                  <a:lnTo>
                    <a:pt x="143256" y="6096"/>
                  </a:lnTo>
                  <a:lnTo>
                    <a:pt x="143256" y="7620"/>
                  </a:lnTo>
                  <a:lnTo>
                    <a:pt x="144780" y="9144"/>
                  </a:lnTo>
                  <a:lnTo>
                    <a:pt x="146304" y="9144"/>
                  </a:lnTo>
                  <a:lnTo>
                    <a:pt x="146304" y="164592"/>
                  </a:lnTo>
                  <a:lnTo>
                    <a:pt x="144780" y="166116"/>
                  </a:lnTo>
                  <a:lnTo>
                    <a:pt x="143256" y="166116"/>
                  </a:lnTo>
                  <a:lnTo>
                    <a:pt x="143256" y="169164"/>
                  </a:lnTo>
                  <a:lnTo>
                    <a:pt x="141732" y="169164"/>
                  </a:lnTo>
                  <a:lnTo>
                    <a:pt x="106680" y="169164"/>
                  </a:lnTo>
                  <a:lnTo>
                    <a:pt x="105156" y="169164"/>
                  </a:lnTo>
                  <a:lnTo>
                    <a:pt x="103632" y="169164"/>
                  </a:lnTo>
                  <a:lnTo>
                    <a:pt x="103632" y="167640"/>
                  </a:lnTo>
                  <a:lnTo>
                    <a:pt x="103632" y="166116"/>
                  </a:lnTo>
                  <a:lnTo>
                    <a:pt x="102108" y="166116"/>
                  </a:lnTo>
                  <a:lnTo>
                    <a:pt x="100584" y="164592"/>
                  </a:lnTo>
                  <a:lnTo>
                    <a:pt x="99060" y="164592"/>
                  </a:lnTo>
                  <a:lnTo>
                    <a:pt x="99060" y="168402"/>
                  </a:lnTo>
                  <a:lnTo>
                    <a:pt x="99060" y="169164"/>
                  </a:lnTo>
                  <a:lnTo>
                    <a:pt x="98298" y="169164"/>
                  </a:lnTo>
                  <a:lnTo>
                    <a:pt x="98552" y="168656"/>
                  </a:lnTo>
                  <a:lnTo>
                    <a:pt x="99060" y="168402"/>
                  </a:lnTo>
                  <a:lnTo>
                    <a:pt x="99060" y="164592"/>
                  </a:lnTo>
                  <a:lnTo>
                    <a:pt x="97536" y="166116"/>
                  </a:lnTo>
                  <a:lnTo>
                    <a:pt x="96012" y="166116"/>
                  </a:lnTo>
                  <a:lnTo>
                    <a:pt x="96012" y="167640"/>
                  </a:lnTo>
                  <a:lnTo>
                    <a:pt x="94488" y="169164"/>
                  </a:lnTo>
                  <a:lnTo>
                    <a:pt x="57912" y="169164"/>
                  </a:lnTo>
                  <a:lnTo>
                    <a:pt x="56388" y="169164"/>
                  </a:lnTo>
                  <a:lnTo>
                    <a:pt x="54864" y="167640"/>
                  </a:lnTo>
                  <a:lnTo>
                    <a:pt x="54864" y="166116"/>
                  </a:lnTo>
                  <a:lnTo>
                    <a:pt x="51816" y="164592"/>
                  </a:lnTo>
                  <a:lnTo>
                    <a:pt x="51816" y="167640"/>
                  </a:lnTo>
                  <a:lnTo>
                    <a:pt x="51816" y="169164"/>
                  </a:lnTo>
                  <a:lnTo>
                    <a:pt x="50292" y="169164"/>
                  </a:lnTo>
                  <a:lnTo>
                    <a:pt x="51816" y="167640"/>
                  </a:lnTo>
                  <a:lnTo>
                    <a:pt x="51816" y="164592"/>
                  </a:lnTo>
                  <a:lnTo>
                    <a:pt x="48768" y="166116"/>
                  </a:lnTo>
                  <a:lnTo>
                    <a:pt x="47244" y="167640"/>
                  </a:lnTo>
                  <a:lnTo>
                    <a:pt x="47244" y="172212"/>
                  </a:lnTo>
                  <a:lnTo>
                    <a:pt x="48768" y="173736"/>
                  </a:lnTo>
                  <a:lnTo>
                    <a:pt x="50292" y="174498"/>
                  </a:lnTo>
                  <a:lnTo>
                    <a:pt x="50292" y="327660"/>
                  </a:lnTo>
                  <a:lnTo>
                    <a:pt x="48768" y="327660"/>
                  </a:lnTo>
                  <a:lnTo>
                    <a:pt x="48768" y="329184"/>
                  </a:lnTo>
                  <a:lnTo>
                    <a:pt x="47244" y="329184"/>
                  </a:lnTo>
                  <a:lnTo>
                    <a:pt x="47244" y="335280"/>
                  </a:lnTo>
                  <a:lnTo>
                    <a:pt x="48768" y="335280"/>
                  </a:lnTo>
                  <a:lnTo>
                    <a:pt x="50292" y="336042"/>
                  </a:lnTo>
                  <a:lnTo>
                    <a:pt x="50292" y="489966"/>
                  </a:lnTo>
                  <a:lnTo>
                    <a:pt x="48768" y="490728"/>
                  </a:lnTo>
                  <a:lnTo>
                    <a:pt x="47244" y="490728"/>
                  </a:lnTo>
                  <a:lnTo>
                    <a:pt x="47244" y="492252"/>
                  </a:lnTo>
                  <a:lnTo>
                    <a:pt x="8382" y="492252"/>
                  </a:lnTo>
                  <a:lnTo>
                    <a:pt x="7620" y="490728"/>
                  </a:lnTo>
                  <a:lnTo>
                    <a:pt x="4572" y="489204"/>
                  </a:lnTo>
                  <a:lnTo>
                    <a:pt x="3048" y="489204"/>
                  </a:lnTo>
                  <a:lnTo>
                    <a:pt x="1524" y="490728"/>
                  </a:lnTo>
                  <a:lnTo>
                    <a:pt x="0" y="490728"/>
                  </a:lnTo>
                  <a:lnTo>
                    <a:pt x="0" y="496824"/>
                  </a:lnTo>
                  <a:lnTo>
                    <a:pt x="1524" y="498348"/>
                  </a:lnTo>
                  <a:lnTo>
                    <a:pt x="3048" y="498348"/>
                  </a:lnTo>
                  <a:lnTo>
                    <a:pt x="3048" y="650748"/>
                  </a:lnTo>
                  <a:lnTo>
                    <a:pt x="1524" y="652272"/>
                  </a:lnTo>
                  <a:lnTo>
                    <a:pt x="0" y="652272"/>
                  </a:lnTo>
                  <a:lnTo>
                    <a:pt x="0" y="659892"/>
                  </a:lnTo>
                  <a:lnTo>
                    <a:pt x="1524" y="659892"/>
                  </a:lnTo>
                  <a:lnTo>
                    <a:pt x="3048" y="661416"/>
                  </a:lnTo>
                  <a:lnTo>
                    <a:pt x="3048" y="813816"/>
                  </a:lnTo>
                  <a:lnTo>
                    <a:pt x="1524" y="815340"/>
                  </a:lnTo>
                  <a:lnTo>
                    <a:pt x="0" y="815340"/>
                  </a:lnTo>
                  <a:lnTo>
                    <a:pt x="0" y="821436"/>
                  </a:lnTo>
                  <a:lnTo>
                    <a:pt x="1524" y="821436"/>
                  </a:lnTo>
                  <a:lnTo>
                    <a:pt x="3048" y="822960"/>
                  </a:lnTo>
                  <a:lnTo>
                    <a:pt x="3048" y="975360"/>
                  </a:lnTo>
                  <a:lnTo>
                    <a:pt x="1524" y="976884"/>
                  </a:lnTo>
                  <a:lnTo>
                    <a:pt x="0" y="976884"/>
                  </a:lnTo>
                  <a:lnTo>
                    <a:pt x="0" y="982980"/>
                  </a:lnTo>
                  <a:lnTo>
                    <a:pt x="1524" y="982980"/>
                  </a:lnTo>
                  <a:lnTo>
                    <a:pt x="1524" y="984504"/>
                  </a:lnTo>
                  <a:lnTo>
                    <a:pt x="4572" y="984504"/>
                  </a:lnTo>
                  <a:lnTo>
                    <a:pt x="4572" y="986028"/>
                  </a:lnTo>
                  <a:lnTo>
                    <a:pt x="7620" y="986028"/>
                  </a:lnTo>
                  <a:lnTo>
                    <a:pt x="7620" y="984504"/>
                  </a:lnTo>
                  <a:lnTo>
                    <a:pt x="7620" y="982980"/>
                  </a:lnTo>
                  <a:lnTo>
                    <a:pt x="10668" y="982980"/>
                  </a:lnTo>
                  <a:lnTo>
                    <a:pt x="10668" y="979932"/>
                  </a:lnTo>
                  <a:lnTo>
                    <a:pt x="9144" y="979932"/>
                  </a:lnTo>
                  <a:lnTo>
                    <a:pt x="8382" y="978408"/>
                  </a:lnTo>
                  <a:lnTo>
                    <a:pt x="7620" y="976884"/>
                  </a:lnTo>
                  <a:lnTo>
                    <a:pt x="6096" y="976122"/>
                  </a:lnTo>
                  <a:lnTo>
                    <a:pt x="6096" y="824484"/>
                  </a:lnTo>
                  <a:lnTo>
                    <a:pt x="7620" y="824484"/>
                  </a:lnTo>
                  <a:lnTo>
                    <a:pt x="7620" y="821436"/>
                  </a:lnTo>
                  <a:lnTo>
                    <a:pt x="10668" y="821436"/>
                  </a:lnTo>
                  <a:lnTo>
                    <a:pt x="10668" y="818388"/>
                  </a:lnTo>
                  <a:lnTo>
                    <a:pt x="9144" y="818388"/>
                  </a:lnTo>
                  <a:lnTo>
                    <a:pt x="8382" y="816864"/>
                  </a:lnTo>
                  <a:lnTo>
                    <a:pt x="7620" y="815340"/>
                  </a:lnTo>
                  <a:lnTo>
                    <a:pt x="6096" y="814578"/>
                  </a:lnTo>
                  <a:lnTo>
                    <a:pt x="6096" y="662940"/>
                  </a:lnTo>
                  <a:lnTo>
                    <a:pt x="7620" y="662940"/>
                  </a:lnTo>
                  <a:lnTo>
                    <a:pt x="7620" y="659892"/>
                  </a:lnTo>
                  <a:lnTo>
                    <a:pt x="10668" y="659892"/>
                  </a:lnTo>
                  <a:lnTo>
                    <a:pt x="10668" y="656844"/>
                  </a:lnTo>
                  <a:lnTo>
                    <a:pt x="9144" y="656844"/>
                  </a:lnTo>
                  <a:lnTo>
                    <a:pt x="9144" y="655320"/>
                  </a:lnTo>
                  <a:lnTo>
                    <a:pt x="7620" y="653796"/>
                  </a:lnTo>
                  <a:lnTo>
                    <a:pt x="7620" y="652272"/>
                  </a:lnTo>
                  <a:lnTo>
                    <a:pt x="6096" y="651510"/>
                  </a:lnTo>
                  <a:lnTo>
                    <a:pt x="6096" y="499872"/>
                  </a:lnTo>
                  <a:lnTo>
                    <a:pt x="7620" y="499872"/>
                  </a:lnTo>
                  <a:lnTo>
                    <a:pt x="7620" y="498348"/>
                  </a:lnTo>
                  <a:lnTo>
                    <a:pt x="7620" y="496824"/>
                  </a:lnTo>
                  <a:lnTo>
                    <a:pt x="10668" y="496824"/>
                  </a:lnTo>
                  <a:lnTo>
                    <a:pt x="10668" y="495300"/>
                  </a:lnTo>
                  <a:lnTo>
                    <a:pt x="47244" y="495300"/>
                  </a:lnTo>
                  <a:lnTo>
                    <a:pt x="47244" y="496824"/>
                  </a:lnTo>
                  <a:lnTo>
                    <a:pt x="48768" y="496824"/>
                  </a:lnTo>
                  <a:lnTo>
                    <a:pt x="48768" y="498348"/>
                  </a:lnTo>
                  <a:lnTo>
                    <a:pt x="51816" y="498348"/>
                  </a:lnTo>
                  <a:lnTo>
                    <a:pt x="51816" y="499872"/>
                  </a:lnTo>
                  <a:lnTo>
                    <a:pt x="54864" y="499872"/>
                  </a:lnTo>
                  <a:lnTo>
                    <a:pt x="54864" y="498348"/>
                  </a:lnTo>
                  <a:lnTo>
                    <a:pt x="54864" y="496824"/>
                  </a:lnTo>
                  <a:lnTo>
                    <a:pt x="57912" y="496824"/>
                  </a:lnTo>
                  <a:lnTo>
                    <a:pt x="57912" y="493776"/>
                  </a:lnTo>
                  <a:lnTo>
                    <a:pt x="56388" y="493776"/>
                  </a:lnTo>
                  <a:lnTo>
                    <a:pt x="55626" y="492252"/>
                  </a:lnTo>
                  <a:lnTo>
                    <a:pt x="54864" y="490728"/>
                  </a:lnTo>
                  <a:lnTo>
                    <a:pt x="53340" y="489966"/>
                  </a:lnTo>
                  <a:lnTo>
                    <a:pt x="53340" y="338328"/>
                  </a:lnTo>
                  <a:lnTo>
                    <a:pt x="54864" y="338328"/>
                  </a:lnTo>
                  <a:lnTo>
                    <a:pt x="54864" y="335280"/>
                  </a:lnTo>
                  <a:lnTo>
                    <a:pt x="57912" y="335280"/>
                  </a:lnTo>
                  <a:lnTo>
                    <a:pt x="57912" y="332232"/>
                  </a:lnTo>
                  <a:lnTo>
                    <a:pt x="56388" y="332232"/>
                  </a:lnTo>
                  <a:lnTo>
                    <a:pt x="55626" y="330708"/>
                  </a:lnTo>
                  <a:lnTo>
                    <a:pt x="54864" y="329184"/>
                  </a:lnTo>
                  <a:lnTo>
                    <a:pt x="54864" y="327660"/>
                  </a:lnTo>
                  <a:lnTo>
                    <a:pt x="53340" y="327660"/>
                  </a:lnTo>
                  <a:lnTo>
                    <a:pt x="53340" y="176784"/>
                  </a:lnTo>
                  <a:lnTo>
                    <a:pt x="54864" y="176784"/>
                  </a:lnTo>
                  <a:lnTo>
                    <a:pt x="54864" y="173736"/>
                  </a:lnTo>
                  <a:lnTo>
                    <a:pt x="57912" y="173736"/>
                  </a:lnTo>
                  <a:lnTo>
                    <a:pt x="57912" y="172212"/>
                  </a:lnTo>
                  <a:lnTo>
                    <a:pt x="96012" y="172212"/>
                  </a:lnTo>
                  <a:lnTo>
                    <a:pt x="96012" y="173736"/>
                  </a:lnTo>
                  <a:lnTo>
                    <a:pt x="97536" y="173736"/>
                  </a:lnTo>
                  <a:lnTo>
                    <a:pt x="99060" y="175260"/>
                  </a:lnTo>
                  <a:lnTo>
                    <a:pt x="99060" y="176784"/>
                  </a:lnTo>
                  <a:lnTo>
                    <a:pt x="102108" y="176784"/>
                  </a:lnTo>
                  <a:lnTo>
                    <a:pt x="102108" y="173736"/>
                  </a:lnTo>
                  <a:lnTo>
                    <a:pt x="103632" y="173736"/>
                  </a:lnTo>
                  <a:lnTo>
                    <a:pt x="106680" y="173736"/>
                  </a:lnTo>
                  <a:lnTo>
                    <a:pt x="106680" y="172212"/>
                  </a:lnTo>
                  <a:lnTo>
                    <a:pt x="143256" y="172212"/>
                  </a:lnTo>
                  <a:lnTo>
                    <a:pt x="143256" y="173736"/>
                  </a:lnTo>
                  <a:lnTo>
                    <a:pt x="144780" y="173736"/>
                  </a:lnTo>
                  <a:lnTo>
                    <a:pt x="146304" y="175260"/>
                  </a:lnTo>
                  <a:lnTo>
                    <a:pt x="147828" y="175260"/>
                  </a:lnTo>
                  <a:lnTo>
                    <a:pt x="147828" y="176784"/>
                  </a:lnTo>
                  <a:lnTo>
                    <a:pt x="150876" y="176784"/>
                  </a:lnTo>
                  <a:lnTo>
                    <a:pt x="150876" y="173736"/>
                  </a:lnTo>
                  <a:lnTo>
                    <a:pt x="153924" y="173736"/>
                  </a:lnTo>
                  <a:lnTo>
                    <a:pt x="153924" y="169164"/>
                  </a:lnTo>
                  <a:lnTo>
                    <a:pt x="152400" y="169164"/>
                  </a:lnTo>
                  <a:lnTo>
                    <a:pt x="150876" y="167640"/>
                  </a:lnTo>
                  <a:lnTo>
                    <a:pt x="150876" y="166116"/>
                  </a:lnTo>
                  <a:lnTo>
                    <a:pt x="149352" y="165354"/>
                  </a:lnTo>
                  <a:lnTo>
                    <a:pt x="149352" y="10668"/>
                  </a:lnTo>
                  <a:lnTo>
                    <a:pt x="150876" y="10668"/>
                  </a:lnTo>
                  <a:lnTo>
                    <a:pt x="150876" y="9144"/>
                  </a:lnTo>
                  <a:lnTo>
                    <a:pt x="150876" y="7620"/>
                  </a:lnTo>
                  <a:lnTo>
                    <a:pt x="153924" y="7620"/>
                  </a:lnTo>
                  <a:lnTo>
                    <a:pt x="153924" y="6096"/>
                  </a:lnTo>
                  <a:lnTo>
                    <a:pt x="190500" y="6096"/>
                  </a:lnTo>
                  <a:lnTo>
                    <a:pt x="190500" y="7620"/>
                  </a:lnTo>
                  <a:lnTo>
                    <a:pt x="192024" y="7620"/>
                  </a:lnTo>
                  <a:lnTo>
                    <a:pt x="192024" y="9144"/>
                  </a:lnTo>
                  <a:lnTo>
                    <a:pt x="195072" y="9144"/>
                  </a:lnTo>
                  <a:lnTo>
                    <a:pt x="195072" y="10668"/>
                  </a:lnTo>
                  <a:lnTo>
                    <a:pt x="198120" y="10668"/>
                  </a:lnTo>
                  <a:lnTo>
                    <a:pt x="198120" y="9144"/>
                  </a:lnTo>
                  <a:lnTo>
                    <a:pt x="198120" y="7620"/>
                  </a:lnTo>
                  <a:lnTo>
                    <a:pt x="201168" y="7620"/>
                  </a:lnTo>
                  <a:lnTo>
                    <a:pt x="201168" y="6096"/>
                  </a:lnTo>
                  <a:lnTo>
                    <a:pt x="234696" y="6096"/>
                  </a:lnTo>
                  <a:lnTo>
                    <a:pt x="236220" y="7620"/>
                  </a:lnTo>
                  <a:lnTo>
                    <a:pt x="236220" y="9144"/>
                  </a:lnTo>
                  <a:lnTo>
                    <a:pt x="239268" y="9144"/>
                  </a:lnTo>
                  <a:lnTo>
                    <a:pt x="239268" y="10668"/>
                  </a:lnTo>
                  <a:lnTo>
                    <a:pt x="242316" y="10668"/>
                  </a:lnTo>
                  <a:lnTo>
                    <a:pt x="242316" y="9144"/>
                  </a:lnTo>
                  <a:lnTo>
                    <a:pt x="242316" y="7620"/>
                  </a:lnTo>
                  <a:lnTo>
                    <a:pt x="245364" y="7620"/>
                  </a:lnTo>
                  <a:lnTo>
                    <a:pt x="245364" y="6096"/>
                  </a:lnTo>
                  <a:lnTo>
                    <a:pt x="281940" y="6096"/>
                  </a:lnTo>
                  <a:lnTo>
                    <a:pt x="283464" y="7620"/>
                  </a:lnTo>
                  <a:lnTo>
                    <a:pt x="283464" y="9144"/>
                  </a:lnTo>
                  <a:lnTo>
                    <a:pt x="286512" y="9144"/>
                  </a:lnTo>
                  <a:lnTo>
                    <a:pt x="286512" y="10668"/>
                  </a:lnTo>
                  <a:lnTo>
                    <a:pt x="291084" y="10668"/>
                  </a:lnTo>
                  <a:lnTo>
                    <a:pt x="291084" y="9144"/>
                  </a:lnTo>
                  <a:lnTo>
                    <a:pt x="291084" y="7620"/>
                  </a:lnTo>
                  <a:lnTo>
                    <a:pt x="294132" y="7620"/>
                  </a:lnTo>
                  <a:lnTo>
                    <a:pt x="294132" y="6096"/>
                  </a:lnTo>
                  <a:lnTo>
                    <a:pt x="330708" y="6096"/>
                  </a:lnTo>
                  <a:lnTo>
                    <a:pt x="330708" y="7620"/>
                  </a:lnTo>
                  <a:lnTo>
                    <a:pt x="332232" y="9144"/>
                  </a:lnTo>
                  <a:lnTo>
                    <a:pt x="335280" y="9144"/>
                  </a:lnTo>
                  <a:lnTo>
                    <a:pt x="335280" y="10668"/>
                  </a:lnTo>
                  <a:lnTo>
                    <a:pt x="338328" y="10668"/>
                  </a:lnTo>
                  <a:lnTo>
                    <a:pt x="338328" y="9144"/>
                  </a:lnTo>
                  <a:lnTo>
                    <a:pt x="338328" y="7620"/>
                  </a:lnTo>
                  <a:lnTo>
                    <a:pt x="341376" y="7620"/>
                  </a:lnTo>
                  <a:lnTo>
                    <a:pt x="341376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88" name="object 388"/>
            <p:cNvSpPr/>
            <p:nvPr/>
          </p:nvSpPr>
          <p:spPr>
            <a:xfrm>
              <a:off x="6150864" y="79324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4572" y="0"/>
                  </a:moveTo>
                  <a:lnTo>
                    <a:pt x="3048" y="0"/>
                  </a:lnTo>
                  <a:lnTo>
                    <a:pt x="1524" y="1523"/>
                  </a:lnTo>
                  <a:lnTo>
                    <a:pt x="0" y="1523"/>
                  </a:lnTo>
                  <a:lnTo>
                    <a:pt x="0" y="7619"/>
                  </a:lnTo>
                  <a:lnTo>
                    <a:pt x="1524" y="9143"/>
                  </a:lnTo>
                  <a:lnTo>
                    <a:pt x="7620" y="9143"/>
                  </a:lnTo>
                  <a:lnTo>
                    <a:pt x="7620" y="7619"/>
                  </a:lnTo>
                  <a:lnTo>
                    <a:pt x="9144" y="6095"/>
                  </a:lnTo>
                  <a:lnTo>
                    <a:pt x="3048" y="6095"/>
                  </a:lnTo>
                  <a:lnTo>
                    <a:pt x="3048" y="3047"/>
                  </a:lnTo>
                  <a:lnTo>
                    <a:pt x="8382" y="3047"/>
                  </a:lnTo>
                  <a:lnTo>
                    <a:pt x="7620" y="1523"/>
                  </a:lnTo>
                  <a:lnTo>
                    <a:pt x="4572" y="0"/>
                  </a:lnTo>
                  <a:close/>
                </a:path>
                <a:path w="9525" h="9525">
                  <a:moveTo>
                    <a:pt x="5588" y="5079"/>
                  </a:moveTo>
                  <a:lnTo>
                    <a:pt x="4572" y="6095"/>
                  </a:lnTo>
                  <a:lnTo>
                    <a:pt x="6096" y="6095"/>
                  </a:lnTo>
                  <a:lnTo>
                    <a:pt x="5588" y="5079"/>
                  </a:lnTo>
                  <a:close/>
                </a:path>
                <a:path w="9525" h="9525">
                  <a:moveTo>
                    <a:pt x="6096" y="4571"/>
                  </a:moveTo>
                  <a:lnTo>
                    <a:pt x="5588" y="5079"/>
                  </a:lnTo>
                  <a:lnTo>
                    <a:pt x="6096" y="6095"/>
                  </a:lnTo>
                  <a:lnTo>
                    <a:pt x="6096" y="4571"/>
                  </a:lnTo>
                  <a:close/>
                </a:path>
                <a:path w="9525" h="9525">
                  <a:moveTo>
                    <a:pt x="8382" y="3047"/>
                  </a:moveTo>
                  <a:lnTo>
                    <a:pt x="4572" y="3047"/>
                  </a:lnTo>
                  <a:lnTo>
                    <a:pt x="6096" y="4571"/>
                  </a:lnTo>
                  <a:lnTo>
                    <a:pt x="6096" y="6095"/>
                  </a:lnTo>
                  <a:lnTo>
                    <a:pt x="9144" y="6095"/>
                  </a:lnTo>
                  <a:lnTo>
                    <a:pt x="9144" y="4571"/>
                  </a:lnTo>
                  <a:lnTo>
                    <a:pt x="8382" y="3047"/>
                  </a:lnTo>
                  <a:close/>
                </a:path>
                <a:path w="9525" h="9525">
                  <a:moveTo>
                    <a:pt x="5080" y="4063"/>
                  </a:moveTo>
                  <a:lnTo>
                    <a:pt x="5588" y="5079"/>
                  </a:lnTo>
                  <a:lnTo>
                    <a:pt x="6096" y="4571"/>
                  </a:lnTo>
                  <a:lnTo>
                    <a:pt x="5080" y="4063"/>
                  </a:lnTo>
                  <a:close/>
                </a:path>
                <a:path w="9525" h="9525">
                  <a:moveTo>
                    <a:pt x="3048" y="3047"/>
                  </a:moveTo>
                  <a:lnTo>
                    <a:pt x="3048" y="4571"/>
                  </a:lnTo>
                  <a:lnTo>
                    <a:pt x="4064" y="3555"/>
                  </a:lnTo>
                  <a:lnTo>
                    <a:pt x="3048" y="3047"/>
                  </a:lnTo>
                  <a:close/>
                </a:path>
                <a:path w="9525" h="9525">
                  <a:moveTo>
                    <a:pt x="4572" y="3047"/>
                  </a:moveTo>
                  <a:lnTo>
                    <a:pt x="5080" y="4063"/>
                  </a:lnTo>
                  <a:lnTo>
                    <a:pt x="6096" y="4571"/>
                  </a:lnTo>
                  <a:lnTo>
                    <a:pt x="4572" y="3047"/>
                  </a:lnTo>
                  <a:close/>
                </a:path>
                <a:path w="9525" h="9525">
                  <a:moveTo>
                    <a:pt x="4572" y="3047"/>
                  </a:moveTo>
                  <a:lnTo>
                    <a:pt x="4064" y="3555"/>
                  </a:lnTo>
                  <a:lnTo>
                    <a:pt x="5080" y="4063"/>
                  </a:lnTo>
                  <a:lnTo>
                    <a:pt x="4572" y="3047"/>
                  </a:lnTo>
                  <a:close/>
                </a:path>
                <a:path w="9525" h="9525">
                  <a:moveTo>
                    <a:pt x="4572" y="3047"/>
                  </a:moveTo>
                  <a:lnTo>
                    <a:pt x="3048" y="3047"/>
                  </a:lnTo>
                  <a:lnTo>
                    <a:pt x="4064" y="3555"/>
                  </a:lnTo>
                  <a:lnTo>
                    <a:pt x="4572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865876" y="8656315"/>
              <a:ext cx="226060" cy="93345"/>
            </a:xfrm>
            <a:custGeom>
              <a:avLst/>
              <a:gdLst/>
              <a:ahLst/>
              <a:cxnLst/>
              <a:rect l="l" t="t" r="r" b="b"/>
              <a:pathLst>
                <a:path w="226060" h="93345">
                  <a:moveTo>
                    <a:pt x="225551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225551" y="92963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200"/>
            </a:p>
          </p:txBody>
        </p:sp>
      </p:grpSp>
      <p:sp>
        <p:nvSpPr>
          <p:cNvPr id="390" name="object 390"/>
          <p:cNvSpPr txBox="1"/>
          <p:nvPr/>
        </p:nvSpPr>
        <p:spPr>
          <a:xfrm>
            <a:off x="22994447" y="36087856"/>
            <a:ext cx="1751720" cy="464139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414020" marR="20320" indent="-365760">
              <a:lnSpc>
                <a:spcPct val="117000"/>
              </a:lnSpc>
              <a:spcBef>
                <a:spcPts val="4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p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obability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of fal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s</a:t>
            </a:r>
            <a:r>
              <a:rPr sz="1200" dirty="0">
                <a:latin typeface="Arial" panose="020B0604020202020204"/>
                <a:cs typeface="Arial" panose="020B0604020202020204"/>
              </a:rPr>
              <a:t>e</a:t>
            </a:r>
            <a:r>
              <a:rPr sz="1200" spc="-5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ala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m  (1-Specificity)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1" name="object 391"/>
          <p:cNvSpPr txBox="1"/>
          <p:nvPr/>
        </p:nvSpPr>
        <p:spPr>
          <a:xfrm>
            <a:off x="22498991" y="32895762"/>
            <a:ext cx="359073" cy="1632399"/>
          </a:xfrm>
          <a:prstGeom prst="rect">
            <a:avLst/>
          </a:prstGeom>
        </p:spPr>
        <p:txBody>
          <a:bodyPr vert="vert270" wrap="square" lIns="0" tIns="30465" rIns="0" bIns="0" rtlCol="0">
            <a:spAutoFit/>
          </a:bodyPr>
          <a:lstStyle/>
          <a:p>
            <a:pPr marL="414020" marR="20320" indent="-365760">
              <a:lnSpc>
                <a:spcPts val="1360"/>
              </a:lnSpc>
              <a:spcBef>
                <a:spcPts val="24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p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200" dirty="0">
                <a:latin typeface="Arial" panose="020B0604020202020204"/>
                <a:cs typeface="Arial" panose="020B0604020202020204"/>
              </a:rPr>
              <a:t>obab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ili</a:t>
            </a:r>
            <a:r>
              <a:rPr sz="1200" dirty="0">
                <a:latin typeface="Arial" panose="020B0604020202020204"/>
                <a:cs typeface="Arial" panose="020B0604020202020204"/>
              </a:rPr>
              <a:t>ty</a:t>
            </a:r>
            <a:r>
              <a:rPr sz="1200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of dete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c</a:t>
            </a:r>
            <a:r>
              <a:rPr sz="1200" dirty="0">
                <a:latin typeface="Arial" panose="020B0604020202020204"/>
                <a:cs typeface="Arial" panose="020B0604020202020204"/>
              </a:rPr>
              <a:t>t</a:t>
            </a:r>
            <a:r>
              <a:rPr sz="120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1200" dirty="0">
                <a:latin typeface="Arial" panose="020B0604020202020204"/>
                <a:cs typeface="Arial" panose="020B0604020202020204"/>
              </a:rPr>
              <a:t>on  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(Sensitivity)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2" name="object 392"/>
          <p:cNvSpPr txBox="1"/>
          <p:nvPr/>
        </p:nvSpPr>
        <p:spPr>
          <a:xfrm>
            <a:off x="23977456" y="34486480"/>
            <a:ext cx="192944" cy="330718"/>
          </a:xfrm>
          <a:prstGeom prst="rect">
            <a:avLst/>
          </a:prstGeom>
          <a:ln w="3175">
            <a:solidFill>
              <a:srgbClr val="D3D3D3"/>
            </a:solidFill>
          </a:ln>
        </p:spPr>
        <p:txBody>
          <a:bodyPr vert="horz" wrap="square" lIns="0" tIns="22847" rIns="0" bIns="0" rtlCol="0">
            <a:spAutoFit/>
          </a:bodyPr>
          <a:lstStyle/>
          <a:p>
            <a:pPr marR="12700">
              <a:spcBef>
                <a:spcPts val="180"/>
              </a:spcBef>
            </a:pPr>
            <a:endParaRPr sz="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u</a:t>
            </a:r>
            <a:r>
              <a:rPr sz="1200" b="1" dirty="0"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3" name="object 393"/>
          <p:cNvSpPr txBox="1"/>
          <p:nvPr/>
        </p:nvSpPr>
        <p:spPr>
          <a:xfrm>
            <a:off x="23433140" y="34576806"/>
            <a:ext cx="1002799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b="1" spc="-20" dirty="0">
                <a:latin typeface="Arial" panose="020B0604020202020204"/>
                <a:cs typeface="Arial" panose="020B0604020202020204"/>
              </a:rPr>
              <a:t>ROC</a:t>
            </a:r>
            <a:r>
              <a:rPr sz="1200" b="1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C</a:t>
            </a:r>
            <a:r>
              <a:rPr sz="1200" b="1" spc="339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ves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4" name="object 394"/>
          <p:cNvSpPr txBox="1"/>
          <p:nvPr/>
        </p:nvSpPr>
        <p:spPr>
          <a:xfrm>
            <a:off x="23977451" y="34882521"/>
            <a:ext cx="142165" cy="121572"/>
          </a:xfrm>
          <a:prstGeom prst="rect">
            <a:avLst/>
          </a:prstGeom>
          <a:ln w="3175">
            <a:solidFill>
              <a:srgbClr val="D3D3D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880"/>
              </a:lnSpc>
            </a:pPr>
            <a:r>
              <a:rPr sz="1200" b="1" dirty="0"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5" name="object 395"/>
          <p:cNvSpPr txBox="1"/>
          <p:nvPr/>
        </p:nvSpPr>
        <p:spPr>
          <a:xfrm>
            <a:off x="23500154" y="34759592"/>
            <a:ext cx="863167" cy="235807"/>
          </a:xfrm>
          <a:prstGeom prst="rect">
            <a:avLst/>
          </a:prstGeom>
        </p:spPr>
        <p:txBody>
          <a:bodyPr vert="horz" wrap="square" lIns="0" tIns="50773" rIns="0" bIns="0" rtlCol="0">
            <a:spAutoFit/>
          </a:bodyPr>
          <a:lstStyle/>
          <a:p>
            <a:pPr marL="50800">
              <a:spcBef>
                <a:spcPts val="400"/>
              </a:spcBef>
            </a:pPr>
            <a:r>
              <a:rPr sz="1200" b="1" spc="-40" dirty="0">
                <a:latin typeface="Arial" panose="020B0604020202020204"/>
                <a:cs typeface="Arial" panose="020B0604020202020204"/>
              </a:rPr>
              <a:t>AUC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:</a:t>
            </a:r>
            <a:r>
              <a:rPr sz="1200" b="1" spc="139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.88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6" name="object 39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0181549" y="31428816"/>
            <a:ext cx="4673287" cy="55140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g object 16"/>
          <p:cNvSpPr/>
          <p:nvPr/>
        </p:nvSpPr>
        <p:spPr>
          <a:xfrm>
            <a:off x="27172" y="8058236"/>
            <a:ext cx="30213199" cy="6399"/>
          </a:xfrm>
          <a:custGeom>
            <a:avLst/>
            <a:gdLst/>
            <a:ahLst/>
            <a:cxnLst/>
            <a:rect l="l" t="t" r="r" b="b"/>
            <a:pathLst>
              <a:path w="14994890" h="3175">
                <a:moveTo>
                  <a:pt x="0" y="2792"/>
                </a:moveTo>
                <a:lnTo>
                  <a:pt x="14994308" y="2792"/>
                </a:lnTo>
                <a:lnTo>
                  <a:pt x="14994308" y="0"/>
                </a:lnTo>
                <a:lnTo>
                  <a:pt x="0" y="0"/>
                </a:lnTo>
                <a:lnTo>
                  <a:pt x="0" y="2792"/>
                </a:lnTo>
                <a:close/>
              </a:path>
            </a:pathLst>
          </a:custGeom>
          <a:solidFill>
            <a:srgbClr val="C6D0E9"/>
          </a:solidFill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328" name="bg object 17"/>
          <p:cNvSpPr/>
          <p:nvPr/>
        </p:nvSpPr>
        <p:spPr>
          <a:xfrm>
            <a:off x="27172" y="8250930"/>
            <a:ext cx="30213199" cy="34527021"/>
          </a:xfrm>
          <a:custGeom>
            <a:avLst/>
            <a:gdLst/>
            <a:ahLst/>
            <a:cxnLst/>
            <a:rect l="l" t="t" r="r" b="b"/>
            <a:pathLst>
              <a:path w="14994890" h="16579215">
                <a:moveTo>
                  <a:pt x="0" y="16578900"/>
                </a:moveTo>
                <a:lnTo>
                  <a:pt x="14994308" y="16578900"/>
                </a:lnTo>
                <a:lnTo>
                  <a:pt x="14994308" y="0"/>
                </a:lnTo>
                <a:lnTo>
                  <a:pt x="0" y="0"/>
                </a:lnTo>
                <a:lnTo>
                  <a:pt x="0" y="16578900"/>
                </a:lnTo>
                <a:close/>
              </a:path>
            </a:pathLst>
          </a:custGeom>
          <a:solidFill>
            <a:srgbClr val="C6D0E9"/>
          </a:solidFill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329" name="bg object 18"/>
          <p:cNvSpPr/>
          <p:nvPr/>
        </p:nvSpPr>
        <p:spPr>
          <a:xfrm>
            <a:off x="27172" y="-184764"/>
            <a:ext cx="30213199" cy="8243148"/>
          </a:xfrm>
          <a:custGeom>
            <a:avLst/>
            <a:gdLst/>
            <a:ahLst/>
            <a:cxnLst/>
            <a:rect l="l" t="t" r="r" b="b"/>
            <a:pathLst>
              <a:path w="14994890" h="3429635">
                <a:moveTo>
                  <a:pt x="14994308" y="0"/>
                </a:moveTo>
                <a:lnTo>
                  <a:pt x="0" y="0"/>
                </a:lnTo>
                <a:lnTo>
                  <a:pt x="0" y="3429564"/>
                </a:lnTo>
                <a:lnTo>
                  <a:pt x="14994308" y="3429564"/>
                </a:lnTo>
                <a:lnTo>
                  <a:pt x="14994308" y="0"/>
                </a:lnTo>
                <a:close/>
              </a:path>
            </a:pathLst>
          </a:custGeom>
          <a:solidFill>
            <a:srgbClr val="435FAA"/>
          </a:solidFill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330" name="bg object 19"/>
          <p:cNvSpPr/>
          <p:nvPr/>
        </p:nvSpPr>
        <p:spPr>
          <a:xfrm>
            <a:off x="27172" y="1148014"/>
            <a:ext cx="30213199" cy="6910369"/>
          </a:xfrm>
          <a:custGeom>
            <a:avLst/>
            <a:gdLst/>
            <a:ahLst/>
            <a:cxnLst/>
            <a:rect l="l" t="t" r="r" b="b"/>
            <a:pathLst>
              <a:path w="14994890" h="3429635">
                <a:moveTo>
                  <a:pt x="0" y="3429564"/>
                </a:moveTo>
                <a:lnTo>
                  <a:pt x="14994308" y="3429564"/>
                </a:lnTo>
                <a:lnTo>
                  <a:pt x="14994308" y="0"/>
                </a:lnTo>
                <a:lnTo>
                  <a:pt x="0" y="0"/>
                </a:lnTo>
                <a:lnTo>
                  <a:pt x="0" y="3429564"/>
                </a:lnTo>
                <a:close/>
              </a:path>
            </a:pathLst>
          </a:custGeom>
          <a:ln w="4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331" name="bg object 20"/>
          <p:cNvSpPr/>
          <p:nvPr/>
        </p:nvSpPr>
        <p:spPr>
          <a:xfrm>
            <a:off x="27172" y="8063865"/>
            <a:ext cx="30213199" cy="188081"/>
          </a:xfrm>
          <a:custGeom>
            <a:avLst/>
            <a:gdLst/>
            <a:ahLst/>
            <a:cxnLst/>
            <a:rect l="l" t="t" r="r" b="b"/>
            <a:pathLst>
              <a:path w="14994890" h="93345">
                <a:moveTo>
                  <a:pt x="14994308" y="0"/>
                </a:moveTo>
                <a:lnTo>
                  <a:pt x="0" y="0"/>
                </a:lnTo>
                <a:lnTo>
                  <a:pt x="0" y="92841"/>
                </a:lnTo>
                <a:lnTo>
                  <a:pt x="14994308" y="92841"/>
                </a:lnTo>
                <a:lnTo>
                  <a:pt x="14994308" y="0"/>
                </a:lnTo>
                <a:close/>
              </a:path>
            </a:pathLst>
          </a:custGeom>
          <a:solidFill>
            <a:srgbClr val="2C3E70"/>
          </a:solidFill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332" name="Holder 4"/>
          <p:cNvSpPr>
            <a:spLocks noGrp="1"/>
          </p:cNvSpPr>
          <p:nvPr>
            <p:ph type="ftr" sz="quarter" idx="5"/>
          </p:nvPr>
        </p:nvSpPr>
        <p:spPr>
          <a:xfrm>
            <a:off x="10302267" y="38820218"/>
            <a:ext cx="9670678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33" name="Holder 5"/>
          <p:cNvSpPr>
            <a:spLocks noGrp="1"/>
          </p:cNvSpPr>
          <p:nvPr>
            <p:ph type="dt" sz="half" idx="6"/>
          </p:nvPr>
        </p:nvSpPr>
        <p:spPr>
          <a:xfrm>
            <a:off x="1538217" y="38820218"/>
            <a:ext cx="6950799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34" name="Holder 6"/>
          <p:cNvSpPr>
            <a:spLocks noGrp="1"/>
          </p:cNvSpPr>
          <p:nvPr>
            <p:ph type="sldNum" sz="quarter" idx="7"/>
          </p:nvPr>
        </p:nvSpPr>
        <p:spPr>
          <a:xfrm>
            <a:off x="21786204" y="38820218"/>
            <a:ext cx="6950799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622688" y="5582734"/>
            <a:ext cx="15629896" cy="2212713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L="2493645" marR="10160" indent="-2469515">
              <a:lnSpc>
                <a:spcPct val="101000"/>
              </a:lnSpc>
              <a:spcBef>
                <a:spcPts val="190"/>
              </a:spcBef>
            </a:pPr>
            <a:r>
              <a:rPr sz="7155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Sean Le, Thomas </a:t>
            </a:r>
            <a:r>
              <a:rPr sz="7155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Jefferson </a:t>
            </a:r>
            <a:r>
              <a:rPr sz="7155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High School </a:t>
            </a:r>
            <a:r>
              <a:rPr sz="7155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7155" spc="-1592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7155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Science</a:t>
            </a:r>
            <a:r>
              <a:rPr sz="7155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7155" spc="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&amp;</a:t>
            </a:r>
            <a:r>
              <a:rPr sz="7155" spc="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7155" spc="-93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Technology,</a:t>
            </a:r>
            <a:r>
              <a:rPr sz="71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7155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Junior</a:t>
            </a:r>
            <a:endParaRPr sz="715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1568" y="-137069"/>
            <a:ext cx="26806982" cy="5290531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 marR="10160" indent="-10160" algn="ctr">
              <a:lnSpc>
                <a:spcPct val="101000"/>
              </a:lnSpc>
              <a:spcBef>
                <a:spcPts val="180"/>
              </a:spcBef>
            </a:pPr>
            <a:r>
              <a:rPr spc="20" dirty="0"/>
              <a:t>Engineering</a:t>
            </a:r>
            <a:r>
              <a:rPr spc="11" dirty="0"/>
              <a:t> </a:t>
            </a:r>
            <a:r>
              <a:rPr dirty="0"/>
              <a:t>Improvement</a:t>
            </a:r>
            <a:r>
              <a:rPr spc="40" dirty="0"/>
              <a:t> </a:t>
            </a:r>
            <a:r>
              <a:rPr spc="20" dirty="0"/>
              <a:t>of a</a:t>
            </a:r>
            <a:r>
              <a:rPr spc="11" dirty="0"/>
              <a:t> </a:t>
            </a:r>
            <a:r>
              <a:rPr spc="-28" dirty="0"/>
              <a:t>Potent</a:t>
            </a:r>
            <a:r>
              <a:rPr spc="20" dirty="0"/>
              <a:t> </a:t>
            </a:r>
            <a:r>
              <a:rPr spc="11" dirty="0"/>
              <a:t>Human-Derived</a:t>
            </a:r>
            <a:r>
              <a:rPr spc="51" dirty="0"/>
              <a:t> </a:t>
            </a:r>
            <a:r>
              <a:rPr spc="11" dirty="0"/>
              <a:t>Monoclonal </a:t>
            </a:r>
            <a:r>
              <a:rPr spc="20" dirty="0"/>
              <a:t> </a:t>
            </a:r>
            <a:r>
              <a:rPr spc="11" dirty="0"/>
              <a:t>Antibody</a:t>
            </a:r>
            <a:r>
              <a:rPr spc="20" dirty="0"/>
              <a:t> </a:t>
            </a:r>
            <a:r>
              <a:rPr spc="-11" dirty="0"/>
              <a:t>Against</a:t>
            </a:r>
            <a:r>
              <a:rPr spc="51" dirty="0"/>
              <a:t> </a:t>
            </a:r>
            <a:r>
              <a:rPr spc="-20" dirty="0"/>
              <a:t>Respiratory</a:t>
            </a:r>
            <a:r>
              <a:rPr spc="28" dirty="0"/>
              <a:t> </a:t>
            </a:r>
            <a:r>
              <a:rPr spc="11" dirty="0"/>
              <a:t>Syncytial</a:t>
            </a:r>
            <a:r>
              <a:rPr spc="20" dirty="0"/>
              <a:t> </a:t>
            </a:r>
            <a:r>
              <a:rPr spc="11" dirty="0"/>
              <a:t>Virus</a:t>
            </a:r>
            <a:r>
              <a:rPr spc="20" dirty="0"/>
              <a:t> Using</a:t>
            </a:r>
            <a:r>
              <a:rPr spc="59" dirty="0"/>
              <a:t> </a:t>
            </a:r>
            <a:r>
              <a:rPr spc="11" dirty="0"/>
              <a:t>Structure-Based </a:t>
            </a:r>
            <a:r>
              <a:rPr spc="-1793" dirty="0"/>
              <a:t> </a:t>
            </a:r>
            <a:r>
              <a:rPr dirty="0"/>
              <a:t>Computer</a:t>
            </a:r>
            <a:r>
              <a:rPr spc="20" dirty="0"/>
              <a:t> </a:t>
            </a:r>
            <a:r>
              <a:rPr spc="11" dirty="0"/>
              <a:t>Modeling</a:t>
            </a:r>
            <a:endParaRPr spc="11" dirty="0"/>
          </a:p>
        </p:txBody>
      </p:sp>
      <p:grpSp>
        <p:nvGrpSpPr>
          <p:cNvPr id="4" name="object 4"/>
          <p:cNvGrpSpPr/>
          <p:nvPr/>
        </p:nvGrpSpPr>
        <p:grpSpPr>
          <a:xfrm>
            <a:off x="1097529" y="4556006"/>
            <a:ext cx="27899931" cy="2745724"/>
            <a:chOff x="531222" y="1691396"/>
            <a:chExt cx="13846810" cy="136271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1222" y="1691396"/>
              <a:ext cx="2126985" cy="1283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6896" y="1754222"/>
              <a:ext cx="1861025" cy="129978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23960" y="17201758"/>
            <a:ext cx="9232594" cy="9693198"/>
            <a:chOff x="48037" y="7967516"/>
            <a:chExt cx="4582160" cy="4810760"/>
          </a:xfrm>
        </p:grpSpPr>
        <p:sp>
          <p:nvSpPr>
            <p:cNvPr id="8" name="object 8"/>
            <p:cNvSpPr/>
            <p:nvPr/>
          </p:nvSpPr>
          <p:spPr>
            <a:xfrm>
              <a:off x="50253" y="7969744"/>
              <a:ext cx="4577715" cy="4806315"/>
            </a:xfrm>
            <a:custGeom>
              <a:avLst/>
              <a:gdLst/>
              <a:ahLst/>
              <a:cxnLst/>
              <a:rect l="l" t="t" r="r" b="b"/>
              <a:pathLst>
                <a:path w="4577715" h="4806315">
                  <a:moveTo>
                    <a:pt x="4577169" y="396494"/>
                  </a:moveTo>
                  <a:lnTo>
                    <a:pt x="0" y="396494"/>
                  </a:lnTo>
                  <a:lnTo>
                    <a:pt x="0" y="4806137"/>
                  </a:lnTo>
                  <a:lnTo>
                    <a:pt x="4577169" y="4806137"/>
                  </a:lnTo>
                  <a:lnTo>
                    <a:pt x="4577169" y="396494"/>
                  </a:lnTo>
                  <a:close/>
                </a:path>
                <a:path w="4577715" h="4806315">
                  <a:moveTo>
                    <a:pt x="4577169" y="0"/>
                  </a:moveTo>
                  <a:lnTo>
                    <a:pt x="0" y="0"/>
                  </a:lnTo>
                  <a:lnTo>
                    <a:pt x="0" y="2095"/>
                  </a:lnTo>
                  <a:lnTo>
                    <a:pt x="4577169" y="2095"/>
                  </a:lnTo>
                  <a:lnTo>
                    <a:pt x="45771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9" name="object 9"/>
            <p:cNvSpPr/>
            <p:nvPr/>
          </p:nvSpPr>
          <p:spPr>
            <a:xfrm>
              <a:off x="50260" y="7969739"/>
              <a:ext cx="4577715" cy="4806315"/>
            </a:xfrm>
            <a:custGeom>
              <a:avLst/>
              <a:gdLst/>
              <a:ahLst/>
              <a:cxnLst/>
              <a:rect l="l" t="t" r="r" b="b"/>
              <a:pathLst>
                <a:path w="4577715" h="4806315">
                  <a:moveTo>
                    <a:pt x="0" y="4806136"/>
                  </a:moveTo>
                  <a:lnTo>
                    <a:pt x="4577173" y="4806136"/>
                  </a:lnTo>
                  <a:lnTo>
                    <a:pt x="4577173" y="0"/>
                  </a:lnTo>
                  <a:lnTo>
                    <a:pt x="0" y="0"/>
                  </a:lnTo>
                  <a:lnTo>
                    <a:pt x="0" y="4806136"/>
                  </a:lnTo>
                  <a:close/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22813" y="12033057"/>
            <a:ext cx="9231313" cy="4928487"/>
            <a:chOff x="47468" y="5402278"/>
            <a:chExt cx="4581525" cy="2446020"/>
          </a:xfrm>
        </p:grpSpPr>
        <p:sp>
          <p:nvSpPr>
            <p:cNvPr id="11" name="object 11"/>
            <p:cNvSpPr/>
            <p:nvPr/>
          </p:nvSpPr>
          <p:spPr>
            <a:xfrm>
              <a:off x="49562" y="5404372"/>
              <a:ext cx="4577715" cy="5715"/>
            </a:xfrm>
            <a:custGeom>
              <a:avLst/>
              <a:gdLst/>
              <a:ahLst/>
              <a:cxnLst/>
              <a:rect l="l" t="t" r="r" b="b"/>
              <a:pathLst>
                <a:path w="4577715" h="5714">
                  <a:moveTo>
                    <a:pt x="0" y="5584"/>
                  </a:moveTo>
                  <a:lnTo>
                    <a:pt x="4577173" y="5584"/>
                  </a:lnTo>
                  <a:lnTo>
                    <a:pt x="4577173" y="0"/>
                  </a:lnTo>
                  <a:lnTo>
                    <a:pt x="0" y="0"/>
                  </a:lnTo>
                  <a:lnTo>
                    <a:pt x="0" y="55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562" y="5404372"/>
              <a:ext cx="4577715" cy="2442210"/>
            </a:xfrm>
            <a:custGeom>
              <a:avLst/>
              <a:gdLst/>
              <a:ahLst/>
              <a:cxnLst/>
              <a:rect l="l" t="t" r="r" b="b"/>
              <a:pathLst>
                <a:path w="4577715" h="2442209">
                  <a:moveTo>
                    <a:pt x="0" y="2441810"/>
                  </a:moveTo>
                  <a:lnTo>
                    <a:pt x="4577173" y="2441810"/>
                  </a:lnTo>
                  <a:lnTo>
                    <a:pt x="4577173" y="0"/>
                  </a:lnTo>
                  <a:lnTo>
                    <a:pt x="0" y="0"/>
                  </a:lnTo>
                  <a:lnTo>
                    <a:pt x="0" y="2441810"/>
                  </a:lnTo>
                  <a:close/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14374" y="8345168"/>
            <a:ext cx="9232594" cy="3503165"/>
            <a:chOff x="43279" y="3571967"/>
            <a:chExt cx="4582160" cy="1738630"/>
          </a:xfrm>
        </p:grpSpPr>
        <p:sp>
          <p:nvSpPr>
            <p:cNvPr id="14" name="object 14"/>
            <p:cNvSpPr/>
            <p:nvPr/>
          </p:nvSpPr>
          <p:spPr>
            <a:xfrm>
              <a:off x="45373" y="3574061"/>
              <a:ext cx="4578350" cy="5080"/>
            </a:xfrm>
            <a:custGeom>
              <a:avLst/>
              <a:gdLst/>
              <a:ahLst/>
              <a:cxnLst/>
              <a:rect l="l" t="t" r="r" b="b"/>
              <a:pathLst>
                <a:path w="4578350" h="5079">
                  <a:moveTo>
                    <a:pt x="0" y="4886"/>
                  </a:moveTo>
                  <a:lnTo>
                    <a:pt x="4577871" y="4886"/>
                  </a:lnTo>
                  <a:lnTo>
                    <a:pt x="4577871" y="0"/>
                  </a:lnTo>
                  <a:lnTo>
                    <a:pt x="0" y="0"/>
                  </a:lnTo>
                  <a:lnTo>
                    <a:pt x="0" y="4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373" y="3574061"/>
              <a:ext cx="4578350" cy="1734185"/>
            </a:xfrm>
            <a:custGeom>
              <a:avLst/>
              <a:gdLst/>
              <a:ahLst/>
              <a:cxnLst/>
              <a:rect l="l" t="t" r="r" b="b"/>
              <a:pathLst>
                <a:path w="4578350" h="1734185">
                  <a:moveTo>
                    <a:pt x="0" y="1733978"/>
                  </a:moveTo>
                  <a:lnTo>
                    <a:pt x="4577871" y="1733978"/>
                  </a:lnTo>
                  <a:lnTo>
                    <a:pt x="4577871" y="0"/>
                  </a:lnTo>
                  <a:lnTo>
                    <a:pt x="0" y="0"/>
                  </a:lnTo>
                  <a:lnTo>
                    <a:pt x="0" y="1733978"/>
                  </a:lnTo>
                  <a:close/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18339" y="27110687"/>
            <a:ext cx="9233872" cy="6099191"/>
            <a:chOff x="45245" y="12885342"/>
            <a:chExt cx="4582795" cy="3027045"/>
          </a:xfrm>
        </p:grpSpPr>
        <p:sp>
          <p:nvSpPr>
            <p:cNvPr id="17" name="object 17"/>
            <p:cNvSpPr/>
            <p:nvPr/>
          </p:nvSpPr>
          <p:spPr>
            <a:xfrm>
              <a:off x="47459" y="12887565"/>
              <a:ext cx="4578350" cy="3022600"/>
            </a:xfrm>
            <a:custGeom>
              <a:avLst/>
              <a:gdLst/>
              <a:ahLst/>
              <a:cxnLst/>
              <a:rect l="l" t="t" r="r" b="b"/>
              <a:pathLst>
                <a:path w="4578350" h="3022600">
                  <a:moveTo>
                    <a:pt x="4577867" y="396506"/>
                  </a:moveTo>
                  <a:lnTo>
                    <a:pt x="0" y="396506"/>
                  </a:lnTo>
                  <a:lnTo>
                    <a:pt x="0" y="3022600"/>
                  </a:lnTo>
                  <a:lnTo>
                    <a:pt x="4577867" y="3022600"/>
                  </a:lnTo>
                  <a:lnTo>
                    <a:pt x="4577867" y="396506"/>
                  </a:lnTo>
                  <a:close/>
                </a:path>
                <a:path w="4578350" h="3022600">
                  <a:moveTo>
                    <a:pt x="4577867" y="0"/>
                  </a:moveTo>
                  <a:lnTo>
                    <a:pt x="0" y="0"/>
                  </a:lnTo>
                  <a:lnTo>
                    <a:pt x="0" y="1397"/>
                  </a:lnTo>
                  <a:lnTo>
                    <a:pt x="4577867" y="1397"/>
                  </a:lnTo>
                  <a:lnTo>
                    <a:pt x="45778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7468" y="12887565"/>
              <a:ext cx="4578350" cy="3022600"/>
            </a:xfrm>
            <a:custGeom>
              <a:avLst/>
              <a:gdLst/>
              <a:ahLst/>
              <a:cxnLst/>
              <a:rect l="l" t="t" r="r" b="b"/>
              <a:pathLst>
                <a:path w="4578350" h="3022600">
                  <a:moveTo>
                    <a:pt x="0" y="3022595"/>
                  </a:moveTo>
                  <a:lnTo>
                    <a:pt x="4577871" y="3022595"/>
                  </a:lnTo>
                  <a:lnTo>
                    <a:pt x="4577871" y="0"/>
                  </a:lnTo>
                  <a:lnTo>
                    <a:pt x="0" y="0"/>
                  </a:lnTo>
                  <a:lnTo>
                    <a:pt x="0" y="3022595"/>
                  </a:lnTo>
                  <a:close/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656" y="12888961"/>
              <a:ext cx="4572000" cy="395605"/>
            </a:xfrm>
            <a:custGeom>
              <a:avLst/>
              <a:gdLst/>
              <a:ahLst/>
              <a:cxnLst/>
              <a:rect l="l" t="t" r="r" b="b"/>
              <a:pathLst>
                <a:path w="4572000" h="395605">
                  <a:moveTo>
                    <a:pt x="4571588" y="0"/>
                  </a:moveTo>
                  <a:lnTo>
                    <a:pt x="0" y="0"/>
                  </a:lnTo>
                  <a:lnTo>
                    <a:pt x="0" y="395101"/>
                  </a:lnTo>
                  <a:lnTo>
                    <a:pt x="4571588" y="395101"/>
                  </a:lnTo>
                  <a:lnTo>
                    <a:pt x="457158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2813" y="8359234"/>
            <a:ext cx="9215959" cy="714437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281" rIns="0" bIns="0" rtlCol="0">
            <a:spAutoFit/>
          </a:bodyPr>
          <a:lstStyle/>
          <a:p>
            <a:pPr marL="3288665">
              <a:spcBef>
                <a:spcPts val="10"/>
              </a:spcBef>
            </a:pPr>
            <a:r>
              <a:rPr sz="46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1.</a:t>
            </a:r>
            <a:r>
              <a:rPr sz="4635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635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Problem</a:t>
            </a:r>
            <a:endParaRPr sz="46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252" y="12048534"/>
            <a:ext cx="9214678" cy="715728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2559" rIns="0" bIns="0" rtlCol="0">
            <a:spAutoFit/>
          </a:bodyPr>
          <a:lstStyle/>
          <a:p>
            <a:pPr marL="2876550">
              <a:spcBef>
                <a:spcPts val="20"/>
              </a:spcBef>
            </a:pPr>
            <a:r>
              <a:rPr sz="46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2.</a:t>
            </a:r>
            <a:r>
              <a:rPr sz="4635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635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Background</a:t>
            </a:r>
            <a:endParaRPr sz="46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658" y="17210460"/>
            <a:ext cx="9214678" cy="715728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2559" rIns="0" bIns="0" rtlCol="0">
            <a:spAutoFit/>
          </a:bodyPr>
          <a:lstStyle/>
          <a:p>
            <a:pPr marL="2004060">
              <a:spcBef>
                <a:spcPts val="20"/>
              </a:spcBef>
            </a:pPr>
            <a:r>
              <a:rPr sz="46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3.</a:t>
            </a:r>
            <a:r>
              <a:rPr sz="4635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635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Project</a:t>
            </a:r>
            <a:r>
              <a:rPr sz="4635" b="1" spc="-7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635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Description</a:t>
            </a:r>
            <a:endParaRPr sz="46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24009" y="27097427"/>
            <a:ext cx="2825048" cy="736400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 marL="25400">
              <a:spcBef>
                <a:spcPts val="180"/>
              </a:spcBef>
            </a:pPr>
            <a:r>
              <a:rPr sz="46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4.</a:t>
            </a:r>
            <a:r>
              <a:rPr sz="4635" b="1" spc="-153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635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Methods</a:t>
            </a:r>
            <a:endParaRPr sz="46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2813" y="9153918"/>
            <a:ext cx="9215959" cy="246184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90640" rIns="0" bIns="0" rtlCol="0">
            <a:spAutoFit/>
          </a:bodyPr>
          <a:lstStyle/>
          <a:p>
            <a:pPr marL="582295" marR="591185" indent="-317500">
              <a:lnSpc>
                <a:spcPct val="102000"/>
              </a:lnSpc>
              <a:spcBef>
                <a:spcPts val="1500"/>
              </a:spcBef>
              <a:buSzPct val="144000"/>
              <a:buFont typeface="Arial" panose="020B0604020202020204"/>
              <a:buChar char="•"/>
              <a:tabLst>
                <a:tab pos="582930" algn="l"/>
              </a:tabLst>
            </a:pPr>
            <a:r>
              <a:rPr sz="1815" dirty="0">
                <a:latin typeface="Calibri" panose="020F0502020204030204"/>
                <a:cs typeface="Calibri" panose="020F0502020204030204"/>
              </a:rPr>
              <a:t>Respiratory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syncytial virus </a:t>
            </a:r>
            <a:r>
              <a:rPr sz="1815" dirty="0">
                <a:latin typeface="Calibri" panose="020F0502020204030204"/>
                <a:cs typeface="Calibri" panose="020F0502020204030204"/>
              </a:rPr>
              <a:t>(RSV) infection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is one of the most common cause </a:t>
            </a:r>
            <a:r>
              <a:rPr sz="1815" dirty="0">
                <a:latin typeface="Calibri" panose="020F0502020204030204"/>
                <a:cs typeface="Calibri" panose="020F0502020204030204"/>
              </a:rPr>
              <a:t>of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hospitalizations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infants,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resulting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57,000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–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120,000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hospitalizations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each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year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 </a:t>
            </a:r>
            <a:r>
              <a:rPr sz="1815" spc="-373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dirty="0">
                <a:latin typeface="Calibri" panose="020F0502020204030204"/>
                <a:cs typeface="Calibri" panose="020F0502020204030204"/>
              </a:rPr>
              <a:t> U.S.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</a:t>
            </a:r>
            <a:r>
              <a:rPr sz="1815" dirty="0">
                <a:latin typeface="Calibri" panose="020F0502020204030204"/>
                <a:cs typeface="Calibri" panose="020F0502020204030204"/>
              </a:rPr>
              <a:t> several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billion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dollars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in</a:t>
            </a:r>
            <a:r>
              <a:rPr sz="1815" dirty="0">
                <a:latin typeface="Calibri" panose="020F0502020204030204"/>
                <a:cs typeface="Calibri" panose="020F0502020204030204"/>
              </a:rPr>
              <a:t> healthcare costs.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582295" marR="573405" indent="-317500">
              <a:lnSpc>
                <a:spcPct val="102000"/>
              </a:lnSpc>
              <a:buSzPct val="144000"/>
              <a:buFont typeface="Arial" panose="020B0604020202020204"/>
              <a:buChar char="•"/>
              <a:tabLst>
                <a:tab pos="582930" algn="l"/>
              </a:tabLst>
            </a:pPr>
            <a:r>
              <a:rPr sz="1815" spc="-11" dirty="0">
                <a:latin typeface="Calibri" panose="020F0502020204030204"/>
                <a:cs typeface="Calibri" panose="020F0502020204030204"/>
              </a:rPr>
              <a:t>Currently,</a:t>
            </a:r>
            <a:r>
              <a:rPr sz="1815" dirty="0">
                <a:latin typeface="Calibri" panose="020F0502020204030204"/>
                <a:cs typeface="Calibri" panose="020F0502020204030204"/>
              </a:rPr>
              <a:t> only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one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therapy,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Synagis®,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exists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prevent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RSV infections.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It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is a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monoclonal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antibody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with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limited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potency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requires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multiple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injections </a:t>
            </a:r>
            <a:r>
              <a:rPr sz="1815" dirty="0">
                <a:latin typeface="Calibri" panose="020F0502020204030204"/>
                <a:cs typeface="Calibri" panose="020F0502020204030204"/>
              </a:rPr>
              <a:t>(five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– </a:t>
            </a:r>
            <a:r>
              <a:rPr sz="1815" dirty="0">
                <a:latin typeface="Calibri" panose="020F0502020204030204"/>
                <a:cs typeface="Calibri" panose="020F0502020204030204"/>
              </a:rPr>
              <a:t>six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times)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during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dirty="0">
                <a:latin typeface="Calibri" panose="020F0502020204030204"/>
                <a:cs typeface="Calibri" panose="020F0502020204030204"/>
              </a:rPr>
              <a:t> RSV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season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with </a:t>
            </a:r>
            <a:r>
              <a:rPr sz="1815" dirty="0">
                <a:latin typeface="Calibri" panose="020F0502020204030204"/>
                <a:cs typeface="Calibri" panose="020F0502020204030204"/>
              </a:rPr>
              <a:t>variable patient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compliance.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582295" marR="751205" indent="-317500">
              <a:lnSpc>
                <a:spcPct val="102000"/>
              </a:lnSpc>
              <a:buSzPct val="144000"/>
              <a:buFont typeface="Arial" panose="020B0604020202020204"/>
              <a:buChar char="•"/>
              <a:tabLst>
                <a:tab pos="582930" algn="l"/>
              </a:tabLst>
            </a:pPr>
            <a:r>
              <a:rPr sz="1815" spc="-11" dirty="0">
                <a:latin typeface="Calibri" panose="020F0502020204030204"/>
                <a:cs typeface="Calibri" panose="020F0502020204030204"/>
              </a:rPr>
              <a:t>Moreover,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current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therapy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protective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 </a:t>
            </a:r>
            <a:r>
              <a:rPr sz="1815" dirty="0">
                <a:latin typeface="Calibri" panose="020F0502020204030204"/>
                <a:cs typeface="Calibri" panose="020F0502020204030204"/>
              </a:rPr>
              <a:t>only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about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50%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cases.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Certain </a:t>
            </a:r>
            <a:r>
              <a:rPr sz="1815" spc="-373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strains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RSV have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been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shown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be</a:t>
            </a:r>
            <a:r>
              <a:rPr sz="1815" dirty="0">
                <a:latin typeface="Calibri" panose="020F0502020204030204"/>
                <a:cs typeface="Calibri" panose="020F0502020204030204"/>
              </a:rPr>
              <a:t> resistant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it.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1252" y="12843214"/>
            <a:ext cx="9214678" cy="360267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91921" rIns="0" bIns="0" rtlCol="0">
            <a:spAutoFit/>
          </a:bodyPr>
          <a:lstStyle/>
          <a:p>
            <a:pPr marL="643890" marR="459105" indent="-317500">
              <a:lnSpc>
                <a:spcPct val="102000"/>
              </a:lnSpc>
              <a:spcBef>
                <a:spcPts val="1515"/>
              </a:spcBef>
              <a:buSzPct val="144000"/>
              <a:buFont typeface="Arial" panose="020B0604020202020204"/>
              <a:buChar char="•"/>
              <a:tabLst>
                <a:tab pos="644525" algn="l"/>
              </a:tabLst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AR-201 is a human monoclonal antibody </a:t>
            </a:r>
            <a:r>
              <a:rPr sz="1815" dirty="0">
                <a:latin typeface="Calibri" panose="020F0502020204030204"/>
                <a:cs typeface="Calibri" panose="020F0502020204030204"/>
              </a:rPr>
              <a:t>discovered from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screening the B-cell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repertoire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 </a:t>
            </a:r>
            <a:r>
              <a:rPr sz="1815" dirty="0">
                <a:latin typeface="Calibri" panose="020F0502020204030204"/>
                <a:cs typeface="Calibri" panose="020F0502020204030204"/>
              </a:rPr>
              <a:t>RSV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infected infant.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It</a:t>
            </a:r>
            <a:r>
              <a:rPr sz="1815" dirty="0">
                <a:latin typeface="Calibri" panose="020F0502020204030204"/>
                <a:cs typeface="Calibri" panose="020F0502020204030204"/>
              </a:rPr>
              <a:t> was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found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 have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significantly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higher</a:t>
            </a:r>
            <a:r>
              <a:rPr sz="1815" dirty="0">
                <a:latin typeface="Calibri" panose="020F0502020204030204"/>
                <a:cs typeface="Calibri" panose="020F0502020204030204"/>
              </a:rPr>
              <a:t> affinity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RSV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better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neutralization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potency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than Synagis®.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643890" marR="424815" indent="-317500">
              <a:lnSpc>
                <a:spcPct val="102000"/>
              </a:lnSpc>
              <a:buSzPct val="144000"/>
              <a:buFont typeface="Arial" panose="020B0604020202020204"/>
              <a:buChar char="•"/>
              <a:tabLst>
                <a:tab pos="644525" algn="l"/>
              </a:tabLst>
            </a:pPr>
            <a:r>
              <a:rPr sz="1815" dirty="0">
                <a:latin typeface="Calibri" panose="020F0502020204030204"/>
                <a:cs typeface="Calibri" panose="020F0502020204030204"/>
              </a:rPr>
              <a:t>Previous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research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on </a:t>
            </a:r>
            <a:r>
              <a:rPr sz="1815" dirty="0">
                <a:latin typeface="Calibri" panose="020F0502020204030204"/>
                <a:cs typeface="Calibri" panose="020F0502020204030204"/>
              </a:rPr>
              <a:t>similar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antibodies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has shown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that modifications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fragment </a:t>
            </a:r>
            <a:r>
              <a:rPr sz="1815" spc="-373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crystallizable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(Fc)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region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 antibody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may create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new functionalities, </a:t>
            </a:r>
            <a:r>
              <a:rPr sz="1815" dirty="0">
                <a:latin typeface="Calibri" panose="020F0502020204030204"/>
                <a:cs typeface="Calibri" panose="020F0502020204030204"/>
              </a:rPr>
              <a:t>particularly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increasing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its time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(half-life)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blood.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643890" marR="271145" indent="-317500">
              <a:lnSpc>
                <a:spcPct val="102000"/>
              </a:lnSpc>
              <a:buSzPct val="144000"/>
              <a:buFont typeface="Arial" panose="020B0604020202020204"/>
              <a:buChar char="•"/>
              <a:tabLst>
                <a:tab pos="644525" algn="l"/>
              </a:tabLst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Fc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region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is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bottom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region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Y</a:t>
            </a:r>
            <a:r>
              <a:rPr sz="1815" dirty="0">
                <a:latin typeface="Calibri" panose="020F0502020204030204"/>
                <a:cs typeface="Calibri" panose="020F0502020204030204"/>
              </a:rPr>
              <a:t> shape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antibody. 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Fc’s</a:t>
            </a:r>
            <a:r>
              <a:rPr sz="1815" dirty="0">
                <a:latin typeface="Calibri" panose="020F0502020204030204"/>
                <a:cs typeface="Calibri" panose="020F0502020204030204"/>
              </a:rPr>
              <a:t> generally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have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 </a:t>
            </a:r>
            <a:r>
              <a:rPr sz="1815" dirty="0">
                <a:latin typeface="Calibri" panose="020F0502020204030204"/>
                <a:cs typeface="Calibri" panose="020F0502020204030204"/>
              </a:rPr>
              <a:t>similar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sequence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 antibodies,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as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compared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variable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Fab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region</a:t>
            </a:r>
            <a:r>
              <a:rPr sz="1815" dirty="0">
                <a:latin typeface="Calibri" panose="020F0502020204030204"/>
                <a:cs typeface="Calibri" panose="020F0502020204030204"/>
              </a:rPr>
              <a:t> (fork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Y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shape).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643890" marR="757555" indent="-317500">
              <a:lnSpc>
                <a:spcPct val="102000"/>
              </a:lnSpc>
              <a:buSzPct val="144000"/>
              <a:buFont typeface="Arial" panose="020B0604020202020204"/>
              <a:buChar char="•"/>
              <a:tabLst>
                <a:tab pos="644525" algn="l"/>
              </a:tabLst>
            </a:pPr>
            <a:r>
              <a:rPr sz="1815" dirty="0">
                <a:latin typeface="Calibri" panose="020F0502020204030204"/>
                <a:cs typeface="Calibri" panose="020F0502020204030204"/>
              </a:rPr>
              <a:t>Modifications to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Fc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region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can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result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 </a:t>
            </a:r>
            <a:r>
              <a:rPr sz="1815" dirty="0">
                <a:latin typeface="Calibri" panose="020F0502020204030204"/>
                <a:cs typeface="Calibri" panose="020F0502020204030204"/>
              </a:rPr>
              <a:t>improved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binding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neonatal Fc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receptor (FcRn).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FcRn has been </a:t>
            </a:r>
            <a:r>
              <a:rPr sz="1815" dirty="0">
                <a:latin typeface="Calibri" panose="020F0502020204030204"/>
                <a:cs typeface="Calibri" panose="020F0502020204030204"/>
              </a:rPr>
              <a:t>found to protect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antibodies </a:t>
            </a:r>
            <a:r>
              <a:rPr sz="1815" dirty="0">
                <a:latin typeface="Calibri" panose="020F0502020204030204"/>
                <a:cs typeface="Calibri" panose="020F0502020204030204"/>
              </a:rPr>
              <a:t>from intracellular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catabolism,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thereby </a:t>
            </a:r>
            <a:r>
              <a:rPr sz="1815" dirty="0">
                <a:latin typeface="Calibri" panose="020F0502020204030204"/>
                <a:cs typeface="Calibri" panose="020F0502020204030204"/>
              </a:rPr>
              <a:t>allowing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antibodies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be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“recycled”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and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stay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blood </a:t>
            </a:r>
            <a:r>
              <a:rPr sz="1815" spc="-373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longer</a:t>
            </a:r>
            <a:r>
              <a:rPr sz="1815" spc="-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(i.e.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its </a:t>
            </a:r>
            <a:r>
              <a:rPr sz="1815" dirty="0">
                <a:latin typeface="Calibri" panose="020F0502020204030204"/>
                <a:cs typeface="Calibri" panose="020F0502020204030204"/>
              </a:rPr>
              <a:t>half-life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increased).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658" y="18091255"/>
            <a:ext cx="9214678" cy="3148546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L="443865" marR="364490" indent="-317500">
              <a:lnSpc>
                <a:spcPct val="102000"/>
              </a:lnSpc>
              <a:spcBef>
                <a:spcPts val="190"/>
              </a:spcBef>
              <a:buSzPct val="144000"/>
              <a:buFont typeface="Arial" panose="020B0604020202020204"/>
              <a:buChar char="•"/>
              <a:tabLst>
                <a:tab pos="445135" algn="l"/>
              </a:tabLst>
            </a:pPr>
            <a:r>
              <a:rPr sz="1815" spc="20" dirty="0">
                <a:latin typeface="Calibri" panose="020F0502020204030204"/>
                <a:cs typeface="Calibri" panose="020F0502020204030204"/>
              </a:rPr>
              <a:t>A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28" dirty="0">
                <a:latin typeface="Calibri" panose="020F0502020204030204"/>
                <a:cs typeface="Calibri" panose="020F0502020204030204"/>
              </a:rPr>
              <a:t>new,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naturally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occurring,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 more </a:t>
            </a:r>
            <a:r>
              <a:rPr sz="1815" dirty="0">
                <a:latin typeface="Calibri" panose="020F0502020204030204"/>
                <a:cs typeface="Calibri" panose="020F0502020204030204"/>
              </a:rPr>
              <a:t>potent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antibody,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AR-201,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has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recently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been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discovered.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objective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this</a:t>
            </a:r>
            <a:r>
              <a:rPr sz="1815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research</a:t>
            </a:r>
            <a:r>
              <a:rPr sz="1815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is</a:t>
            </a:r>
            <a:r>
              <a:rPr sz="1815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utilize</a:t>
            </a:r>
            <a:r>
              <a:rPr sz="1815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structure-based</a:t>
            </a:r>
            <a:r>
              <a:rPr sz="1815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computer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modeling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engineer </a:t>
            </a:r>
            <a:r>
              <a:rPr sz="1815" dirty="0">
                <a:latin typeface="Calibri" panose="020F0502020204030204"/>
                <a:cs typeface="Calibri" panose="020F0502020204030204"/>
              </a:rPr>
              <a:t>specific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mutations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AR-201</a:t>
            </a:r>
            <a:r>
              <a:rPr sz="1815" dirty="0">
                <a:latin typeface="Calibri" panose="020F0502020204030204"/>
                <a:cs typeface="Calibri" panose="020F0502020204030204"/>
              </a:rPr>
              <a:t> to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improve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its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half-life.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Our</a:t>
            </a:r>
            <a:r>
              <a:rPr sz="1815" dirty="0">
                <a:latin typeface="Calibri" panose="020F0502020204030204"/>
                <a:cs typeface="Calibri" panose="020F0502020204030204"/>
              </a:rPr>
              <a:t> approach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is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modify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binding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AR-201</a:t>
            </a:r>
            <a:r>
              <a:rPr sz="1815" dirty="0">
                <a:latin typeface="Calibri" panose="020F0502020204030204"/>
                <a:cs typeface="Calibri" panose="020F0502020204030204"/>
              </a:rPr>
              <a:t> to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the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FcRn,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which</a:t>
            </a:r>
            <a:r>
              <a:rPr sz="1815" dirty="0">
                <a:latin typeface="Calibri" panose="020F0502020204030204"/>
                <a:cs typeface="Calibri" panose="020F0502020204030204"/>
              </a:rPr>
              <a:t> salvages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antibodies </a:t>
            </a:r>
            <a:r>
              <a:rPr sz="1815" dirty="0">
                <a:latin typeface="Calibri" panose="020F0502020204030204"/>
                <a:cs typeface="Calibri" panose="020F0502020204030204"/>
              </a:rPr>
              <a:t>from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degradation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and</a:t>
            </a:r>
            <a:r>
              <a:rPr sz="1815" dirty="0">
                <a:latin typeface="Calibri" panose="020F0502020204030204"/>
                <a:cs typeface="Calibri" panose="020F0502020204030204"/>
              </a:rPr>
              <a:t> recycles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them</a:t>
            </a:r>
            <a:r>
              <a:rPr sz="1815" dirty="0">
                <a:latin typeface="Calibri" panose="020F0502020204030204"/>
                <a:cs typeface="Calibri" panose="020F0502020204030204"/>
              </a:rPr>
              <a:t> to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blood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stream.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443865" marR="369570" indent="-317500">
              <a:lnSpc>
                <a:spcPct val="102000"/>
              </a:lnSpc>
              <a:buSzPct val="144000"/>
              <a:buFont typeface="Arial" panose="020B0604020202020204"/>
              <a:buChar char="•"/>
              <a:tabLst>
                <a:tab pos="445135" algn="l"/>
              </a:tabLst>
            </a:pPr>
            <a:r>
              <a:rPr sz="1815" spc="20" dirty="0">
                <a:latin typeface="Calibri" panose="020F0502020204030204"/>
                <a:cs typeface="Calibri" panose="020F0502020204030204"/>
              </a:rPr>
              <a:t>A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successful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variant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 AR-201</a:t>
            </a:r>
            <a:r>
              <a:rPr sz="1815" dirty="0">
                <a:latin typeface="Calibri" panose="020F0502020204030204"/>
                <a:cs typeface="Calibri" panose="020F0502020204030204"/>
              </a:rPr>
              <a:t> could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lead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a </a:t>
            </a:r>
            <a:r>
              <a:rPr sz="1815" dirty="0">
                <a:latin typeface="Calibri" panose="020F0502020204030204"/>
                <a:cs typeface="Calibri" panose="020F0502020204030204"/>
              </a:rPr>
              <a:t>single-dose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treatment</a:t>
            </a:r>
            <a:r>
              <a:rPr sz="1815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regimen </a:t>
            </a:r>
            <a:r>
              <a:rPr sz="1815" dirty="0">
                <a:latin typeface="Calibri" panose="020F0502020204030204"/>
                <a:cs typeface="Calibri" panose="020F0502020204030204"/>
              </a:rPr>
              <a:t>that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lasts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through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entire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RSV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infection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season,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thus making the already </a:t>
            </a:r>
            <a:r>
              <a:rPr sz="1815" dirty="0">
                <a:latin typeface="Calibri" panose="020F0502020204030204"/>
                <a:cs typeface="Calibri" panose="020F0502020204030204"/>
              </a:rPr>
              <a:t>potent,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naturally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occurring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antibody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more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convenient.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This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yields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better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patient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compliance and</a:t>
            </a:r>
            <a:r>
              <a:rPr sz="1815" dirty="0">
                <a:latin typeface="Calibri" panose="020F0502020204030204"/>
                <a:cs typeface="Calibri" panose="020F0502020204030204"/>
              </a:rPr>
              <a:t> protects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against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the</a:t>
            </a:r>
            <a:r>
              <a:rPr sz="1815" dirty="0">
                <a:latin typeface="Calibri" panose="020F0502020204030204"/>
                <a:cs typeface="Calibri" panose="020F0502020204030204"/>
              </a:rPr>
              <a:t> infection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much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longer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than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current available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therapy.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443865" marR="828040" indent="-317500">
              <a:lnSpc>
                <a:spcPct val="102000"/>
              </a:lnSpc>
              <a:buSzPct val="144000"/>
              <a:buFont typeface="Arial" panose="020B0604020202020204"/>
              <a:buChar char="•"/>
              <a:tabLst>
                <a:tab pos="445135" algn="l"/>
              </a:tabLst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Due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limited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resources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 </a:t>
            </a:r>
            <a:r>
              <a:rPr sz="1815" dirty="0">
                <a:latin typeface="Calibri" panose="020F0502020204030204"/>
                <a:cs typeface="Calibri" panose="020F0502020204030204"/>
              </a:rPr>
              <a:t>accessibility,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we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are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constrained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 only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use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computer </a:t>
            </a:r>
            <a:r>
              <a:rPr sz="1815" spc="-373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programs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that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are available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in the</a:t>
            </a:r>
            <a:r>
              <a:rPr sz="1815" dirty="0">
                <a:latin typeface="Calibri" panose="020F0502020204030204"/>
                <a:cs typeface="Calibri" panose="020F0502020204030204"/>
              </a:rPr>
              <a:t> public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domain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for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antibody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modeling.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82032" y="28364419"/>
            <a:ext cx="8644040" cy="4785185"/>
            <a:chOff x="126489" y="13507573"/>
            <a:chExt cx="4290060" cy="2374900"/>
          </a:xfrm>
        </p:grpSpPr>
        <p:sp>
          <p:nvSpPr>
            <p:cNvPr id="28" name="object 28"/>
            <p:cNvSpPr/>
            <p:nvPr/>
          </p:nvSpPr>
          <p:spPr>
            <a:xfrm>
              <a:off x="2665818" y="15337154"/>
              <a:ext cx="531495" cy="47625"/>
            </a:xfrm>
            <a:custGeom>
              <a:avLst/>
              <a:gdLst/>
              <a:ahLst/>
              <a:cxnLst/>
              <a:rect l="l" t="t" r="r" b="b"/>
              <a:pathLst>
                <a:path w="531494" h="47625">
                  <a:moveTo>
                    <a:pt x="483712" y="31670"/>
                  </a:moveTo>
                  <a:lnTo>
                    <a:pt x="483623" y="47562"/>
                  </a:lnTo>
                  <a:lnTo>
                    <a:pt x="515646" y="31708"/>
                  </a:lnTo>
                  <a:lnTo>
                    <a:pt x="491646" y="31708"/>
                  </a:lnTo>
                  <a:lnTo>
                    <a:pt x="483712" y="31670"/>
                  </a:lnTo>
                  <a:close/>
                </a:path>
                <a:path w="531494" h="47625">
                  <a:moveTo>
                    <a:pt x="483800" y="15816"/>
                  </a:moveTo>
                  <a:lnTo>
                    <a:pt x="483712" y="31670"/>
                  </a:lnTo>
                  <a:lnTo>
                    <a:pt x="491646" y="31708"/>
                  </a:lnTo>
                  <a:lnTo>
                    <a:pt x="491699" y="15854"/>
                  </a:lnTo>
                  <a:lnTo>
                    <a:pt x="483800" y="15816"/>
                  </a:lnTo>
                  <a:close/>
                </a:path>
                <a:path w="531494" h="47625">
                  <a:moveTo>
                    <a:pt x="483887" y="0"/>
                  </a:moveTo>
                  <a:lnTo>
                    <a:pt x="483800" y="15816"/>
                  </a:lnTo>
                  <a:lnTo>
                    <a:pt x="491699" y="15854"/>
                  </a:lnTo>
                  <a:lnTo>
                    <a:pt x="491646" y="31708"/>
                  </a:lnTo>
                  <a:lnTo>
                    <a:pt x="515646" y="31708"/>
                  </a:lnTo>
                  <a:lnTo>
                    <a:pt x="531231" y="23992"/>
                  </a:lnTo>
                  <a:lnTo>
                    <a:pt x="483887" y="0"/>
                  </a:lnTo>
                  <a:close/>
                </a:path>
                <a:path w="531494" h="47625">
                  <a:moveTo>
                    <a:pt x="105" y="13476"/>
                  </a:moveTo>
                  <a:lnTo>
                    <a:pt x="0" y="29330"/>
                  </a:lnTo>
                  <a:lnTo>
                    <a:pt x="483712" y="31670"/>
                  </a:lnTo>
                  <a:lnTo>
                    <a:pt x="483800" y="15816"/>
                  </a:lnTo>
                  <a:lnTo>
                    <a:pt x="105" y="13476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27240" y="14593590"/>
              <a:ext cx="2515870" cy="527685"/>
            </a:xfrm>
            <a:custGeom>
              <a:avLst/>
              <a:gdLst/>
              <a:ahLst/>
              <a:cxnLst/>
              <a:rect l="l" t="t" r="r" b="b"/>
              <a:pathLst>
                <a:path w="2515870" h="527684">
                  <a:moveTo>
                    <a:pt x="15834" y="480013"/>
                  </a:moveTo>
                  <a:lnTo>
                    <a:pt x="0" y="480013"/>
                  </a:lnTo>
                  <a:lnTo>
                    <a:pt x="23751" y="527576"/>
                  </a:lnTo>
                  <a:lnTo>
                    <a:pt x="43543" y="487940"/>
                  </a:lnTo>
                  <a:lnTo>
                    <a:pt x="15834" y="487940"/>
                  </a:lnTo>
                  <a:lnTo>
                    <a:pt x="15834" y="480013"/>
                  </a:lnTo>
                  <a:close/>
                </a:path>
                <a:path w="2515870" h="527684">
                  <a:moveTo>
                    <a:pt x="2499664" y="315922"/>
                  </a:moveTo>
                  <a:lnTo>
                    <a:pt x="15834" y="315922"/>
                  </a:lnTo>
                  <a:lnTo>
                    <a:pt x="15834" y="487940"/>
                  </a:lnTo>
                  <a:lnTo>
                    <a:pt x="31668" y="487940"/>
                  </a:lnTo>
                  <a:lnTo>
                    <a:pt x="31668" y="331776"/>
                  </a:lnTo>
                  <a:lnTo>
                    <a:pt x="23751" y="331776"/>
                  </a:lnTo>
                  <a:lnTo>
                    <a:pt x="31668" y="323849"/>
                  </a:lnTo>
                  <a:lnTo>
                    <a:pt x="2499664" y="323849"/>
                  </a:lnTo>
                  <a:lnTo>
                    <a:pt x="2499664" y="315922"/>
                  </a:lnTo>
                  <a:close/>
                </a:path>
                <a:path w="2515870" h="527684">
                  <a:moveTo>
                    <a:pt x="47502" y="480013"/>
                  </a:moveTo>
                  <a:lnTo>
                    <a:pt x="31668" y="480013"/>
                  </a:lnTo>
                  <a:lnTo>
                    <a:pt x="31668" y="487940"/>
                  </a:lnTo>
                  <a:lnTo>
                    <a:pt x="43543" y="487940"/>
                  </a:lnTo>
                  <a:lnTo>
                    <a:pt x="47502" y="480013"/>
                  </a:lnTo>
                  <a:close/>
                </a:path>
                <a:path w="2515870" h="527684">
                  <a:moveTo>
                    <a:pt x="31668" y="323849"/>
                  </a:moveTo>
                  <a:lnTo>
                    <a:pt x="23751" y="331776"/>
                  </a:lnTo>
                  <a:lnTo>
                    <a:pt x="31668" y="331776"/>
                  </a:lnTo>
                  <a:lnTo>
                    <a:pt x="31668" y="323849"/>
                  </a:lnTo>
                  <a:close/>
                </a:path>
                <a:path w="2515870" h="527684">
                  <a:moveTo>
                    <a:pt x="2515498" y="315922"/>
                  </a:moveTo>
                  <a:lnTo>
                    <a:pt x="2507581" y="315922"/>
                  </a:lnTo>
                  <a:lnTo>
                    <a:pt x="2499664" y="323849"/>
                  </a:lnTo>
                  <a:lnTo>
                    <a:pt x="31668" y="323849"/>
                  </a:lnTo>
                  <a:lnTo>
                    <a:pt x="31668" y="331776"/>
                  </a:lnTo>
                  <a:lnTo>
                    <a:pt x="2515498" y="331776"/>
                  </a:lnTo>
                  <a:lnTo>
                    <a:pt x="2515498" y="315922"/>
                  </a:lnTo>
                  <a:close/>
                </a:path>
                <a:path w="2515870" h="527684">
                  <a:moveTo>
                    <a:pt x="2515498" y="0"/>
                  </a:moveTo>
                  <a:lnTo>
                    <a:pt x="2499664" y="0"/>
                  </a:lnTo>
                  <a:lnTo>
                    <a:pt x="2499664" y="323849"/>
                  </a:lnTo>
                  <a:lnTo>
                    <a:pt x="2507581" y="315922"/>
                  </a:lnTo>
                  <a:lnTo>
                    <a:pt x="2515498" y="315922"/>
                  </a:lnTo>
                  <a:lnTo>
                    <a:pt x="251549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102207" y="15337155"/>
              <a:ext cx="3314065" cy="47625"/>
            </a:xfrm>
            <a:custGeom>
              <a:avLst/>
              <a:gdLst/>
              <a:ahLst/>
              <a:cxnLst/>
              <a:rect l="l" t="t" r="r" b="b"/>
              <a:pathLst>
                <a:path w="3314065" h="47625">
                  <a:moveTo>
                    <a:pt x="531228" y="24003"/>
                  </a:moveTo>
                  <a:lnTo>
                    <a:pt x="483882" y="0"/>
                  </a:lnTo>
                  <a:lnTo>
                    <a:pt x="483793" y="15824"/>
                  </a:lnTo>
                  <a:lnTo>
                    <a:pt x="101" y="13487"/>
                  </a:lnTo>
                  <a:lnTo>
                    <a:pt x="0" y="29337"/>
                  </a:lnTo>
                  <a:lnTo>
                    <a:pt x="483704" y="31673"/>
                  </a:lnTo>
                  <a:lnTo>
                    <a:pt x="483616" y="47574"/>
                  </a:lnTo>
                  <a:lnTo>
                    <a:pt x="515645" y="31711"/>
                  </a:lnTo>
                  <a:lnTo>
                    <a:pt x="531228" y="24003"/>
                  </a:lnTo>
                  <a:close/>
                </a:path>
                <a:path w="3314065" h="47625">
                  <a:moveTo>
                    <a:pt x="3314052" y="24003"/>
                  </a:moveTo>
                  <a:lnTo>
                    <a:pt x="3266706" y="0"/>
                  </a:lnTo>
                  <a:lnTo>
                    <a:pt x="3266630" y="15824"/>
                  </a:lnTo>
                  <a:lnTo>
                    <a:pt x="2782925" y="13487"/>
                  </a:lnTo>
                  <a:lnTo>
                    <a:pt x="2782824" y="29337"/>
                  </a:lnTo>
                  <a:lnTo>
                    <a:pt x="3266541" y="31673"/>
                  </a:lnTo>
                  <a:lnTo>
                    <a:pt x="3266452" y="47574"/>
                  </a:lnTo>
                  <a:lnTo>
                    <a:pt x="3298469" y="31711"/>
                  </a:lnTo>
                  <a:lnTo>
                    <a:pt x="3314052" y="2400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970" y="13507573"/>
              <a:ext cx="241935" cy="963294"/>
            </a:xfrm>
            <a:custGeom>
              <a:avLst/>
              <a:gdLst/>
              <a:ahLst/>
              <a:cxnLst/>
              <a:rect l="l" t="t" r="r" b="b"/>
              <a:pathLst>
                <a:path w="241934" h="963294">
                  <a:moveTo>
                    <a:pt x="225634" y="947291"/>
                  </a:moveTo>
                  <a:lnTo>
                    <a:pt x="0" y="947291"/>
                  </a:lnTo>
                  <a:lnTo>
                    <a:pt x="0" y="963145"/>
                  </a:lnTo>
                  <a:lnTo>
                    <a:pt x="241468" y="963145"/>
                  </a:lnTo>
                  <a:lnTo>
                    <a:pt x="241468" y="955218"/>
                  </a:lnTo>
                  <a:lnTo>
                    <a:pt x="225634" y="955218"/>
                  </a:lnTo>
                  <a:lnTo>
                    <a:pt x="225634" y="947291"/>
                  </a:lnTo>
                  <a:close/>
                </a:path>
                <a:path w="241934" h="963294">
                  <a:moveTo>
                    <a:pt x="225634" y="7927"/>
                  </a:moveTo>
                  <a:lnTo>
                    <a:pt x="225634" y="955218"/>
                  </a:lnTo>
                  <a:lnTo>
                    <a:pt x="233551" y="947291"/>
                  </a:lnTo>
                  <a:lnTo>
                    <a:pt x="241468" y="947291"/>
                  </a:lnTo>
                  <a:lnTo>
                    <a:pt x="241468" y="15854"/>
                  </a:lnTo>
                  <a:lnTo>
                    <a:pt x="233551" y="15854"/>
                  </a:lnTo>
                  <a:lnTo>
                    <a:pt x="225634" y="7927"/>
                  </a:lnTo>
                  <a:close/>
                </a:path>
                <a:path w="241934" h="963294">
                  <a:moveTo>
                    <a:pt x="241468" y="947291"/>
                  </a:moveTo>
                  <a:lnTo>
                    <a:pt x="233551" y="947291"/>
                  </a:lnTo>
                  <a:lnTo>
                    <a:pt x="225634" y="955218"/>
                  </a:lnTo>
                  <a:lnTo>
                    <a:pt x="241468" y="955218"/>
                  </a:lnTo>
                  <a:lnTo>
                    <a:pt x="241468" y="947291"/>
                  </a:lnTo>
                  <a:close/>
                </a:path>
                <a:path w="241934" h="963294">
                  <a:moveTo>
                    <a:pt x="241468" y="0"/>
                  </a:moveTo>
                  <a:lnTo>
                    <a:pt x="39637" y="0"/>
                  </a:lnTo>
                  <a:lnTo>
                    <a:pt x="39637" y="15854"/>
                  </a:lnTo>
                  <a:lnTo>
                    <a:pt x="225634" y="15854"/>
                  </a:lnTo>
                  <a:lnTo>
                    <a:pt x="225634" y="7927"/>
                  </a:lnTo>
                  <a:lnTo>
                    <a:pt x="241468" y="7927"/>
                  </a:lnTo>
                  <a:lnTo>
                    <a:pt x="241468" y="0"/>
                  </a:lnTo>
                  <a:close/>
                </a:path>
                <a:path w="241934" h="963294">
                  <a:moveTo>
                    <a:pt x="241468" y="7927"/>
                  </a:moveTo>
                  <a:lnTo>
                    <a:pt x="225634" y="7927"/>
                  </a:lnTo>
                  <a:lnTo>
                    <a:pt x="233551" y="15854"/>
                  </a:lnTo>
                  <a:lnTo>
                    <a:pt x="241468" y="15854"/>
                  </a:lnTo>
                  <a:lnTo>
                    <a:pt x="241468" y="7927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9" y="13850395"/>
              <a:ext cx="1041087" cy="99881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206233" y="15574550"/>
              <a:ext cx="1101090" cy="305435"/>
            </a:xfrm>
            <a:custGeom>
              <a:avLst/>
              <a:gdLst/>
              <a:ahLst/>
              <a:cxnLst/>
              <a:rect l="l" t="t" r="r" b="b"/>
              <a:pathLst>
                <a:path w="1101089" h="305434">
                  <a:moveTo>
                    <a:pt x="0" y="305194"/>
                  </a:moveTo>
                  <a:lnTo>
                    <a:pt x="1100464" y="305194"/>
                  </a:lnTo>
                  <a:lnTo>
                    <a:pt x="1100464" y="0"/>
                  </a:lnTo>
                  <a:lnTo>
                    <a:pt x="0" y="0"/>
                  </a:lnTo>
                  <a:lnTo>
                    <a:pt x="0" y="30519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206233" y="15546806"/>
              <a:ext cx="1101090" cy="333375"/>
            </a:xfrm>
            <a:custGeom>
              <a:avLst/>
              <a:gdLst/>
              <a:ahLst/>
              <a:cxnLst/>
              <a:rect l="l" t="t" r="r" b="b"/>
              <a:pathLst>
                <a:path w="1101089" h="333375">
                  <a:moveTo>
                    <a:pt x="0" y="332939"/>
                  </a:moveTo>
                  <a:lnTo>
                    <a:pt x="1100464" y="332939"/>
                  </a:lnTo>
                  <a:lnTo>
                    <a:pt x="1100464" y="0"/>
                  </a:lnTo>
                  <a:lnTo>
                    <a:pt x="0" y="0"/>
                  </a:lnTo>
                  <a:lnTo>
                    <a:pt x="0" y="332939"/>
                  </a:lnTo>
                  <a:close/>
                </a:path>
              </a:pathLst>
            </a:custGeom>
            <a:ln w="3967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0192" y="15079105"/>
              <a:ext cx="1096506" cy="49544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630747" y="15079105"/>
              <a:ext cx="2676525" cy="626745"/>
            </a:xfrm>
            <a:custGeom>
              <a:avLst/>
              <a:gdLst/>
              <a:ahLst/>
              <a:cxnLst/>
              <a:rect l="l" t="t" r="r" b="b"/>
              <a:pathLst>
                <a:path w="2676525" h="626744">
                  <a:moveTo>
                    <a:pt x="1579444" y="495445"/>
                  </a:moveTo>
                  <a:lnTo>
                    <a:pt x="2675950" y="495445"/>
                  </a:lnTo>
                  <a:lnTo>
                    <a:pt x="2675950" y="0"/>
                  </a:lnTo>
                  <a:lnTo>
                    <a:pt x="1579444" y="0"/>
                  </a:lnTo>
                  <a:lnTo>
                    <a:pt x="1579444" y="495445"/>
                  </a:lnTo>
                  <a:close/>
                </a:path>
                <a:path w="2676525" h="626744">
                  <a:moveTo>
                    <a:pt x="0" y="626242"/>
                  </a:moveTo>
                  <a:lnTo>
                    <a:pt x="1084630" y="626242"/>
                  </a:lnTo>
                  <a:lnTo>
                    <a:pt x="1084630" y="336902"/>
                  </a:lnTo>
                  <a:lnTo>
                    <a:pt x="0" y="336902"/>
                  </a:lnTo>
                  <a:lnTo>
                    <a:pt x="0" y="626242"/>
                  </a:lnTo>
                  <a:close/>
                </a:path>
              </a:pathLst>
            </a:custGeom>
            <a:ln w="3964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747" y="15190085"/>
              <a:ext cx="1084630" cy="22195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42323" y="15190085"/>
              <a:ext cx="2573655" cy="554990"/>
            </a:xfrm>
            <a:custGeom>
              <a:avLst/>
              <a:gdLst/>
              <a:ahLst/>
              <a:cxnLst/>
              <a:rect l="l" t="t" r="r" b="b"/>
              <a:pathLst>
                <a:path w="2573655" h="554990">
                  <a:moveTo>
                    <a:pt x="1488424" y="221959"/>
                  </a:moveTo>
                  <a:lnTo>
                    <a:pt x="2573055" y="221959"/>
                  </a:lnTo>
                  <a:lnTo>
                    <a:pt x="2573055" y="0"/>
                  </a:lnTo>
                  <a:lnTo>
                    <a:pt x="1488424" y="0"/>
                  </a:lnTo>
                  <a:lnTo>
                    <a:pt x="1488424" y="221959"/>
                  </a:lnTo>
                  <a:close/>
                </a:path>
                <a:path w="2573655" h="554990">
                  <a:moveTo>
                    <a:pt x="0" y="554898"/>
                  </a:moveTo>
                  <a:lnTo>
                    <a:pt x="1017336" y="554898"/>
                  </a:lnTo>
                  <a:lnTo>
                    <a:pt x="1017336" y="289340"/>
                  </a:lnTo>
                  <a:lnTo>
                    <a:pt x="0" y="289340"/>
                  </a:lnTo>
                  <a:lnTo>
                    <a:pt x="0" y="554898"/>
                  </a:lnTo>
                  <a:close/>
                </a:path>
              </a:pathLst>
            </a:custGeom>
            <a:ln w="3964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64" y="15134595"/>
              <a:ext cx="1021294" cy="34086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38364" y="15134595"/>
              <a:ext cx="1021715" cy="340995"/>
            </a:xfrm>
            <a:custGeom>
              <a:avLst/>
              <a:gdLst/>
              <a:ahLst/>
              <a:cxnLst/>
              <a:rect l="l" t="t" r="r" b="b"/>
              <a:pathLst>
                <a:path w="1021715" h="340994">
                  <a:moveTo>
                    <a:pt x="0" y="340866"/>
                  </a:moveTo>
                  <a:lnTo>
                    <a:pt x="1021294" y="340866"/>
                  </a:lnTo>
                  <a:lnTo>
                    <a:pt x="1021294" y="0"/>
                  </a:lnTo>
                  <a:lnTo>
                    <a:pt x="0" y="0"/>
                  </a:lnTo>
                  <a:lnTo>
                    <a:pt x="0" y="340866"/>
                  </a:lnTo>
                  <a:close/>
                </a:path>
              </a:pathLst>
            </a:custGeom>
            <a:ln w="3967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303694" y="14298278"/>
              <a:ext cx="1884680" cy="381000"/>
            </a:xfrm>
            <a:custGeom>
              <a:avLst/>
              <a:gdLst/>
              <a:ahLst/>
              <a:cxnLst/>
              <a:rect l="l" t="t" r="r" b="b"/>
              <a:pathLst>
                <a:path w="1884679" h="381000">
                  <a:moveTo>
                    <a:pt x="0" y="380502"/>
                  </a:moveTo>
                  <a:lnTo>
                    <a:pt x="1884248" y="380502"/>
                  </a:lnTo>
                  <a:lnTo>
                    <a:pt x="1884248" y="0"/>
                  </a:lnTo>
                  <a:lnTo>
                    <a:pt x="0" y="0"/>
                  </a:lnTo>
                  <a:lnTo>
                    <a:pt x="0" y="380502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303694" y="14278460"/>
              <a:ext cx="1884680" cy="400685"/>
            </a:xfrm>
            <a:custGeom>
              <a:avLst/>
              <a:gdLst/>
              <a:ahLst/>
              <a:cxnLst/>
              <a:rect l="l" t="t" r="r" b="b"/>
              <a:pathLst>
                <a:path w="1884679" h="400684">
                  <a:moveTo>
                    <a:pt x="0" y="400319"/>
                  </a:moveTo>
                  <a:lnTo>
                    <a:pt x="1884248" y="400319"/>
                  </a:lnTo>
                  <a:lnTo>
                    <a:pt x="1884248" y="0"/>
                  </a:lnTo>
                  <a:lnTo>
                    <a:pt x="0" y="0"/>
                  </a:lnTo>
                  <a:lnTo>
                    <a:pt x="0" y="400319"/>
                  </a:lnTo>
                  <a:close/>
                </a:path>
              </a:pathLst>
            </a:custGeom>
            <a:ln w="3967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3694" y="13592764"/>
              <a:ext cx="1880290" cy="70551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303694" y="13592764"/>
              <a:ext cx="1880870" cy="706120"/>
            </a:xfrm>
            <a:custGeom>
              <a:avLst/>
              <a:gdLst/>
              <a:ahLst/>
              <a:cxnLst/>
              <a:rect l="l" t="t" r="r" b="b"/>
              <a:pathLst>
                <a:path w="1880870" h="706119">
                  <a:moveTo>
                    <a:pt x="0" y="705514"/>
                  </a:moveTo>
                  <a:lnTo>
                    <a:pt x="1880290" y="705514"/>
                  </a:lnTo>
                  <a:lnTo>
                    <a:pt x="1880290" y="0"/>
                  </a:lnTo>
                  <a:lnTo>
                    <a:pt x="0" y="0"/>
                  </a:lnTo>
                  <a:lnTo>
                    <a:pt x="0" y="705514"/>
                  </a:lnTo>
                  <a:close/>
                </a:path>
              </a:pathLst>
            </a:custGeom>
            <a:ln w="3966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82031" y="29055164"/>
            <a:ext cx="2098318" cy="1892259"/>
          </a:xfrm>
          <a:prstGeom prst="rect">
            <a:avLst/>
          </a:prstGeom>
          <a:ln w="3965">
            <a:solidFill>
              <a:srgbClr val="41709C"/>
            </a:solidFill>
          </a:ln>
        </p:spPr>
        <p:txBody>
          <a:bodyPr vert="horz" wrap="square" lIns="0" tIns="95959" rIns="0" bIns="0" rtlCol="0">
            <a:spAutoFit/>
          </a:bodyPr>
          <a:lstStyle/>
          <a:p>
            <a:pPr marL="64135" marR="64135">
              <a:lnSpc>
                <a:spcPts val="2015"/>
              </a:lnSpc>
              <a:spcBef>
                <a:spcPts val="755"/>
              </a:spcBef>
            </a:pPr>
            <a:r>
              <a:rPr sz="1710" b="1" spc="-28" dirty="0"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c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h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,</a:t>
            </a:r>
            <a:r>
              <a:rPr sz="1710" b="1" spc="-13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v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l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u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,</a:t>
            </a:r>
            <a:r>
              <a:rPr sz="1710" b="1" spc="-13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&amp;  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ele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c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16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20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9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p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ro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g 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mutants,</a:t>
            </a:r>
            <a:r>
              <a:rPr sz="1710" b="1" spc="-20" dirty="0">
                <a:latin typeface="Calibri" panose="020F0502020204030204"/>
                <a:cs typeface="Calibri" panose="020F0502020204030204"/>
              </a:rPr>
              <a:t> using 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fi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nd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g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5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fro</a:t>
            </a:r>
            <a:r>
              <a:rPr sz="1710" b="1" spc="-20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-13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a  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p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re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v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io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u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33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ud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y</a:t>
            </a:r>
            <a:r>
              <a:rPr sz="1710" b="1" spc="-5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e  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on 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a different 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antibody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[1]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72877" y="28683036"/>
            <a:ext cx="3780809" cy="1062098"/>
          </a:xfrm>
          <a:prstGeom prst="rect">
            <a:avLst/>
          </a:prstGeom>
        </p:spPr>
        <p:txBody>
          <a:bodyPr vert="horz" wrap="square" lIns="0" tIns="35826" rIns="0" bIns="0" rtlCol="0">
            <a:spAutoFit/>
          </a:bodyPr>
          <a:lstStyle/>
          <a:p>
            <a:pPr marL="213995" marR="316230" indent="-152400">
              <a:lnSpc>
                <a:spcPts val="2015"/>
              </a:lnSpc>
              <a:spcBef>
                <a:spcPts val="285"/>
              </a:spcBef>
              <a:buFont typeface="Arial" panose="020B0604020202020204"/>
              <a:buChar char="•"/>
              <a:tabLst>
                <a:tab pos="214630" algn="l"/>
              </a:tabLst>
            </a:pPr>
            <a:r>
              <a:rPr sz="1710" b="1" spc="-28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ro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du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c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9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p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ro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g</a:t>
            </a:r>
            <a:r>
              <a:rPr sz="1710" b="1" spc="-133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utat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io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s  </a:t>
            </a:r>
            <a:r>
              <a:rPr sz="1710" b="1" spc="-20" dirty="0">
                <a:latin typeface="Calibri" panose="020F0502020204030204"/>
                <a:cs typeface="Calibri" panose="020F0502020204030204"/>
              </a:rPr>
              <a:t>into</a:t>
            </a:r>
            <a:r>
              <a:rPr sz="1710" b="1" spc="-5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AR-201</a:t>
            </a:r>
            <a:endParaRPr sz="1710">
              <a:latin typeface="Calibri" panose="020F0502020204030204"/>
              <a:cs typeface="Calibri" panose="020F0502020204030204"/>
            </a:endParaRPr>
          </a:p>
          <a:p>
            <a:pPr marL="213995" marR="179070" indent="-152400">
              <a:lnSpc>
                <a:spcPts val="2015"/>
              </a:lnSpc>
              <a:buFont typeface="Arial" panose="020B0604020202020204"/>
              <a:buChar char="•"/>
              <a:tabLst>
                <a:tab pos="214630" algn="l"/>
              </a:tabLst>
            </a:pPr>
            <a:r>
              <a:rPr sz="1710" b="1" spc="-20" dirty="0">
                <a:latin typeface="Calibri" panose="020F0502020204030204"/>
                <a:cs typeface="Calibri" panose="020F0502020204030204"/>
              </a:rPr>
              <a:t>B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u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il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u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c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ur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l</a:t>
            </a:r>
            <a:r>
              <a:rPr sz="1710" b="1" spc="-5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el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33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fo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11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-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20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1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-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W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t  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and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mutants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948" y="31659958"/>
            <a:ext cx="2045857" cy="549137"/>
          </a:xfrm>
          <a:prstGeom prst="rect">
            <a:avLst/>
          </a:prstGeom>
        </p:spPr>
        <p:txBody>
          <a:bodyPr vert="horz" wrap="square" lIns="0" tIns="35826" rIns="0" bIns="0" rtlCol="0">
            <a:spAutoFit/>
          </a:bodyPr>
          <a:lstStyle/>
          <a:p>
            <a:pPr marL="111125" marR="126365">
              <a:lnSpc>
                <a:spcPts val="2015"/>
              </a:lnSpc>
              <a:spcBef>
                <a:spcPts val="285"/>
              </a:spcBef>
            </a:pPr>
            <a:r>
              <a:rPr sz="1710" b="1" spc="-40" dirty="0">
                <a:latin typeface="Calibri" panose="020F0502020204030204"/>
                <a:cs typeface="Calibri" panose="020F0502020204030204"/>
              </a:rPr>
              <a:t>A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ss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33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pt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z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e  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qu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li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y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f</a:t>
            </a:r>
            <a:r>
              <a:rPr sz="1710" b="1" spc="-113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20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el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s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16962" y="31836189"/>
            <a:ext cx="2177642" cy="286533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 marL="80645">
              <a:spcBef>
                <a:spcPts val="180"/>
              </a:spcBef>
            </a:pPr>
            <a:r>
              <a:rPr sz="1710" b="1" spc="-20" dirty="0"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c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k</a:t>
            </a:r>
            <a:r>
              <a:rPr sz="1710" b="1" spc="-7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20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el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33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w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h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 F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cR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n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25500" y="31667414"/>
            <a:ext cx="2089360" cy="805617"/>
          </a:xfrm>
          <a:prstGeom prst="rect">
            <a:avLst/>
          </a:prstGeom>
        </p:spPr>
        <p:txBody>
          <a:bodyPr vert="horz" wrap="square" lIns="0" tIns="35826" rIns="0" bIns="0" rtlCol="0">
            <a:spAutoFit/>
          </a:bodyPr>
          <a:lstStyle/>
          <a:p>
            <a:pPr marL="76835" marR="61595">
              <a:lnSpc>
                <a:spcPts val="2015"/>
              </a:lnSpc>
              <a:spcBef>
                <a:spcPts val="285"/>
              </a:spcBef>
            </a:pPr>
            <a:r>
              <a:rPr sz="1710" b="1" spc="-161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9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b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nd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g 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ffi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y  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b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w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ee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113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-857" dirty="0">
                <a:latin typeface="Calibri" panose="020F0502020204030204"/>
                <a:cs typeface="Calibri" panose="020F0502020204030204"/>
              </a:rPr>
              <a:t>o</a:t>
            </a:r>
            <a:r>
              <a:rPr sz="2565" spc="164" baseline="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c</a:t>
            </a:r>
            <a:r>
              <a:rPr sz="1710" b="1" spc="-79" dirty="0">
                <a:latin typeface="Calibri" panose="020F0502020204030204"/>
                <a:cs typeface="Calibri" panose="020F0502020204030204"/>
              </a:rPr>
              <a:t>k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F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cR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n  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and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Fc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672877" y="29949327"/>
            <a:ext cx="3780809" cy="536217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 marL="86995">
              <a:lnSpc>
                <a:spcPts val="2035"/>
              </a:lnSpc>
              <a:spcBef>
                <a:spcPts val="180"/>
              </a:spcBef>
            </a:pP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11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ool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13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710" b="1" spc="-9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X,</a:t>
            </a:r>
            <a:r>
              <a:rPr sz="1710" b="1" spc="-7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1710">
              <a:latin typeface="Calibri" panose="020F0502020204030204"/>
              <a:cs typeface="Calibri" panose="020F0502020204030204"/>
            </a:endParaRPr>
          </a:p>
          <a:p>
            <a:pPr marL="86995">
              <a:lnSpc>
                <a:spcPts val="2035"/>
              </a:lnSpc>
            </a:pP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el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1710" b="1" spc="-13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1710" b="1" spc="-7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171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71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ata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3948" y="32341498"/>
            <a:ext cx="2045857" cy="487313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ts val="1815"/>
              </a:lnSpc>
            </a:pP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11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oo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710" b="1" spc="-9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1710">
              <a:latin typeface="Calibri" panose="020F0502020204030204"/>
              <a:cs typeface="Calibri" panose="020F0502020204030204"/>
            </a:endParaRPr>
          </a:p>
          <a:p>
            <a:pPr marL="84455">
              <a:lnSpc>
                <a:spcPts val="2035"/>
              </a:lnSpc>
            </a:pP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Chiron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16962" y="32213717"/>
            <a:ext cx="2177642" cy="53492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21747" rIns="0" bIns="0" rtlCol="0">
            <a:spAutoFit/>
          </a:bodyPr>
          <a:lstStyle/>
          <a:p>
            <a:pPr marL="73025" marR="353060">
              <a:lnSpc>
                <a:spcPts val="2015"/>
              </a:lnSpc>
              <a:spcBef>
                <a:spcPts val="170"/>
              </a:spcBef>
            </a:pP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11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oo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710" b="1" spc="-9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:  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11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tt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576673" y="32552030"/>
            <a:ext cx="1802759" cy="537510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L="25400">
              <a:lnSpc>
                <a:spcPts val="2035"/>
              </a:lnSpc>
              <a:spcBef>
                <a:spcPts val="190"/>
              </a:spcBef>
            </a:pP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171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11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172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oo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710" b="1" spc="-9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17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1710"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ts val="2035"/>
              </a:lnSpc>
            </a:pP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Prodigy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5957" y="28008984"/>
            <a:ext cx="2073760" cy="790629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305967" y="28008983"/>
            <a:ext cx="2074006" cy="770735"/>
          </a:xfrm>
          <a:prstGeom prst="rect">
            <a:avLst/>
          </a:prstGeom>
          <a:ln w="3966">
            <a:solidFill>
              <a:srgbClr val="41709C"/>
            </a:solidFill>
          </a:ln>
        </p:spPr>
        <p:txBody>
          <a:bodyPr vert="horz" wrap="square" lIns="0" tIns="1281" rIns="0" bIns="0" rtlCol="0">
            <a:spAutoFit/>
          </a:bodyPr>
          <a:lstStyle/>
          <a:p>
            <a:pPr marL="95885" marR="153670">
              <a:lnSpc>
                <a:spcPts val="2015"/>
              </a:lnSpc>
              <a:spcBef>
                <a:spcPts val="10"/>
              </a:spcBef>
            </a:pPr>
            <a:r>
              <a:rPr sz="1710" b="1" spc="-28" dirty="0"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dirty="0">
                <a:latin typeface="Calibri" panose="020F0502020204030204"/>
                <a:cs typeface="Calibri" panose="020F0502020204030204"/>
              </a:rPr>
              <a:t>s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c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h</a:t>
            </a:r>
            <a:r>
              <a:rPr sz="1710" b="1" spc="-172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a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b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y 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c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pu</a:t>
            </a:r>
            <a:r>
              <a:rPr sz="1710" b="1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r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b="1" spc="-28" dirty="0">
                <a:latin typeface="Calibri" panose="020F0502020204030204"/>
                <a:cs typeface="Calibri" panose="020F0502020204030204"/>
              </a:rPr>
              <a:t>m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o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d</a:t>
            </a:r>
            <a:r>
              <a:rPr sz="1710" b="1" spc="11" dirty="0">
                <a:latin typeface="Calibri" panose="020F0502020204030204"/>
                <a:cs typeface="Calibri" panose="020F0502020204030204"/>
              </a:rPr>
              <a:t>elli</a:t>
            </a:r>
            <a:r>
              <a:rPr sz="1710" b="1" spc="-51" dirty="0">
                <a:latin typeface="Calibri" panose="020F0502020204030204"/>
                <a:cs typeface="Calibri" panose="020F0502020204030204"/>
              </a:rPr>
              <a:t>n</a:t>
            </a:r>
            <a:r>
              <a:rPr sz="1710" b="1" spc="-11" dirty="0">
                <a:latin typeface="Calibri" panose="020F0502020204030204"/>
                <a:cs typeface="Calibri" panose="020F0502020204030204"/>
              </a:rPr>
              <a:t>g  </a:t>
            </a:r>
            <a:r>
              <a:rPr sz="1710" b="1" spc="-20" dirty="0">
                <a:latin typeface="Calibri" panose="020F0502020204030204"/>
                <a:cs typeface="Calibri" panose="020F0502020204030204"/>
              </a:rPr>
              <a:t>programs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774529" y="29067146"/>
            <a:ext cx="1905120" cy="408148"/>
            <a:chOff x="1363522" y="13856340"/>
            <a:chExt cx="945515" cy="202565"/>
          </a:xfrm>
        </p:grpSpPr>
        <p:sp>
          <p:nvSpPr>
            <p:cNvPr id="57" name="object 57"/>
            <p:cNvSpPr/>
            <p:nvPr/>
          </p:nvSpPr>
          <p:spPr>
            <a:xfrm>
              <a:off x="1363522" y="14010999"/>
              <a:ext cx="945515" cy="47625"/>
            </a:xfrm>
            <a:custGeom>
              <a:avLst/>
              <a:gdLst/>
              <a:ahLst/>
              <a:cxnLst/>
              <a:rect l="l" t="t" r="r" b="b"/>
              <a:pathLst>
                <a:path w="945514" h="47625">
                  <a:moveTo>
                    <a:pt x="929105" y="15801"/>
                  </a:moveTo>
                  <a:lnTo>
                    <a:pt x="905389" y="15801"/>
                  </a:lnTo>
                  <a:lnTo>
                    <a:pt x="905389" y="31655"/>
                  </a:lnTo>
                  <a:lnTo>
                    <a:pt x="897507" y="31663"/>
                  </a:lnTo>
                  <a:lnTo>
                    <a:pt x="897525" y="47562"/>
                  </a:lnTo>
                  <a:lnTo>
                    <a:pt x="944974" y="23728"/>
                  </a:lnTo>
                  <a:lnTo>
                    <a:pt x="929105" y="15801"/>
                  </a:lnTo>
                  <a:close/>
                </a:path>
                <a:path w="945514" h="47625">
                  <a:moveTo>
                    <a:pt x="897490" y="15809"/>
                  </a:moveTo>
                  <a:lnTo>
                    <a:pt x="0" y="16699"/>
                  </a:lnTo>
                  <a:lnTo>
                    <a:pt x="0" y="32554"/>
                  </a:lnTo>
                  <a:lnTo>
                    <a:pt x="897507" y="31663"/>
                  </a:lnTo>
                  <a:lnTo>
                    <a:pt x="897490" y="15809"/>
                  </a:lnTo>
                  <a:close/>
                </a:path>
                <a:path w="945514" h="47625">
                  <a:moveTo>
                    <a:pt x="905389" y="15801"/>
                  </a:moveTo>
                  <a:lnTo>
                    <a:pt x="897490" y="15809"/>
                  </a:lnTo>
                  <a:lnTo>
                    <a:pt x="897507" y="31663"/>
                  </a:lnTo>
                  <a:lnTo>
                    <a:pt x="905389" y="31655"/>
                  </a:lnTo>
                  <a:lnTo>
                    <a:pt x="905389" y="15801"/>
                  </a:lnTo>
                  <a:close/>
                </a:path>
                <a:path w="945514" h="47625">
                  <a:moveTo>
                    <a:pt x="897472" y="0"/>
                  </a:moveTo>
                  <a:lnTo>
                    <a:pt x="897490" y="15809"/>
                  </a:lnTo>
                  <a:lnTo>
                    <a:pt x="929105" y="15801"/>
                  </a:lnTo>
                  <a:lnTo>
                    <a:pt x="89747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5213" y="13856340"/>
              <a:ext cx="166263" cy="166471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2919315" y="29051991"/>
            <a:ext cx="182963" cy="286533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 marL="25400">
              <a:spcBef>
                <a:spcPts val="180"/>
              </a:spcBef>
            </a:pP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87709" y="30792162"/>
            <a:ext cx="335005" cy="335421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6478731" y="30776957"/>
            <a:ext cx="172727" cy="287827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2" name="object 6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07684" y="31726545"/>
            <a:ext cx="335005" cy="335421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2481799" y="31719062"/>
            <a:ext cx="166331" cy="286533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 marL="25400">
              <a:spcBef>
                <a:spcPts val="180"/>
              </a:spcBef>
            </a:pP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26301" y="31742516"/>
            <a:ext cx="335005" cy="327436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5609668" y="31718530"/>
            <a:ext cx="188081" cy="286533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 marL="25400">
              <a:spcBef>
                <a:spcPts val="180"/>
              </a:spcBef>
            </a:pP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47996" y="31926194"/>
            <a:ext cx="335005" cy="335432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9045506" y="31908070"/>
            <a:ext cx="157375" cy="286533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 marL="25400">
              <a:spcBef>
                <a:spcPts val="180"/>
              </a:spcBef>
            </a:pPr>
            <a:r>
              <a:rPr sz="17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20797" y="21779892"/>
            <a:ext cx="8792457" cy="4861953"/>
            <a:chOff x="145727" y="10239657"/>
            <a:chExt cx="4363720" cy="2413000"/>
          </a:xfrm>
        </p:grpSpPr>
        <p:sp>
          <p:nvSpPr>
            <p:cNvPr id="69" name="object 69"/>
            <p:cNvSpPr/>
            <p:nvPr/>
          </p:nvSpPr>
          <p:spPr>
            <a:xfrm>
              <a:off x="148585" y="10242515"/>
              <a:ext cx="4358005" cy="2407285"/>
            </a:xfrm>
            <a:custGeom>
              <a:avLst/>
              <a:gdLst/>
              <a:ahLst/>
              <a:cxnLst/>
              <a:rect l="l" t="t" r="r" b="b"/>
              <a:pathLst>
                <a:path w="4358005" h="2407284">
                  <a:moveTo>
                    <a:pt x="4357569" y="0"/>
                  </a:moveTo>
                  <a:lnTo>
                    <a:pt x="0" y="0"/>
                  </a:lnTo>
                  <a:lnTo>
                    <a:pt x="0" y="2406870"/>
                  </a:lnTo>
                  <a:lnTo>
                    <a:pt x="4357569" y="2406870"/>
                  </a:lnTo>
                  <a:lnTo>
                    <a:pt x="435756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70" name="object 70"/>
            <p:cNvSpPr/>
            <p:nvPr/>
          </p:nvSpPr>
          <p:spPr>
            <a:xfrm>
              <a:off x="148585" y="10242515"/>
              <a:ext cx="4358005" cy="2407285"/>
            </a:xfrm>
            <a:custGeom>
              <a:avLst/>
              <a:gdLst/>
              <a:ahLst/>
              <a:cxnLst/>
              <a:rect l="l" t="t" r="r" b="b"/>
              <a:pathLst>
                <a:path w="4358005" h="2407284">
                  <a:moveTo>
                    <a:pt x="0" y="2406870"/>
                  </a:moveTo>
                  <a:lnTo>
                    <a:pt x="4357569" y="2406870"/>
                  </a:lnTo>
                  <a:lnTo>
                    <a:pt x="4357569" y="0"/>
                  </a:lnTo>
                  <a:lnTo>
                    <a:pt x="0" y="0"/>
                  </a:lnTo>
                  <a:lnTo>
                    <a:pt x="0" y="2406870"/>
                  </a:lnTo>
                  <a:close/>
                </a:path>
              </a:pathLst>
            </a:custGeom>
            <a:ln w="5374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555" y="10517833"/>
              <a:ext cx="4193404" cy="206787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8988" y="10542428"/>
              <a:ext cx="226092" cy="21455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1776" y="10724326"/>
              <a:ext cx="247009" cy="24691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4090" y="11339682"/>
              <a:ext cx="226092" cy="21455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9800" y="11440824"/>
              <a:ext cx="247009" cy="246910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3545480" y="25454639"/>
            <a:ext cx="1164308" cy="594321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R="10160">
              <a:lnSpc>
                <a:spcPct val="103000"/>
              </a:lnSpc>
              <a:spcBef>
                <a:spcPts val="190"/>
              </a:spcBef>
            </a:pPr>
            <a:r>
              <a:rPr sz="1215" b="1" spc="11" dirty="0">
                <a:latin typeface="Calibri" panose="020F0502020204030204"/>
                <a:cs typeface="Calibri" panose="020F0502020204030204"/>
              </a:rPr>
              <a:t>AR-20</a:t>
            </a:r>
            <a:r>
              <a:rPr sz="1215" b="1" spc="20" dirty="0">
                <a:latin typeface="Calibri" panose="020F0502020204030204"/>
                <a:cs typeface="Calibri" panose="020F0502020204030204"/>
              </a:rPr>
              <a:t>1</a:t>
            </a:r>
            <a:r>
              <a:rPr sz="1215" b="1" dirty="0">
                <a:latin typeface="Calibri" panose="020F0502020204030204"/>
                <a:cs typeface="Calibri" panose="020F0502020204030204"/>
              </a:rPr>
              <a:t> Det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ach</a:t>
            </a:r>
            <a:r>
              <a:rPr sz="1215" b="1" dirty="0">
                <a:latin typeface="Calibri" panose="020F0502020204030204"/>
                <a:cs typeface="Calibri" panose="020F0502020204030204"/>
              </a:rPr>
              <a:t>ed  </a:t>
            </a:r>
            <a:r>
              <a:rPr sz="1215" b="1" spc="20" dirty="0">
                <a:latin typeface="Calibri" panose="020F0502020204030204"/>
                <a:cs typeface="Calibri" panose="020F0502020204030204"/>
              </a:rPr>
              <a:t>due 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to poor </a:t>
            </a:r>
            <a:r>
              <a:rPr sz="1215" b="1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binding</a:t>
            </a:r>
            <a:r>
              <a:rPr sz="1215" b="1" spc="-28" dirty="0">
                <a:latin typeface="Calibri" panose="020F0502020204030204"/>
                <a:cs typeface="Calibri" panose="020F0502020204030204"/>
              </a:rPr>
              <a:t> 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w/</a:t>
            </a:r>
            <a:r>
              <a:rPr sz="1215" b="1" spc="-28" dirty="0">
                <a:latin typeface="Calibri" panose="020F0502020204030204"/>
                <a:cs typeface="Calibri" panose="020F0502020204030204"/>
              </a:rPr>
              <a:t> </a:t>
            </a:r>
            <a:r>
              <a:rPr sz="1215" b="1" dirty="0">
                <a:latin typeface="Calibri" panose="020F0502020204030204"/>
                <a:cs typeface="Calibri" panose="020F0502020204030204"/>
              </a:rPr>
              <a:t>FcRn</a:t>
            </a:r>
            <a:endParaRPr sz="12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189241" y="22776823"/>
            <a:ext cx="498992" cy="216366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1215" b="1" dirty="0">
                <a:latin typeface="Calibri" panose="020F0502020204030204"/>
                <a:cs typeface="Calibri" panose="020F0502020204030204"/>
              </a:rPr>
              <a:t>Uptake</a:t>
            </a:r>
            <a:endParaRPr sz="12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185772" y="23101009"/>
            <a:ext cx="1136162" cy="786553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R="10160">
              <a:lnSpc>
                <a:spcPct val="103000"/>
              </a:lnSpc>
              <a:spcBef>
                <a:spcPts val="190"/>
              </a:spcBef>
            </a:pPr>
            <a:r>
              <a:rPr sz="1215" b="1" spc="11" dirty="0">
                <a:latin typeface="Calibri" panose="020F0502020204030204"/>
                <a:cs typeface="Calibri" panose="020F0502020204030204"/>
              </a:rPr>
              <a:t>Modifie</a:t>
            </a:r>
            <a:r>
              <a:rPr sz="1215" b="1" spc="20" dirty="0">
                <a:latin typeface="Calibri" panose="020F0502020204030204"/>
                <a:cs typeface="Calibri" panose="020F0502020204030204"/>
              </a:rPr>
              <a:t>d</a:t>
            </a:r>
            <a:r>
              <a:rPr sz="1215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AR-</a:t>
            </a:r>
            <a:r>
              <a:rPr sz="1215" b="1" dirty="0">
                <a:latin typeface="Calibri" panose="020F0502020204030204"/>
                <a:cs typeface="Calibri" panose="020F0502020204030204"/>
              </a:rPr>
              <a:t>201  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is </a:t>
            </a:r>
            <a:r>
              <a:rPr sz="1215" b="1" spc="20" dirty="0">
                <a:latin typeface="Calibri" panose="020F0502020204030204"/>
                <a:cs typeface="Calibri" panose="020F0502020204030204"/>
              </a:rPr>
              <a:t>now </a:t>
            </a:r>
            <a:r>
              <a:rPr sz="1215" b="1" dirty="0">
                <a:latin typeface="Calibri" panose="020F0502020204030204"/>
                <a:cs typeface="Calibri" panose="020F0502020204030204"/>
              </a:rPr>
              <a:t>recycled 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 back into the </a:t>
            </a:r>
            <a:r>
              <a:rPr sz="1215" b="1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bloodstream</a:t>
            </a:r>
            <a:endParaRPr sz="12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15024" y="22061459"/>
            <a:ext cx="467002" cy="684003"/>
          </a:xfrm>
          <a:prstGeom prst="rect">
            <a:avLst/>
          </a:prstGeom>
        </p:spPr>
        <p:txBody>
          <a:bodyPr vert="horz" wrap="square" lIns="0" tIns="133066" rIns="0" bIns="0" rtlCol="0">
            <a:spAutoFit/>
          </a:bodyPr>
          <a:lstStyle/>
          <a:p>
            <a:pPr>
              <a:spcBef>
                <a:spcPts val="1050"/>
              </a:spcBef>
            </a:pPr>
            <a:r>
              <a:rPr sz="1410" spc="20" dirty="0">
                <a:latin typeface="Calibri" panose="020F0502020204030204"/>
                <a:cs typeface="Calibri" panose="020F0502020204030204"/>
              </a:rPr>
              <a:t>Blood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73025">
              <a:spcBef>
                <a:spcPts val="855"/>
              </a:spcBef>
            </a:pPr>
            <a:r>
              <a:rPr sz="1410" spc="20" dirty="0">
                <a:latin typeface="Calibri" panose="020F0502020204030204"/>
                <a:cs typeface="Calibri" panose="020F0502020204030204"/>
              </a:rPr>
              <a:t>Cell</a:t>
            </a:r>
            <a:endParaRPr sz="141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081583" y="23122196"/>
            <a:ext cx="1296093" cy="1401010"/>
            <a:chOff x="2508516" y="10905845"/>
            <a:chExt cx="643255" cy="695325"/>
          </a:xfrm>
        </p:grpSpPr>
        <p:sp>
          <p:nvSpPr>
            <p:cNvPr id="81" name="object 81"/>
            <p:cNvSpPr/>
            <p:nvPr/>
          </p:nvSpPr>
          <p:spPr>
            <a:xfrm>
              <a:off x="2511374" y="10908702"/>
              <a:ext cx="637540" cy="689610"/>
            </a:xfrm>
            <a:custGeom>
              <a:avLst/>
              <a:gdLst/>
              <a:ahLst/>
              <a:cxnLst/>
              <a:rect l="l" t="t" r="r" b="b"/>
              <a:pathLst>
                <a:path w="637539" h="689609">
                  <a:moveTo>
                    <a:pt x="318559" y="0"/>
                  </a:moveTo>
                  <a:lnTo>
                    <a:pt x="271486" y="3735"/>
                  </a:lnTo>
                  <a:lnTo>
                    <a:pt x="226556" y="14585"/>
                  </a:lnTo>
                  <a:lnTo>
                    <a:pt x="184264" y="32018"/>
                  </a:lnTo>
                  <a:lnTo>
                    <a:pt x="145102" y="55500"/>
                  </a:lnTo>
                  <a:lnTo>
                    <a:pt x="109562" y="84500"/>
                  </a:lnTo>
                  <a:lnTo>
                    <a:pt x="78138" y="118483"/>
                  </a:lnTo>
                  <a:lnTo>
                    <a:pt x="51323" y="156917"/>
                  </a:lnTo>
                  <a:lnTo>
                    <a:pt x="29608" y="199270"/>
                  </a:lnTo>
                  <a:lnTo>
                    <a:pt x="13487" y="245008"/>
                  </a:lnTo>
                  <a:lnTo>
                    <a:pt x="3454" y="293599"/>
                  </a:lnTo>
                  <a:lnTo>
                    <a:pt x="0" y="344510"/>
                  </a:lnTo>
                  <a:lnTo>
                    <a:pt x="3454" y="395421"/>
                  </a:lnTo>
                  <a:lnTo>
                    <a:pt x="13487" y="444012"/>
                  </a:lnTo>
                  <a:lnTo>
                    <a:pt x="29608" y="489750"/>
                  </a:lnTo>
                  <a:lnTo>
                    <a:pt x="51323" y="532103"/>
                  </a:lnTo>
                  <a:lnTo>
                    <a:pt x="78138" y="570537"/>
                  </a:lnTo>
                  <a:lnTo>
                    <a:pt x="109562" y="604520"/>
                  </a:lnTo>
                  <a:lnTo>
                    <a:pt x="145102" y="633519"/>
                  </a:lnTo>
                  <a:lnTo>
                    <a:pt x="184264" y="657002"/>
                  </a:lnTo>
                  <a:lnTo>
                    <a:pt x="226556" y="674434"/>
                  </a:lnTo>
                  <a:lnTo>
                    <a:pt x="271486" y="685285"/>
                  </a:lnTo>
                  <a:lnTo>
                    <a:pt x="318559" y="689020"/>
                  </a:lnTo>
                  <a:lnTo>
                    <a:pt x="365632" y="685285"/>
                  </a:lnTo>
                  <a:lnTo>
                    <a:pt x="410561" y="674434"/>
                  </a:lnTo>
                  <a:lnTo>
                    <a:pt x="452853" y="657002"/>
                  </a:lnTo>
                  <a:lnTo>
                    <a:pt x="492016" y="633519"/>
                  </a:lnTo>
                  <a:lnTo>
                    <a:pt x="527555" y="604520"/>
                  </a:lnTo>
                  <a:lnTo>
                    <a:pt x="558979" y="570537"/>
                  </a:lnTo>
                  <a:lnTo>
                    <a:pt x="585795" y="532103"/>
                  </a:lnTo>
                  <a:lnTo>
                    <a:pt x="607510" y="489750"/>
                  </a:lnTo>
                  <a:lnTo>
                    <a:pt x="623630" y="444012"/>
                  </a:lnTo>
                  <a:lnTo>
                    <a:pt x="633664" y="395421"/>
                  </a:lnTo>
                  <a:lnTo>
                    <a:pt x="637118" y="344510"/>
                  </a:lnTo>
                  <a:lnTo>
                    <a:pt x="633664" y="293599"/>
                  </a:lnTo>
                  <a:lnTo>
                    <a:pt x="623630" y="245008"/>
                  </a:lnTo>
                  <a:lnTo>
                    <a:pt x="607510" y="199270"/>
                  </a:lnTo>
                  <a:lnTo>
                    <a:pt x="585795" y="156917"/>
                  </a:lnTo>
                  <a:lnTo>
                    <a:pt x="558979" y="118483"/>
                  </a:lnTo>
                  <a:lnTo>
                    <a:pt x="527555" y="84500"/>
                  </a:lnTo>
                  <a:lnTo>
                    <a:pt x="492016" y="55500"/>
                  </a:lnTo>
                  <a:lnTo>
                    <a:pt x="452853" y="32018"/>
                  </a:lnTo>
                  <a:lnTo>
                    <a:pt x="410561" y="14585"/>
                  </a:lnTo>
                  <a:lnTo>
                    <a:pt x="365632" y="3735"/>
                  </a:lnTo>
                  <a:lnTo>
                    <a:pt x="318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82" name="object 82"/>
            <p:cNvSpPr/>
            <p:nvPr/>
          </p:nvSpPr>
          <p:spPr>
            <a:xfrm>
              <a:off x="2511374" y="10908702"/>
              <a:ext cx="637540" cy="689610"/>
            </a:xfrm>
            <a:custGeom>
              <a:avLst/>
              <a:gdLst/>
              <a:ahLst/>
              <a:cxnLst/>
              <a:rect l="l" t="t" r="r" b="b"/>
              <a:pathLst>
                <a:path w="637539" h="689609">
                  <a:moveTo>
                    <a:pt x="0" y="344510"/>
                  </a:moveTo>
                  <a:lnTo>
                    <a:pt x="3454" y="293599"/>
                  </a:lnTo>
                  <a:lnTo>
                    <a:pt x="13487" y="245008"/>
                  </a:lnTo>
                  <a:lnTo>
                    <a:pt x="29608" y="199270"/>
                  </a:lnTo>
                  <a:lnTo>
                    <a:pt x="51323" y="156917"/>
                  </a:lnTo>
                  <a:lnTo>
                    <a:pt x="78138" y="118483"/>
                  </a:lnTo>
                  <a:lnTo>
                    <a:pt x="109562" y="84500"/>
                  </a:lnTo>
                  <a:lnTo>
                    <a:pt x="145102" y="55500"/>
                  </a:lnTo>
                  <a:lnTo>
                    <a:pt x="184264" y="32018"/>
                  </a:lnTo>
                  <a:lnTo>
                    <a:pt x="226556" y="14585"/>
                  </a:lnTo>
                  <a:lnTo>
                    <a:pt x="271486" y="3735"/>
                  </a:lnTo>
                  <a:lnTo>
                    <a:pt x="318559" y="0"/>
                  </a:lnTo>
                  <a:lnTo>
                    <a:pt x="365632" y="3735"/>
                  </a:lnTo>
                  <a:lnTo>
                    <a:pt x="410561" y="14585"/>
                  </a:lnTo>
                  <a:lnTo>
                    <a:pt x="452853" y="32018"/>
                  </a:lnTo>
                  <a:lnTo>
                    <a:pt x="492016" y="55500"/>
                  </a:lnTo>
                  <a:lnTo>
                    <a:pt x="527555" y="84500"/>
                  </a:lnTo>
                  <a:lnTo>
                    <a:pt x="558979" y="118483"/>
                  </a:lnTo>
                  <a:lnTo>
                    <a:pt x="585795" y="156917"/>
                  </a:lnTo>
                  <a:lnTo>
                    <a:pt x="607510" y="199270"/>
                  </a:lnTo>
                  <a:lnTo>
                    <a:pt x="623630" y="245008"/>
                  </a:lnTo>
                  <a:lnTo>
                    <a:pt x="633664" y="293599"/>
                  </a:lnTo>
                  <a:lnTo>
                    <a:pt x="637118" y="344510"/>
                  </a:lnTo>
                  <a:lnTo>
                    <a:pt x="633664" y="395421"/>
                  </a:lnTo>
                  <a:lnTo>
                    <a:pt x="623630" y="444012"/>
                  </a:lnTo>
                  <a:lnTo>
                    <a:pt x="607510" y="489750"/>
                  </a:lnTo>
                  <a:lnTo>
                    <a:pt x="585795" y="532103"/>
                  </a:lnTo>
                  <a:lnTo>
                    <a:pt x="558979" y="570537"/>
                  </a:lnTo>
                  <a:lnTo>
                    <a:pt x="527555" y="604520"/>
                  </a:lnTo>
                  <a:lnTo>
                    <a:pt x="492016" y="633519"/>
                  </a:lnTo>
                  <a:lnTo>
                    <a:pt x="452853" y="657002"/>
                  </a:lnTo>
                  <a:lnTo>
                    <a:pt x="410561" y="674434"/>
                  </a:lnTo>
                  <a:lnTo>
                    <a:pt x="365632" y="685285"/>
                  </a:lnTo>
                  <a:lnTo>
                    <a:pt x="318559" y="689020"/>
                  </a:lnTo>
                  <a:lnTo>
                    <a:pt x="271486" y="685285"/>
                  </a:lnTo>
                  <a:lnTo>
                    <a:pt x="226556" y="674434"/>
                  </a:lnTo>
                  <a:lnTo>
                    <a:pt x="184264" y="657002"/>
                  </a:lnTo>
                  <a:lnTo>
                    <a:pt x="145102" y="633519"/>
                  </a:lnTo>
                  <a:lnTo>
                    <a:pt x="109562" y="604520"/>
                  </a:lnTo>
                  <a:lnTo>
                    <a:pt x="78138" y="570537"/>
                  </a:lnTo>
                  <a:lnTo>
                    <a:pt x="51323" y="532103"/>
                  </a:lnTo>
                  <a:lnTo>
                    <a:pt x="29608" y="489750"/>
                  </a:lnTo>
                  <a:lnTo>
                    <a:pt x="13487" y="444012"/>
                  </a:lnTo>
                  <a:lnTo>
                    <a:pt x="3454" y="395421"/>
                  </a:lnTo>
                  <a:lnTo>
                    <a:pt x="0" y="344510"/>
                  </a:lnTo>
                  <a:close/>
                </a:path>
              </a:pathLst>
            </a:custGeom>
            <a:ln w="5377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5027124" y="24827603"/>
            <a:ext cx="670440" cy="795145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R="19050">
              <a:lnSpc>
                <a:spcPct val="103000"/>
              </a:lnSpc>
              <a:spcBef>
                <a:spcPts val="190"/>
              </a:spcBef>
            </a:pPr>
            <a:r>
              <a:rPr sz="1215" b="1" spc="11" dirty="0">
                <a:latin typeface="Calibri" panose="020F0502020204030204"/>
                <a:cs typeface="Calibri" panose="020F0502020204030204"/>
              </a:rPr>
              <a:t>I</a:t>
            </a:r>
            <a:r>
              <a:rPr sz="1215" b="1" spc="20" dirty="0">
                <a:latin typeface="Calibri" panose="020F0502020204030204"/>
                <a:cs typeface="Calibri" panose="020F0502020204030204"/>
              </a:rPr>
              <a:t>mp</a:t>
            </a:r>
            <a:r>
              <a:rPr sz="1215" b="1" dirty="0">
                <a:latin typeface="Calibri" panose="020F0502020204030204"/>
                <a:cs typeface="Calibri" panose="020F0502020204030204"/>
              </a:rPr>
              <a:t>r</a:t>
            </a:r>
            <a:r>
              <a:rPr sz="1215" b="1" spc="20" dirty="0">
                <a:latin typeface="Calibri" panose="020F0502020204030204"/>
                <a:cs typeface="Calibri" panose="020F0502020204030204"/>
              </a:rPr>
              <a:t>o</a:t>
            </a:r>
            <a:r>
              <a:rPr sz="1215" b="1" spc="-11" dirty="0">
                <a:latin typeface="Calibri" panose="020F0502020204030204"/>
                <a:cs typeface="Calibri" panose="020F0502020204030204"/>
              </a:rPr>
              <a:t>v</a:t>
            </a:r>
            <a:r>
              <a:rPr sz="1215" b="1" dirty="0">
                <a:latin typeface="Calibri" panose="020F0502020204030204"/>
                <a:cs typeface="Calibri" panose="020F0502020204030204"/>
              </a:rPr>
              <a:t>ed  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AR-201</a:t>
            </a:r>
            <a:endParaRPr sz="1215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40"/>
              </a:spcBef>
            </a:pPr>
            <a:r>
              <a:rPr sz="1215" b="1" spc="11" dirty="0">
                <a:latin typeface="Calibri" panose="020F0502020204030204"/>
                <a:cs typeface="Calibri" panose="020F0502020204030204"/>
              </a:rPr>
              <a:t>binding</a:t>
            </a:r>
            <a:endParaRPr sz="1215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50"/>
              </a:spcBef>
            </a:pPr>
            <a:r>
              <a:rPr sz="1215" b="1" dirty="0">
                <a:latin typeface="Calibri" panose="020F0502020204030204"/>
                <a:cs typeface="Calibri" panose="020F0502020204030204"/>
              </a:rPr>
              <a:t>wi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th</a:t>
            </a:r>
            <a:r>
              <a:rPr sz="1215" b="1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215" b="1" dirty="0">
                <a:latin typeface="Calibri" panose="020F0502020204030204"/>
                <a:cs typeface="Calibri" panose="020F0502020204030204"/>
              </a:rPr>
              <a:t>FcRn</a:t>
            </a:r>
            <a:endParaRPr sz="121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256482" y="21785650"/>
            <a:ext cx="7300607" cy="4849158"/>
            <a:chOff x="610109" y="10242515"/>
            <a:chExt cx="3623310" cy="2406650"/>
          </a:xfrm>
        </p:grpSpPr>
        <p:pic>
          <p:nvPicPr>
            <p:cNvPr id="85" name="object 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38930" y="11835180"/>
              <a:ext cx="226092" cy="21455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09735" y="11967808"/>
              <a:ext cx="186134" cy="23410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906037" y="11341861"/>
              <a:ext cx="115570" cy="29209"/>
            </a:xfrm>
            <a:custGeom>
              <a:avLst/>
              <a:gdLst/>
              <a:ahLst/>
              <a:cxnLst/>
              <a:rect l="l" t="t" r="r" b="b"/>
              <a:pathLst>
                <a:path w="115570" h="29209">
                  <a:moveTo>
                    <a:pt x="115036" y="0"/>
                  </a:moveTo>
                  <a:lnTo>
                    <a:pt x="111671" y="0"/>
                  </a:lnTo>
                  <a:lnTo>
                    <a:pt x="83413" y="0"/>
                  </a:lnTo>
                  <a:lnTo>
                    <a:pt x="0" y="0"/>
                  </a:lnTo>
                  <a:lnTo>
                    <a:pt x="0" y="28879"/>
                  </a:lnTo>
                  <a:lnTo>
                    <a:pt x="83413" y="28879"/>
                  </a:lnTo>
                  <a:lnTo>
                    <a:pt x="111671" y="28879"/>
                  </a:lnTo>
                  <a:lnTo>
                    <a:pt x="115036" y="28879"/>
                  </a:lnTo>
                  <a:lnTo>
                    <a:pt x="115036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88" name="object 8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6038" y="11284101"/>
              <a:ext cx="115044" cy="29481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837507" y="11715917"/>
              <a:ext cx="741045" cy="662305"/>
            </a:xfrm>
            <a:custGeom>
              <a:avLst/>
              <a:gdLst/>
              <a:ahLst/>
              <a:cxnLst/>
              <a:rect l="l" t="t" r="r" b="b"/>
              <a:pathLst>
                <a:path w="741044" h="662304">
                  <a:moveTo>
                    <a:pt x="370363" y="0"/>
                  </a:moveTo>
                  <a:lnTo>
                    <a:pt x="320111" y="3022"/>
                  </a:lnTo>
                  <a:lnTo>
                    <a:pt x="271913" y="11827"/>
                  </a:lnTo>
                  <a:lnTo>
                    <a:pt x="226210" y="26020"/>
                  </a:lnTo>
                  <a:lnTo>
                    <a:pt x="183443" y="45205"/>
                  </a:lnTo>
                  <a:lnTo>
                    <a:pt x="144054" y="68989"/>
                  </a:lnTo>
                  <a:lnTo>
                    <a:pt x="108485" y="96977"/>
                  </a:lnTo>
                  <a:lnTo>
                    <a:pt x="77176" y="128774"/>
                  </a:lnTo>
                  <a:lnTo>
                    <a:pt x="50570" y="163984"/>
                  </a:lnTo>
                  <a:lnTo>
                    <a:pt x="29108" y="202215"/>
                  </a:lnTo>
                  <a:lnTo>
                    <a:pt x="13231" y="243071"/>
                  </a:lnTo>
                  <a:lnTo>
                    <a:pt x="3381" y="286157"/>
                  </a:lnTo>
                  <a:lnTo>
                    <a:pt x="0" y="331079"/>
                  </a:lnTo>
                  <a:lnTo>
                    <a:pt x="3381" y="376004"/>
                  </a:lnTo>
                  <a:lnTo>
                    <a:pt x="13231" y="419092"/>
                  </a:lnTo>
                  <a:lnTo>
                    <a:pt x="29108" y="459949"/>
                  </a:lnTo>
                  <a:lnTo>
                    <a:pt x="50570" y="498180"/>
                  </a:lnTo>
                  <a:lnTo>
                    <a:pt x="77176" y="533391"/>
                  </a:lnTo>
                  <a:lnTo>
                    <a:pt x="108485" y="565186"/>
                  </a:lnTo>
                  <a:lnTo>
                    <a:pt x="144054" y="593173"/>
                  </a:lnTo>
                  <a:lnTo>
                    <a:pt x="183443" y="616955"/>
                  </a:lnTo>
                  <a:lnTo>
                    <a:pt x="226210" y="636140"/>
                  </a:lnTo>
                  <a:lnTo>
                    <a:pt x="271913" y="650331"/>
                  </a:lnTo>
                  <a:lnTo>
                    <a:pt x="320111" y="659135"/>
                  </a:lnTo>
                  <a:lnTo>
                    <a:pt x="370363" y="662158"/>
                  </a:lnTo>
                  <a:lnTo>
                    <a:pt x="420614" y="659135"/>
                  </a:lnTo>
                  <a:lnTo>
                    <a:pt x="468812" y="650331"/>
                  </a:lnTo>
                  <a:lnTo>
                    <a:pt x="514515" y="636140"/>
                  </a:lnTo>
                  <a:lnTo>
                    <a:pt x="557282" y="616955"/>
                  </a:lnTo>
                  <a:lnTo>
                    <a:pt x="596671" y="593173"/>
                  </a:lnTo>
                  <a:lnTo>
                    <a:pt x="632241" y="565186"/>
                  </a:lnTo>
                  <a:lnTo>
                    <a:pt x="663549" y="533391"/>
                  </a:lnTo>
                  <a:lnTo>
                    <a:pt x="690155" y="498180"/>
                  </a:lnTo>
                  <a:lnTo>
                    <a:pt x="711618" y="459949"/>
                  </a:lnTo>
                  <a:lnTo>
                    <a:pt x="727494" y="419092"/>
                  </a:lnTo>
                  <a:lnTo>
                    <a:pt x="737344" y="376004"/>
                  </a:lnTo>
                  <a:lnTo>
                    <a:pt x="740726" y="331079"/>
                  </a:lnTo>
                  <a:lnTo>
                    <a:pt x="737344" y="286157"/>
                  </a:lnTo>
                  <a:lnTo>
                    <a:pt x="727494" y="243071"/>
                  </a:lnTo>
                  <a:lnTo>
                    <a:pt x="711618" y="202215"/>
                  </a:lnTo>
                  <a:lnTo>
                    <a:pt x="690155" y="163984"/>
                  </a:lnTo>
                  <a:lnTo>
                    <a:pt x="663549" y="128774"/>
                  </a:lnTo>
                  <a:lnTo>
                    <a:pt x="632241" y="96977"/>
                  </a:lnTo>
                  <a:lnTo>
                    <a:pt x="596671" y="68989"/>
                  </a:lnTo>
                  <a:lnTo>
                    <a:pt x="557282" y="45205"/>
                  </a:lnTo>
                  <a:lnTo>
                    <a:pt x="514515" y="26020"/>
                  </a:lnTo>
                  <a:lnTo>
                    <a:pt x="468812" y="11827"/>
                  </a:lnTo>
                  <a:lnTo>
                    <a:pt x="420614" y="3022"/>
                  </a:lnTo>
                  <a:lnTo>
                    <a:pt x="370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90" name="object 90"/>
            <p:cNvSpPr/>
            <p:nvPr/>
          </p:nvSpPr>
          <p:spPr>
            <a:xfrm>
              <a:off x="837507" y="11715917"/>
              <a:ext cx="741045" cy="662305"/>
            </a:xfrm>
            <a:custGeom>
              <a:avLst/>
              <a:gdLst/>
              <a:ahLst/>
              <a:cxnLst/>
              <a:rect l="l" t="t" r="r" b="b"/>
              <a:pathLst>
                <a:path w="741044" h="662304">
                  <a:moveTo>
                    <a:pt x="0" y="331079"/>
                  </a:moveTo>
                  <a:lnTo>
                    <a:pt x="3381" y="286157"/>
                  </a:lnTo>
                  <a:lnTo>
                    <a:pt x="13231" y="243071"/>
                  </a:lnTo>
                  <a:lnTo>
                    <a:pt x="29108" y="202215"/>
                  </a:lnTo>
                  <a:lnTo>
                    <a:pt x="50570" y="163984"/>
                  </a:lnTo>
                  <a:lnTo>
                    <a:pt x="77176" y="128774"/>
                  </a:lnTo>
                  <a:lnTo>
                    <a:pt x="108485" y="96977"/>
                  </a:lnTo>
                  <a:lnTo>
                    <a:pt x="144054" y="68989"/>
                  </a:lnTo>
                  <a:lnTo>
                    <a:pt x="183443" y="45205"/>
                  </a:lnTo>
                  <a:lnTo>
                    <a:pt x="226210" y="26020"/>
                  </a:lnTo>
                  <a:lnTo>
                    <a:pt x="271913" y="11827"/>
                  </a:lnTo>
                  <a:lnTo>
                    <a:pt x="320111" y="3022"/>
                  </a:lnTo>
                  <a:lnTo>
                    <a:pt x="370363" y="0"/>
                  </a:lnTo>
                  <a:lnTo>
                    <a:pt x="420614" y="3022"/>
                  </a:lnTo>
                  <a:lnTo>
                    <a:pt x="468812" y="11827"/>
                  </a:lnTo>
                  <a:lnTo>
                    <a:pt x="514515" y="26020"/>
                  </a:lnTo>
                  <a:lnTo>
                    <a:pt x="557282" y="45205"/>
                  </a:lnTo>
                  <a:lnTo>
                    <a:pt x="596671" y="68989"/>
                  </a:lnTo>
                  <a:lnTo>
                    <a:pt x="632241" y="96977"/>
                  </a:lnTo>
                  <a:lnTo>
                    <a:pt x="663549" y="128774"/>
                  </a:lnTo>
                  <a:lnTo>
                    <a:pt x="690155" y="163984"/>
                  </a:lnTo>
                  <a:lnTo>
                    <a:pt x="711618" y="202215"/>
                  </a:lnTo>
                  <a:lnTo>
                    <a:pt x="727494" y="243071"/>
                  </a:lnTo>
                  <a:lnTo>
                    <a:pt x="737344" y="286157"/>
                  </a:lnTo>
                  <a:lnTo>
                    <a:pt x="740726" y="331079"/>
                  </a:lnTo>
                  <a:lnTo>
                    <a:pt x="737344" y="376004"/>
                  </a:lnTo>
                  <a:lnTo>
                    <a:pt x="727494" y="419092"/>
                  </a:lnTo>
                  <a:lnTo>
                    <a:pt x="711618" y="459949"/>
                  </a:lnTo>
                  <a:lnTo>
                    <a:pt x="690155" y="498180"/>
                  </a:lnTo>
                  <a:lnTo>
                    <a:pt x="663549" y="533391"/>
                  </a:lnTo>
                  <a:lnTo>
                    <a:pt x="632241" y="565186"/>
                  </a:lnTo>
                  <a:lnTo>
                    <a:pt x="596671" y="593173"/>
                  </a:lnTo>
                  <a:lnTo>
                    <a:pt x="557282" y="616955"/>
                  </a:lnTo>
                  <a:lnTo>
                    <a:pt x="514515" y="636140"/>
                  </a:lnTo>
                  <a:lnTo>
                    <a:pt x="468812" y="650331"/>
                  </a:lnTo>
                  <a:lnTo>
                    <a:pt x="420614" y="659135"/>
                  </a:lnTo>
                  <a:lnTo>
                    <a:pt x="370363" y="662158"/>
                  </a:lnTo>
                  <a:lnTo>
                    <a:pt x="320111" y="659135"/>
                  </a:lnTo>
                  <a:lnTo>
                    <a:pt x="271913" y="650331"/>
                  </a:lnTo>
                  <a:lnTo>
                    <a:pt x="226210" y="636140"/>
                  </a:lnTo>
                  <a:lnTo>
                    <a:pt x="183443" y="616955"/>
                  </a:lnTo>
                  <a:lnTo>
                    <a:pt x="144054" y="593173"/>
                  </a:lnTo>
                  <a:lnTo>
                    <a:pt x="108485" y="565186"/>
                  </a:lnTo>
                  <a:lnTo>
                    <a:pt x="77176" y="533391"/>
                  </a:lnTo>
                  <a:lnTo>
                    <a:pt x="50570" y="498180"/>
                  </a:lnTo>
                  <a:lnTo>
                    <a:pt x="29108" y="459949"/>
                  </a:lnTo>
                  <a:lnTo>
                    <a:pt x="13231" y="419092"/>
                  </a:lnTo>
                  <a:lnTo>
                    <a:pt x="3381" y="376004"/>
                  </a:lnTo>
                  <a:lnTo>
                    <a:pt x="0" y="331079"/>
                  </a:lnTo>
                  <a:close/>
                </a:path>
              </a:pathLst>
            </a:custGeom>
            <a:ln w="5376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91" name="object 9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6917" y="12034236"/>
              <a:ext cx="196002" cy="24524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3272" y="11894837"/>
              <a:ext cx="243359" cy="24619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033957" y="12013424"/>
              <a:ext cx="115570" cy="29209"/>
            </a:xfrm>
            <a:custGeom>
              <a:avLst/>
              <a:gdLst/>
              <a:ahLst/>
              <a:cxnLst/>
              <a:rect l="l" t="t" r="r" b="b"/>
              <a:pathLst>
                <a:path w="115569" h="29209">
                  <a:moveTo>
                    <a:pt x="115036" y="0"/>
                  </a:moveTo>
                  <a:lnTo>
                    <a:pt x="111671" y="0"/>
                  </a:lnTo>
                  <a:lnTo>
                    <a:pt x="83413" y="0"/>
                  </a:lnTo>
                  <a:lnTo>
                    <a:pt x="0" y="0"/>
                  </a:lnTo>
                  <a:lnTo>
                    <a:pt x="0" y="28879"/>
                  </a:lnTo>
                  <a:lnTo>
                    <a:pt x="83413" y="28879"/>
                  </a:lnTo>
                  <a:lnTo>
                    <a:pt x="111671" y="28879"/>
                  </a:lnTo>
                  <a:lnTo>
                    <a:pt x="115036" y="28879"/>
                  </a:lnTo>
                  <a:lnTo>
                    <a:pt x="115036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94" name="object 9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3958" y="11954990"/>
              <a:ext cx="115044" cy="29481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5766" y="11808352"/>
              <a:ext cx="226477" cy="21502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56663" y="11837217"/>
              <a:ext cx="245871" cy="24138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18258" y="11961092"/>
              <a:ext cx="180416" cy="260072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855150" y="10979225"/>
              <a:ext cx="115570" cy="237490"/>
            </a:xfrm>
            <a:custGeom>
              <a:avLst/>
              <a:gdLst/>
              <a:ahLst/>
              <a:cxnLst/>
              <a:rect l="l" t="t" r="r" b="b"/>
              <a:pathLst>
                <a:path w="115569" h="237490">
                  <a:moveTo>
                    <a:pt x="115049" y="0"/>
                  </a:moveTo>
                  <a:lnTo>
                    <a:pt x="111683" y="0"/>
                  </a:lnTo>
                  <a:lnTo>
                    <a:pt x="83426" y="0"/>
                  </a:lnTo>
                  <a:lnTo>
                    <a:pt x="0" y="0"/>
                  </a:lnTo>
                  <a:lnTo>
                    <a:pt x="0" y="28879"/>
                  </a:lnTo>
                  <a:lnTo>
                    <a:pt x="0" y="78574"/>
                  </a:lnTo>
                  <a:lnTo>
                    <a:pt x="83426" y="78574"/>
                  </a:lnTo>
                  <a:lnTo>
                    <a:pt x="83426" y="237058"/>
                  </a:lnTo>
                  <a:lnTo>
                    <a:pt x="115049" y="237058"/>
                  </a:lnTo>
                  <a:lnTo>
                    <a:pt x="115049" y="28879"/>
                  </a:lnTo>
                  <a:lnTo>
                    <a:pt x="115049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99" name="object 99"/>
            <p:cNvSpPr/>
            <p:nvPr/>
          </p:nvSpPr>
          <p:spPr>
            <a:xfrm>
              <a:off x="2874000" y="10924148"/>
              <a:ext cx="76200" cy="84455"/>
            </a:xfrm>
            <a:custGeom>
              <a:avLst/>
              <a:gdLst/>
              <a:ahLst/>
              <a:cxnLst/>
              <a:rect l="l" t="t" r="r" b="b"/>
              <a:pathLst>
                <a:path w="76200" h="84454">
                  <a:moveTo>
                    <a:pt x="76023" y="0"/>
                  </a:moveTo>
                  <a:lnTo>
                    <a:pt x="0" y="0"/>
                  </a:lnTo>
                  <a:lnTo>
                    <a:pt x="0" y="83944"/>
                  </a:lnTo>
                  <a:lnTo>
                    <a:pt x="76023" y="83944"/>
                  </a:lnTo>
                  <a:lnTo>
                    <a:pt x="76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874000" y="10924148"/>
              <a:ext cx="76200" cy="84455"/>
            </a:xfrm>
            <a:custGeom>
              <a:avLst/>
              <a:gdLst/>
              <a:ahLst/>
              <a:cxnLst/>
              <a:rect l="l" t="t" r="r" b="b"/>
              <a:pathLst>
                <a:path w="76200" h="84454">
                  <a:moveTo>
                    <a:pt x="0" y="83944"/>
                  </a:moveTo>
                  <a:lnTo>
                    <a:pt x="76023" y="83944"/>
                  </a:lnTo>
                  <a:lnTo>
                    <a:pt x="76023" y="0"/>
                  </a:lnTo>
                  <a:lnTo>
                    <a:pt x="0" y="0"/>
                  </a:lnTo>
                  <a:lnTo>
                    <a:pt x="0" y="83944"/>
                  </a:lnTo>
                  <a:close/>
                </a:path>
              </a:pathLst>
            </a:custGeom>
            <a:ln w="53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874000" y="11061818"/>
              <a:ext cx="57785" cy="99060"/>
            </a:xfrm>
            <a:custGeom>
              <a:avLst/>
              <a:gdLst/>
              <a:ahLst/>
              <a:cxnLst/>
              <a:rect l="l" t="t" r="r" b="b"/>
              <a:pathLst>
                <a:path w="57785" h="99059">
                  <a:moveTo>
                    <a:pt x="52925" y="0"/>
                  </a:moveTo>
                  <a:lnTo>
                    <a:pt x="4260" y="0"/>
                  </a:lnTo>
                  <a:lnTo>
                    <a:pt x="0" y="4253"/>
                  </a:lnTo>
                  <a:lnTo>
                    <a:pt x="0" y="9513"/>
                  </a:lnTo>
                  <a:lnTo>
                    <a:pt x="0" y="94466"/>
                  </a:lnTo>
                  <a:lnTo>
                    <a:pt x="4260" y="98719"/>
                  </a:lnTo>
                  <a:lnTo>
                    <a:pt x="52925" y="98719"/>
                  </a:lnTo>
                  <a:lnTo>
                    <a:pt x="57185" y="94466"/>
                  </a:lnTo>
                  <a:lnTo>
                    <a:pt x="57185" y="4253"/>
                  </a:lnTo>
                  <a:lnTo>
                    <a:pt x="52925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902257" y="11010779"/>
              <a:ext cx="17145" cy="24130"/>
            </a:xfrm>
            <a:custGeom>
              <a:avLst/>
              <a:gdLst/>
              <a:ahLst/>
              <a:cxnLst/>
              <a:rect l="l" t="t" r="r" b="b"/>
              <a:pathLst>
                <a:path w="17144" h="24129">
                  <a:moveTo>
                    <a:pt x="16819" y="0"/>
                  </a:moveTo>
                  <a:lnTo>
                    <a:pt x="0" y="0"/>
                  </a:lnTo>
                  <a:lnTo>
                    <a:pt x="0" y="23504"/>
                  </a:lnTo>
                  <a:lnTo>
                    <a:pt x="16819" y="23504"/>
                  </a:lnTo>
                  <a:lnTo>
                    <a:pt x="168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103" name="object 10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76178" y="10560943"/>
              <a:ext cx="256885" cy="241987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940316" y="11198706"/>
              <a:ext cx="158115" cy="260985"/>
            </a:xfrm>
            <a:custGeom>
              <a:avLst/>
              <a:gdLst/>
              <a:ahLst/>
              <a:cxnLst/>
              <a:rect l="l" t="t" r="r" b="b"/>
              <a:pathLst>
                <a:path w="158114" h="260984">
                  <a:moveTo>
                    <a:pt x="157822" y="63690"/>
                  </a:moveTo>
                  <a:lnTo>
                    <a:pt x="131305" y="46113"/>
                  </a:lnTo>
                  <a:lnTo>
                    <a:pt x="61836" y="0"/>
                  </a:lnTo>
                  <a:lnTo>
                    <a:pt x="18554" y="65036"/>
                  </a:lnTo>
                  <a:lnTo>
                    <a:pt x="87985" y="111112"/>
                  </a:lnTo>
                  <a:lnTo>
                    <a:pt x="0" y="243166"/>
                  </a:lnTo>
                  <a:lnTo>
                    <a:pt x="26517" y="260731"/>
                  </a:lnTo>
                  <a:lnTo>
                    <a:pt x="157822" y="6369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001603" y="11162776"/>
              <a:ext cx="110489" cy="112395"/>
            </a:xfrm>
            <a:custGeom>
              <a:avLst/>
              <a:gdLst/>
              <a:ahLst/>
              <a:cxnLst/>
              <a:rect l="l" t="t" r="r" b="b"/>
              <a:pathLst>
                <a:path w="110489" h="112395">
                  <a:moveTo>
                    <a:pt x="46701" y="0"/>
                  </a:moveTo>
                  <a:lnTo>
                    <a:pt x="0" y="70178"/>
                  </a:lnTo>
                  <a:lnTo>
                    <a:pt x="63240" y="112150"/>
                  </a:lnTo>
                  <a:lnTo>
                    <a:pt x="109942" y="42028"/>
                  </a:lnTo>
                  <a:lnTo>
                    <a:pt x="46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001603" y="11162776"/>
              <a:ext cx="110489" cy="112395"/>
            </a:xfrm>
            <a:custGeom>
              <a:avLst/>
              <a:gdLst/>
              <a:ahLst/>
              <a:cxnLst/>
              <a:rect l="l" t="t" r="r" b="b"/>
              <a:pathLst>
                <a:path w="110489" h="112395">
                  <a:moveTo>
                    <a:pt x="46701" y="0"/>
                  </a:moveTo>
                  <a:lnTo>
                    <a:pt x="109942" y="42028"/>
                  </a:lnTo>
                  <a:lnTo>
                    <a:pt x="63240" y="112150"/>
                  </a:lnTo>
                  <a:lnTo>
                    <a:pt x="0" y="70178"/>
                  </a:lnTo>
                  <a:lnTo>
                    <a:pt x="46701" y="0"/>
                  </a:lnTo>
                  <a:close/>
                </a:path>
              </a:pathLst>
            </a:custGeom>
            <a:ln w="5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919412" y="11279963"/>
              <a:ext cx="98425" cy="109855"/>
            </a:xfrm>
            <a:custGeom>
              <a:avLst/>
              <a:gdLst/>
              <a:ahLst/>
              <a:cxnLst/>
              <a:rect l="l" t="t" r="r" b="b"/>
              <a:pathLst>
                <a:path w="98425" h="109854">
                  <a:moveTo>
                    <a:pt x="56008" y="0"/>
                  </a:moveTo>
                  <a:lnTo>
                    <a:pt x="50065" y="1175"/>
                  </a:lnTo>
                  <a:lnTo>
                    <a:pt x="47094" y="5596"/>
                  </a:lnTo>
                  <a:lnTo>
                    <a:pt x="0" y="76333"/>
                  </a:lnTo>
                  <a:lnTo>
                    <a:pt x="1177" y="82266"/>
                  </a:lnTo>
                  <a:lnTo>
                    <a:pt x="42048" y="109408"/>
                  </a:lnTo>
                  <a:lnTo>
                    <a:pt x="47991" y="108177"/>
                  </a:lnTo>
                  <a:lnTo>
                    <a:pt x="98057" y="33074"/>
                  </a:lnTo>
                  <a:lnTo>
                    <a:pt x="96879" y="27086"/>
                  </a:lnTo>
                  <a:lnTo>
                    <a:pt x="56008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010742" y="11250638"/>
              <a:ext cx="27305" cy="29209"/>
            </a:xfrm>
            <a:custGeom>
              <a:avLst/>
              <a:gdLst/>
              <a:ahLst/>
              <a:cxnLst/>
              <a:rect l="l" t="t" r="r" b="b"/>
              <a:pathLst>
                <a:path w="27305" h="29209">
                  <a:moveTo>
                    <a:pt x="13287" y="0"/>
                  </a:moveTo>
                  <a:lnTo>
                    <a:pt x="0" y="19922"/>
                  </a:lnTo>
                  <a:lnTo>
                    <a:pt x="13847" y="29100"/>
                  </a:lnTo>
                  <a:lnTo>
                    <a:pt x="27135" y="9177"/>
                  </a:lnTo>
                  <a:lnTo>
                    <a:pt x="132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109" name="object 10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4074" y="10979277"/>
              <a:ext cx="226092" cy="21455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89214" y="11127853"/>
              <a:ext cx="80333" cy="6570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93369" y="11215140"/>
              <a:ext cx="246762" cy="24317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20946" y="11355623"/>
              <a:ext cx="77587" cy="7146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10108" y="11114201"/>
              <a:ext cx="115570" cy="29209"/>
            </a:xfrm>
            <a:custGeom>
              <a:avLst/>
              <a:gdLst/>
              <a:ahLst/>
              <a:cxnLst/>
              <a:rect l="l" t="t" r="r" b="b"/>
              <a:pathLst>
                <a:path w="115570" h="29209">
                  <a:moveTo>
                    <a:pt x="115036" y="0"/>
                  </a:moveTo>
                  <a:lnTo>
                    <a:pt x="111671" y="0"/>
                  </a:lnTo>
                  <a:lnTo>
                    <a:pt x="83413" y="0"/>
                  </a:lnTo>
                  <a:lnTo>
                    <a:pt x="0" y="0"/>
                  </a:lnTo>
                  <a:lnTo>
                    <a:pt x="0" y="28879"/>
                  </a:lnTo>
                  <a:lnTo>
                    <a:pt x="83413" y="28879"/>
                  </a:lnTo>
                  <a:lnTo>
                    <a:pt x="111671" y="28879"/>
                  </a:lnTo>
                  <a:lnTo>
                    <a:pt x="115036" y="28879"/>
                  </a:lnTo>
                  <a:lnTo>
                    <a:pt x="115036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114" name="object 11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0109" y="11055771"/>
              <a:ext cx="115044" cy="29481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8120" y="11172343"/>
              <a:ext cx="178899" cy="306122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2313571" y="10242523"/>
              <a:ext cx="28575" cy="2406650"/>
            </a:xfrm>
            <a:custGeom>
              <a:avLst/>
              <a:gdLst/>
              <a:ahLst/>
              <a:cxnLst/>
              <a:rect l="l" t="t" r="r" b="b"/>
              <a:pathLst>
                <a:path w="28575" h="2406650">
                  <a:moveTo>
                    <a:pt x="16929" y="2368588"/>
                  </a:moveTo>
                  <a:lnTo>
                    <a:pt x="0" y="2368588"/>
                  </a:lnTo>
                  <a:lnTo>
                    <a:pt x="0" y="2406599"/>
                  </a:lnTo>
                  <a:lnTo>
                    <a:pt x="16929" y="2406599"/>
                  </a:lnTo>
                  <a:lnTo>
                    <a:pt x="16929" y="2368588"/>
                  </a:lnTo>
                  <a:close/>
                </a:path>
                <a:path w="28575" h="2406650">
                  <a:moveTo>
                    <a:pt x="16929" y="0"/>
                  </a:moveTo>
                  <a:lnTo>
                    <a:pt x="0" y="0"/>
                  </a:lnTo>
                  <a:lnTo>
                    <a:pt x="0" y="2153691"/>
                  </a:lnTo>
                  <a:lnTo>
                    <a:pt x="16929" y="2153691"/>
                  </a:lnTo>
                  <a:lnTo>
                    <a:pt x="16929" y="0"/>
                  </a:lnTo>
                  <a:close/>
                </a:path>
                <a:path w="28575" h="2406650">
                  <a:moveTo>
                    <a:pt x="28257" y="2368588"/>
                  </a:moveTo>
                  <a:lnTo>
                    <a:pt x="22593" y="2368588"/>
                  </a:lnTo>
                  <a:lnTo>
                    <a:pt x="22593" y="2406599"/>
                  </a:lnTo>
                  <a:lnTo>
                    <a:pt x="28257" y="2406599"/>
                  </a:lnTo>
                  <a:lnTo>
                    <a:pt x="28257" y="2368588"/>
                  </a:lnTo>
                  <a:close/>
                </a:path>
                <a:path w="28575" h="2406650">
                  <a:moveTo>
                    <a:pt x="28257" y="0"/>
                  </a:moveTo>
                  <a:lnTo>
                    <a:pt x="22593" y="0"/>
                  </a:lnTo>
                  <a:lnTo>
                    <a:pt x="22593" y="2153691"/>
                  </a:lnTo>
                  <a:lnTo>
                    <a:pt x="28257" y="2153691"/>
                  </a:lnTo>
                  <a:lnTo>
                    <a:pt x="28257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117" name="object 11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64981" y="10532130"/>
              <a:ext cx="226092" cy="21455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61018" y="10678076"/>
              <a:ext cx="80333" cy="6575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31863" y="10556564"/>
              <a:ext cx="243152" cy="23690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78287" y="10701804"/>
              <a:ext cx="79605" cy="67269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642453" y="10677070"/>
              <a:ext cx="574675" cy="267335"/>
            </a:xfrm>
            <a:custGeom>
              <a:avLst/>
              <a:gdLst/>
              <a:ahLst/>
              <a:cxnLst/>
              <a:rect l="l" t="t" r="r" b="b"/>
              <a:pathLst>
                <a:path w="574675" h="267334">
                  <a:moveTo>
                    <a:pt x="17347" y="218724"/>
                  </a:moveTo>
                  <a:lnTo>
                    <a:pt x="0" y="221894"/>
                  </a:lnTo>
                  <a:lnTo>
                    <a:pt x="33863" y="266889"/>
                  </a:lnTo>
                  <a:lnTo>
                    <a:pt x="45703" y="226259"/>
                  </a:lnTo>
                  <a:lnTo>
                    <a:pt x="17940" y="226259"/>
                  </a:lnTo>
                  <a:lnTo>
                    <a:pt x="17347" y="218724"/>
                  </a:lnTo>
                  <a:close/>
                </a:path>
                <a:path w="574675" h="267334">
                  <a:moveTo>
                    <a:pt x="33993" y="215683"/>
                  </a:moveTo>
                  <a:lnTo>
                    <a:pt x="17347" y="218724"/>
                  </a:lnTo>
                  <a:lnTo>
                    <a:pt x="17940" y="226259"/>
                  </a:lnTo>
                  <a:lnTo>
                    <a:pt x="34704" y="224972"/>
                  </a:lnTo>
                  <a:lnTo>
                    <a:pt x="33993" y="215683"/>
                  </a:lnTo>
                  <a:close/>
                </a:path>
                <a:path w="574675" h="267334">
                  <a:moveTo>
                    <a:pt x="49617" y="212828"/>
                  </a:moveTo>
                  <a:lnTo>
                    <a:pt x="33993" y="215683"/>
                  </a:lnTo>
                  <a:lnTo>
                    <a:pt x="34704" y="224972"/>
                  </a:lnTo>
                  <a:lnTo>
                    <a:pt x="17940" y="226259"/>
                  </a:lnTo>
                  <a:lnTo>
                    <a:pt x="45703" y="226259"/>
                  </a:lnTo>
                  <a:lnTo>
                    <a:pt x="49617" y="212828"/>
                  </a:lnTo>
                  <a:close/>
                </a:path>
                <a:path w="574675" h="267334">
                  <a:moveTo>
                    <a:pt x="563281" y="0"/>
                  </a:moveTo>
                  <a:lnTo>
                    <a:pt x="561375" y="0"/>
                  </a:lnTo>
                  <a:lnTo>
                    <a:pt x="559076" y="111"/>
                  </a:lnTo>
                  <a:lnTo>
                    <a:pt x="518037" y="8394"/>
                  </a:lnTo>
                  <a:lnTo>
                    <a:pt x="511533" y="9961"/>
                  </a:lnTo>
                  <a:lnTo>
                    <a:pt x="504469" y="11808"/>
                  </a:lnTo>
                  <a:lnTo>
                    <a:pt x="500657" y="12759"/>
                  </a:lnTo>
                  <a:lnTo>
                    <a:pt x="492359" y="14830"/>
                  </a:lnTo>
                  <a:lnTo>
                    <a:pt x="295404" y="64022"/>
                  </a:lnTo>
                  <a:lnTo>
                    <a:pt x="247693" y="76893"/>
                  </a:lnTo>
                  <a:lnTo>
                    <a:pt x="201776" y="90044"/>
                  </a:lnTo>
                  <a:lnTo>
                    <a:pt x="146328" y="107561"/>
                  </a:lnTo>
                  <a:lnTo>
                    <a:pt x="101252" y="124518"/>
                  </a:lnTo>
                  <a:lnTo>
                    <a:pt x="63296" y="144889"/>
                  </a:lnTo>
                  <a:lnTo>
                    <a:pt x="34479" y="170016"/>
                  </a:lnTo>
                  <a:lnTo>
                    <a:pt x="17548" y="205441"/>
                  </a:lnTo>
                  <a:lnTo>
                    <a:pt x="16749" y="211127"/>
                  </a:lnTo>
                  <a:lnTo>
                    <a:pt x="17347" y="218724"/>
                  </a:lnTo>
                  <a:lnTo>
                    <a:pt x="33993" y="215683"/>
                  </a:lnTo>
                  <a:lnTo>
                    <a:pt x="33732" y="212268"/>
                  </a:lnTo>
                  <a:lnTo>
                    <a:pt x="33470" y="212268"/>
                  </a:lnTo>
                  <a:lnTo>
                    <a:pt x="33582" y="210310"/>
                  </a:lnTo>
                  <a:lnTo>
                    <a:pt x="33770" y="210310"/>
                  </a:lnTo>
                  <a:lnTo>
                    <a:pt x="34018" y="208687"/>
                  </a:lnTo>
                  <a:lnTo>
                    <a:pt x="34728" y="205441"/>
                  </a:lnTo>
                  <a:lnTo>
                    <a:pt x="34760" y="205217"/>
                  </a:lnTo>
                  <a:lnTo>
                    <a:pt x="35675" y="201803"/>
                  </a:lnTo>
                  <a:lnTo>
                    <a:pt x="35825" y="201244"/>
                  </a:lnTo>
                  <a:lnTo>
                    <a:pt x="37058" y="197830"/>
                  </a:lnTo>
                  <a:lnTo>
                    <a:pt x="38335" y="194920"/>
                  </a:lnTo>
                  <a:lnTo>
                    <a:pt x="40054" y="191450"/>
                  </a:lnTo>
                  <a:lnTo>
                    <a:pt x="40310" y="190946"/>
                  </a:lnTo>
                  <a:lnTo>
                    <a:pt x="42119" y="187924"/>
                  </a:lnTo>
                  <a:lnTo>
                    <a:pt x="42349" y="187533"/>
                  </a:lnTo>
                  <a:lnTo>
                    <a:pt x="44795" y="183951"/>
                  </a:lnTo>
                  <a:lnTo>
                    <a:pt x="47278" y="180873"/>
                  </a:lnTo>
                  <a:lnTo>
                    <a:pt x="50738" y="176900"/>
                  </a:lnTo>
                  <a:lnTo>
                    <a:pt x="53942" y="173654"/>
                  </a:lnTo>
                  <a:lnTo>
                    <a:pt x="54214" y="173374"/>
                  </a:lnTo>
                  <a:lnTo>
                    <a:pt x="57890" y="170016"/>
                  </a:lnTo>
                  <a:lnTo>
                    <a:pt x="62568" y="166099"/>
                  </a:lnTo>
                  <a:lnTo>
                    <a:pt x="67167" y="162685"/>
                  </a:lnTo>
                  <a:lnTo>
                    <a:pt x="72531" y="158935"/>
                  </a:lnTo>
                  <a:lnTo>
                    <a:pt x="78336" y="155242"/>
                  </a:lnTo>
                  <a:lnTo>
                    <a:pt x="84842" y="151436"/>
                  </a:lnTo>
                  <a:lnTo>
                    <a:pt x="91589" y="147631"/>
                  </a:lnTo>
                  <a:lnTo>
                    <a:pt x="95311" y="145728"/>
                  </a:lnTo>
                  <a:lnTo>
                    <a:pt x="99346" y="143769"/>
                  </a:lnTo>
                  <a:lnTo>
                    <a:pt x="108036" y="139908"/>
                  </a:lnTo>
                  <a:lnTo>
                    <a:pt x="117544" y="135990"/>
                  </a:lnTo>
                  <a:lnTo>
                    <a:pt x="128130" y="131905"/>
                  </a:lnTo>
                  <a:lnTo>
                    <a:pt x="139657" y="127652"/>
                  </a:lnTo>
                  <a:lnTo>
                    <a:pt x="151823" y="123399"/>
                  </a:lnTo>
                  <a:lnTo>
                    <a:pt x="164661" y="119201"/>
                  </a:lnTo>
                  <a:lnTo>
                    <a:pt x="178117" y="114836"/>
                  </a:lnTo>
                  <a:lnTo>
                    <a:pt x="192133" y="110527"/>
                  </a:lnTo>
                  <a:lnTo>
                    <a:pt x="206598" y="106162"/>
                  </a:lnTo>
                  <a:lnTo>
                    <a:pt x="221511" y="101741"/>
                  </a:lnTo>
                  <a:lnTo>
                    <a:pt x="221650" y="101741"/>
                  </a:lnTo>
                  <a:lnTo>
                    <a:pt x="252234" y="93067"/>
                  </a:lnTo>
                  <a:lnTo>
                    <a:pt x="299721" y="80251"/>
                  </a:lnTo>
                  <a:lnTo>
                    <a:pt x="407365" y="52997"/>
                  </a:lnTo>
                  <a:lnTo>
                    <a:pt x="491911" y="32290"/>
                  </a:lnTo>
                  <a:lnTo>
                    <a:pt x="500825" y="30052"/>
                  </a:lnTo>
                  <a:lnTo>
                    <a:pt x="504806" y="29044"/>
                  </a:lnTo>
                  <a:lnTo>
                    <a:pt x="508618" y="28037"/>
                  </a:lnTo>
                  <a:lnTo>
                    <a:pt x="515682" y="26246"/>
                  </a:lnTo>
                  <a:lnTo>
                    <a:pt x="528016" y="23224"/>
                  </a:lnTo>
                  <a:lnTo>
                    <a:pt x="533455" y="21937"/>
                  </a:lnTo>
                  <a:lnTo>
                    <a:pt x="538388" y="20818"/>
                  </a:lnTo>
                  <a:lnTo>
                    <a:pt x="542874" y="19811"/>
                  </a:lnTo>
                  <a:lnTo>
                    <a:pt x="546854" y="18971"/>
                  </a:lnTo>
                  <a:lnTo>
                    <a:pt x="547083" y="18971"/>
                  </a:lnTo>
                  <a:lnTo>
                    <a:pt x="550498" y="18300"/>
                  </a:lnTo>
                  <a:lnTo>
                    <a:pt x="552773" y="17889"/>
                  </a:lnTo>
                  <a:lnTo>
                    <a:pt x="549433" y="12927"/>
                  </a:lnTo>
                  <a:lnTo>
                    <a:pt x="552292" y="11080"/>
                  </a:lnTo>
                  <a:lnTo>
                    <a:pt x="554871" y="9289"/>
                  </a:lnTo>
                  <a:lnTo>
                    <a:pt x="556992" y="7722"/>
                  </a:lnTo>
                  <a:lnTo>
                    <a:pt x="558357" y="6594"/>
                  </a:lnTo>
                  <a:lnTo>
                    <a:pt x="558838" y="6113"/>
                  </a:lnTo>
                  <a:lnTo>
                    <a:pt x="559020" y="5820"/>
                  </a:lnTo>
                  <a:lnTo>
                    <a:pt x="559469" y="5484"/>
                  </a:lnTo>
                  <a:lnTo>
                    <a:pt x="574211" y="5484"/>
                  </a:lnTo>
                  <a:lnTo>
                    <a:pt x="570626" y="1958"/>
                  </a:lnTo>
                  <a:lnTo>
                    <a:pt x="567710" y="559"/>
                  </a:lnTo>
                  <a:lnTo>
                    <a:pt x="565299" y="111"/>
                  </a:lnTo>
                  <a:lnTo>
                    <a:pt x="563281" y="0"/>
                  </a:lnTo>
                  <a:close/>
                </a:path>
                <a:path w="574675" h="267334">
                  <a:moveTo>
                    <a:pt x="33582" y="210310"/>
                  </a:moveTo>
                  <a:lnTo>
                    <a:pt x="33470" y="212268"/>
                  </a:lnTo>
                  <a:lnTo>
                    <a:pt x="33645" y="211127"/>
                  </a:lnTo>
                  <a:lnTo>
                    <a:pt x="33582" y="210310"/>
                  </a:lnTo>
                  <a:close/>
                </a:path>
                <a:path w="574675" h="267334">
                  <a:moveTo>
                    <a:pt x="33645" y="211127"/>
                  </a:moveTo>
                  <a:lnTo>
                    <a:pt x="33470" y="212268"/>
                  </a:lnTo>
                  <a:lnTo>
                    <a:pt x="33732" y="212268"/>
                  </a:lnTo>
                  <a:lnTo>
                    <a:pt x="33645" y="211127"/>
                  </a:lnTo>
                  <a:close/>
                </a:path>
                <a:path w="574675" h="267334">
                  <a:moveTo>
                    <a:pt x="33770" y="210310"/>
                  </a:moveTo>
                  <a:lnTo>
                    <a:pt x="33582" y="210310"/>
                  </a:lnTo>
                  <a:lnTo>
                    <a:pt x="33645" y="211127"/>
                  </a:lnTo>
                  <a:lnTo>
                    <a:pt x="33770" y="210310"/>
                  </a:lnTo>
                  <a:close/>
                </a:path>
                <a:path w="574675" h="267334">
                  <a:moveTo>
                    <a:pt x="34127" y="208239"/>
                  </a:moveTo>
                  <a:lnTo>
                    <a:pt x="34031" y="208687"/>
                  </a:lnTo>
                  <a:lnTo>
                    <a:pt x="34127" y="208239"/>
                  </a:lnTo>
                  <a:close/>
                </a:path>
                <a:path w="574675" h="267334">
                  <a:moveTo>
                    <a:pt x="34840" y="204917"/>
                  </a:moveTo>
                  <a:lnTo>
                    <a:pt x="34760" y="205217"/>
                  </a:lnTo>
                  <a:lnTo>
                    <a:pt x="34840" y="204917"/>
                  </a:lnTo>
                  <a:close/>
                </a:path>
                <a:path w="574675" h="267334">
                  <a:moveTo>
                    <a:pt x="35732" y="201589"/>
                  </a:moveTo>
                  <a:lnTo>
                    <a:pt x="35657" y="201803"/>
                  </a:lnTo>
                  <a:lnTo>
                    <a:pt x="35732" y="201589"/>
                  </a:lnTo>
                  <a:close/>
                </a:path>
                <a:path w="574675" h="267334">
                  <a:moveTo>
                    <a:pt x="35854" y="201244"/>
                  </a:moveTo>
                  <a:lnTo>
                    <a:pt x="35732" y="201589"/>
                  </a:lnTo>
                  <a:lnTo>
                    <a:pt x="35854" y="201244"/>
                  </a:lnTo>
                  <a:close/>
                </a:path>
                <a:path w="574675" h="267334">
                  <a:moveTo>
                    <a:pt x="37103" y="197830"/>
                  </a:moveTo>
                  <a:lnTo>
                    <a:pt x="36890" y="198334"/>
                  </a:lnTo>
                  <a:lnTo>
                    <a:pt x="37103" y="197830"/>
                  </a:lnTo>
                  <a:close/>
                </a:path>
                <a:path w="574675" h="267334">
                  <a:moveTo>
                    <a:pt x="38552" y="194407"/>
                  </a:moveTo>
                  <a:lnTo>
                    <a:pt x="38292" y="194920"/>
                  </a:lnTo>
                  <a:lnTo>
                    <a:pt x="38552" y="194407"/>
                  </a:lnTo>
                  <a:close/>
                </a:path>
                <a:path w="574675" h="267334">
                  <a:moveTo>
                    <a:pt x="40201" y="191161"/>
                  </a:moveTo>
                  <a:lnTo>
                    <a:pt x="40030" y="191450"/>
                  </a:lnTo>
                  <a:lnTo>
                    <a:pt x="40201" y="191161"/>
                  </a:lnTo>
                  <a:close/>
                </a:path>
                <a:path w="574675" h="267334">
                  <a:moveTo>
                    <a:pt x="40328" y="190946"/>
                  </a:moveTo>
                  <a:lnTo>
                    <a:pt x="40201" y="191161"/>
                  </a:lnTo>
                  <a:lnTo>
                    <a:pt x="40328" y="190946"/>
                  </a:lnTo>
                  <a:close/>
                </a:path>
                <a:path w="574675" h="267334">
                  <a:moveTo>
                    <a:pt x="42407" y="187477"/>
                  </a:moveTo>
                  <a:lnTo>
                    <a:pt x="42224" y="187747"/>
                  </a:lnTo>
                  <a:lnTo>
                    <a:pt x="42407" y="187477"/>
                  </a:lnTo>
                  <a:close/>
                </a:path>
                <a:path w="574675" h="267334">
                  <a:moveTo>
                    <a:pt x="44855" y="183951"/>
                  </a:moveTo>
                  <a:lnTo>
                    <a:pt x="44459" y="184455"/>
                  </a:lnTo>
                  <a:lnTo>
                    <a:pt x="44855" y="183951"/>
                  </a:lnTo>
                  <a:close/>
                </a:path>
                <a:path w="574675" h="267334">
                  <a:moveTo>
                    <a:pt x="50783" y="176900"/>
                  </a:moveTo>
                  <a:lnTo>
                    <a:pt x="50402" y="177291"/>
                  </a:lnTo>
                  <a:lnTo>
                    <a:pt x="50783" y="176900"/>
                  </a:lnTo>
                  <a:close/>
                </a:path>
                <a:path w="574675" h="267334">
                  <a:moveTo>
                    <a:pt x="54238" y="173374"/>
                  </a:moveTo>
                  <a:lnTo>
                    <a:pt x="54010" y="173584"/>
                  </a:lnTo>
                  <a:lnTo>
                    <a:pt x="54238" y="173374"/>
                  </a:lnTo>
                  <a:close/>
                </a:path>
                <a:path w="574675" h="267334">
                  <a:moveTo>
                    <a:pt x="58195" y="169736"/>
                  </a:moveTo>
                  <a:lnTo>
                    <a:pt x="57858" y="170016"/>
                  </a:lnTo>
                  <a:lnTo>
                    <a:pt x="58195" y="169736"/>
                  </a:lnTo>
                  <a:close/>
                </a:path>
                <a:path w="574675" h="267334">
                  <a:moveTo>
                    <a:pt x="62657" y="166099"/>
                  </a:moveTo>
                  <a:lnTo>
                    <a:pt x="62287" y="166378"/>
                  </a:lnTo>
                  <a:lnTo>
                    <a:pt x="62657" y="166099"/>
                  </a:lnTo>
                  <a:close/>
                </a:path>
                <a:path w="574675" h="267334">
                  <a:moveTo>
                    <a:pt x="72771" y="158767"/>
                  </a:moveTo>
                  <a:lnTo>
                    <a:pt x="72491" y="158935"/>
                  </a:lnTo>
                  <a:lnTo>
                    <a:pt x="72771" y="158767"/>
                  </a:lnTo>
                  <a:close/>
                </a:path>
                <a:path w="574675" h="267334">
                  <a:moveTo>
                    <a:pt x="84937" y="151380"/>
                  </a:moveTo>
                  <a:lnTo>
                    <a:pt x="84769" y="151436"/>
                  </a:lnTo>
                  <a:lnTo>
                    <a:pt x="84937" y="151380"/>
                  </a:lnTo>
                  <a:close/>
                </a:path>
                <a:path w="574675" h="267334">
                  <a:moveTo>
                    <a:pt x="91889" y="147463"/>
                  </a:moveTo>
                  <a:lnTo>
                    <a:pt x="91553" y="147631"/>
                  </a:lnTo>
                  <a:lnTo>
                    <a:pt x="91889" y="147463"/>
                  </a:lnTo>
                  <a:close/>
                </a:path>
                <a:path w="574675" h="267334">
                  <a:moveTo>
                    <a:pt x="95422" y="145672"/>
                  </a:moveTo>
                  <a:lnTo>
                    <a:pt x="95253" y="145728"/>
                  </a:lnTo>
                  <a:lnTo>
                    <a:pt x="95422" y="145672"/>
                  </a:lnTo>
                  <a:close/>
                </a:path>
                <a:path w="574675" h="267334">
                  <a:moveTo>
                    <a:pt x="108082" y="139908"/>
                  </a:moveTo>
                  <a:lnTo>
                    <a:pt x="107812" y="140020"/>
                  </a:lnTo>
                  <a:lnTo>
                    <a:pt x="108082" y="139908"/>
                  </a:lnTo>
                  <a:close/>
                </a:path>
                <a:path w="574675" h="267334">
                  <a:moveTo>
                    <a:pt x="139704" y="127652"/>
                  </a:moveTo>
                  <a:lnTo>
                    <a:pt x="139544" y="127708"/>
                  </a:lnTo>
                  <a:lnTo>
                    <a:pt x="139704" y="127652"/>
                  </a:lnTo>
                  <a:close/>
                </a:path>
                <a:path w="574675" h="267334">
                  <a:moveTo>
                    <a:pt x="151881" y="123399"/>
                  </a:moveTo>
                  <a:lnTo>
                    <a:pt x="151710" y="123455"/>
                  </a:lnTo>
                  <a:lnTo>
                    <a:pt x="151881" y="123399"/>
                  </a:lnTo>
                  <a:close/>
                </a:path>
                <a:path w="574675" h="267334">
                  <a:moveTo>
                    <a:pt x="178186" y="114836"/>
                  </a:moveTo>
                  <a:lnTo>
                    <a:pt x="178005" y="114892"/>
                  </a:lnTo>
                  <a:lnTo>
                    <a:pt x="178186" y="114836"/>
                  </a:lnTo>
                  <a:close/>
                </a:path>
                <a:path w="574675" h="267334">
                  <a:moveTo>
                    <a:pt x="221650" y="101741"/>
                  </a:moveTo>
                  <a:lnTo>
                    <a:pt x="221511" y="101741"/>
                  </a:lnTo>
                  <a:lnTo>
                    <a:pt x="221650" y="101741"/>
                  </a:lnTo>
                  <a:close/>
                </a:path>
                <a:path w="574675" h="267334">
                  <a:moveTo>
                    <a:pt x="562963" y="16788"/>
                  </a:moveTo>
                  <a:lnTo>
                    <a:pt x="561936" y="16788"/>
                  </a:lnTo>
                  <a:lnTo>
                    <a:pt x="560265" y="16844"/>
                  </a:lnTo>
                  <a:lnTo>
                    <a:pt x="558516" y="17068"/>
                  </a:lnTo>
                  <a:lnTo>
                    <a:pt x="556049" y="17348"/>
                  </a:lnTo>
                  <a:lnTo>
                    <a:pt x="553470" y="17740"/>
                  </a:lnTo>
                  <a:lnTo>
                    <a:pt x="553638" y="17740"/>
                  </a:lnTo>
                  <a:lnTo>
                    <a:pt x="552773" y="17889"/>
                  </a:lnTo>
                  <a:lnTo>
                    <a:pt x="558852" y="26918"/>
                  </a:lnTo>
                  <a:lnTo>
                    <a:pt x="561655" y="24959"/>
                  </a:lnTo>
                  <a:lnTo>
                    <a:pt x="564458" y="23056"/>
                  </a:lnTo>
                  <a:lnTo>
                    <a:pt x="567150" y="21098"/>
                  </a:lnTo>
                  <a:lnTo>
                    <a:pt x="569616" y="19139"/>
                  </a:lnTo>
                  <a:lnTo>
                    <a:pt x="571808" y="16900"/>
                  </a:lnTo>
                  <a:lnTo>
                    <a:pt x="563561" y="16900"/>
                  </a:lnTo>
                  <a:lnTo>
                    <a:pt x="562963" y="16788"/>
                  </a:lnTo>
                  <a:close/>
                </a:path>
                <a:path w="574675" h="267334">
                  <a:moveTo>
                    <a:pt x="547083" y="18971"/>
                  </a:moveTo>
                  <a:lnTo>
                    <a:pt x="546854" y="18971"/>
                  </a:lnTo>
                  <a:lnTo>
                    <a:pt x="547083" y="18971"/>
                  </a:lnTo>
                  <a:close/>
                </a:path>
                <a:path w="574675" h="267334">
                  <a:moveTo>
                    <a:pt x="558533" y="7722"/>
                  </a:moveTo>
                  <a:lnTo>
                    <a:pt x="557002" y="7722"/>
                  </a:lnTo>
                  <a:lnTo>
                    <a:pt x="556722" y="7946"/>
                  </a:lnTo>
                  <a:lnTo>
                    <a:pt x="554647" y="9457"/>
                  </a:lnTo>
                  <a:lnTo>
                    <a:pt x="552236" y="11080"/>
                  </a:lnTo>
                  <a:lnTo>
                    <a:pt x="549433" y="12927"/>
                  </a:lnTo>
                  <a:lnTo>
                    <a:pt x="552773" y="17889"/>
                  </a:lnTo>
                  <a:lnTo>
                    <a:pt x="553638" y="17740"/>
                  </a:lnTo>
                  <a:lnTo>
                    <a:pt x="553470" y="17740"/>
                  </a:lnTo>
                  <a:lnTo>
                    <a:pt x="556385" y="17292"/>
                  </a:lnTo>
                  <a:lnTo>
                    <a:pt x="556542" y="17292"/>
                  </a:lnTo>
                  <a:lnTo>
                    <a:pt x="558516" y="17068"/>
                  </a:lnTo>
                  <a:lnTo>
                    <a:pt x="560265" y="16844"/>
                  </a:lnTo>
                  <a:lnTo>
                    <a:pt x="560702" y="16788"/>
                  </a:lnTo>
                  <a:lnTo>
                    <a:pt x="562963" y="16788"/>
                  </a:lnTo>
                  <a:lnTo>
                    <a:pt x="562440" y="16733"/>
                  </a:lnTo>
                  <a:lnTo>
                    <a:pt x="563057" y="16733"/>
                  </a:lnTo>
                  <a:lnTo>
                    <a:pt x="562384" y="16509"/>
                  </a:lnTo>
                  <a:lnTo>
                    <a:pt x="562216" y="16509"/>
                  </a:lnTo>
                  <a:lnTo>
                    <a:pt x="561543" y="16229"/>
                  </a:lnTo>
                  <a:lnTo>
                    <a:pt x="561800" y="16229"/>
                  </a:lnTo>
                  <a:lnTo>
                    <a:pt x="560304" y="15222"/>
                  </a:lnTo>
                  <a:lnTo>
                    <a:pt x="559805" y="14886"/>
                  </a:lnTo>
                  <a:lnTo>
                    <a:pt x="560048" y="14886"/>
                  </a:lnTo>
                  <a:lnTo>
                    <a:pt x="558154" y="10633"/>
                  </a:lnTo>
                  <a:lnTo>
                    <a:pt x="557787" y="10633"/>
                  </a:lnTo>
                  <a:lnTo>
                    <a:pt x="557731" y="9681"/>
                  </a:lnTo>
                  <a:lnTo>
                    <a:pt x="558031" y="9681"/>
                  </a:lnTo>
                  <a:lnTo>
                    <a:pt x="558533" y="7722"/>
                  </a:lnTo>
                  <a:close/>
                </a:path>
                <a:path w="574675" h="267334">
                  <a:moveTo>
                    <a:pt x="556542" y="17292"/>
                  </a:moveTo>
                  <a:lnTo>
                    <a:pt x="556385" y="17292"/>
                  </a:lnTo>
                  <a:lnTo>
                    <a:pt x="556049" y="17348"/>
                  </a:lnTo>
                  <a:lnTo>
                    <a:pt x="556542" y="17292"/>
                  </a:lnTo>
                  <a:close/>
                </a:path>
                <a:path w="574675" h="267334">
                  <a:moveTo>
                    <a:pt x="563057" y="16788"/>
                  </a:moveTo>
                  <a:lnTo>
                    <a:pt x="563561" y="16900"/>
                  </a:lnTo>
                  <a:lnTo>
                    <a:pt x="563288" y="16809"/>
                  </a:lnTo>
                  <a:lnTo>
                    <a:pt x="563057" y="16788"/>
                  </a:lnTo>
                  <a:close/>
                </a:path>
                <a:path w="574675" h="267334">
                  <a:moveTo>
                    <a:pt x="563288" y="16809"/>
                  </a:moveTo>
                  <a:lnTo>
                    <a:pt x="563561" y="16900"/>
                  </a:lnTo>
                  <a:lnTo>
                    <a:pt x="571808" y="16900"/>
                  </a:lnTo>
                  <a:lnTo>
                    <a:pt x="563617" y="16839"/>
                  </a:lnTo>
                  <a:lnTo>
                    <a:pt x="563288" y="16809"/>
                  </a:lnTo>
                  <a:close/>
                </a:path>
                <a:path w="574675" h="267334">
                  <a:moveTo>
                    <a:pt x="574211" y="5484"/>
                  </a:moveTo>
                  <a:lnTo>
                    <a:pt x="559469" y="5484"/>
                  </a:lnTo>
                  <a:lnTo>
                    <a:pt x="558929" y="6177"/>
                  </a:lnTo>
                  <a:lnTo>
                    <a:pt x="557921" y="10109"/>
                  </a:lnTo>
                  <a:lnTo>
                    <a:pt x="560152" y="15119"/>
                  </a:lnTo>
                  <a:lnTo>
                    <a:pt x="562051" y="16398"/>
                  </a:lnTo>
                  <a:lnTo>
                    <a:pt x="563253" y="16798"/>
                  </a:lnTo>
                  <a:lnTo>
                    <a:pt x="563674" y="16844"/>
                  </a:lnTo>
                  <a:lnTo>
                    <a:pt x="571863" y="16844"/>
                  </a:lnTo>
                  <a:lnTo>
                    <a:pt x="572027" y="16677"/>
                  </a:lnTo>
                  <a:lnTo>
                    <a:pt x="574662" y="12423"/>
                  </a:lnTo>
                  <a:lnTo>
                    <a:pt x="574382" y="5652"/>
                  </a:lnTo>
                  <a:lnTo>
                    <a:pt x="574211" y="5484"/>
                  </a:lnTo>
                  <a:close/>
                </a:path>
                <a:path w="574675" h="267334">
                  <a:moveTo>
                    <a:pt x="561936" y="16788"/>
                  </a:moveTo>
                  <a:lnTo>
                    <a:pt x="560538" y="16809"/>
                  </a:lnTo>
                  <a:lnTo>
                    <a:pt x="560305" y="16839"/>
                  </a:lnTo>
                  <a:lnTo>
                    <a:pt x="561936" y="16788"/>
                  </a:lnTo>
                  <a:close/>
                </a:path>
                <a:path w="574675" h="267334">
                  <a:moveTo>
                    <a:pt x="563057" y="16733"/>
                  </a:moveTo>
                  <a:lnTo>
                    <a:pt x="562664" y="16733"/>
                  </a:lnTo>
                  <a:lnTo>
                    <a:pt x="563253" y="16798"/>
                  </a:lnTo>
                  <a:lnTo>
                    <a:pt x="563057" y="16733"/>
                  </a:lnTo>
                  <a:close/>
                </a:path>
                <a:path w="574675" h="267334">
                  <a:moveTo>
                    <a:pt x="562921" y="16781"/>
                  </a:moveTo>
                  <a:close/>
                </a:path>
                <a:path w="574675" h="267334">
                  <a:moveTo>
                    <a:pt x="562875" y="16772"/>
                  </a:moveTo>
                  <a:lnTo>
                    <a:pt x="563057" y="16788"/>
                  </a:lnTo>
                  <a:lnTo>
                    <a:pt x="562875" y="16772"/>
                  </a:lnTo>
                  <a:close/>
                </a:path>
                <a:path w="574675" h="267334">
                  <a:moveTo>
                    <a:pt x="562664" y="16733"/>
                  </a:moveTo>
                  <a:lnTo>
                    <a:pt x="562440" y="16733"/>
                  </a:lnTo>
                  <a:lnTo>
                    <a:pt x="562875" y="16772"/>
                  </a:lnTo>
                  <a:lnTo>
                    <a:pt x="562664" y="16733"/>
                  </a:lnTo>
                  <a:close/>
                </a:path>
                <a:path w="574675" h="267334">
                  <a:moveTo>
                    <a:pt x="561543" y="16229"/>
                  </a:moveTo>
                  <a:lnTo>
                    <a:pt x="562216" y="16509"/>
                  </a:lnTo>
                  <a:lnTo>
                    <a:pt x="562051" y="16398"/>
                  </a:lnTo>
                  <a:lnTo>
                    <a:pt x="561543" y="16229"/>
                  </a:lnTo>
                  <a:close/>
                </a:path>
                <a:path w="574675" h="267334">
                  <a:moveTo>
                    <a:pt x="562051" y="16398"/>
                  </a:moveTo>
                  <a:lnTo>
                    <a:pt x="562216" y="16509"/>
                  </a:lnTo>
                  <a:lnTo>
                    <a:pt x="562384" y="16509"/>
                  </a:lnTo>
                  <a:lnTo>
                    <a:pt x="562051" y="16398"/>
                  </a:lnTo>
                  <a:close/>
                </a:path>
                <a:path w="574675" h="267334">
                  <a:moveTo>
                    <a:pt x="561800" y="16229"/>
                  </a:moveTo>
                  <a:lnTo>
                    <a:pt x="561543" y="16229"/>
                  </a:lnTo>
                  <a:lnTo>
                    <a:pt x="562051" y="16398"/>
                  </a:lnTo>
                  <a:lnTo>
                    <a:pt x="561800" y="16229"/>
                  </a:lnTo>
                  <a:close/>
                </a:path>
                <a:path w="574675" h="267334">
                  <a:moveTo>
                    <a:pt x="559805" y="14886"/>
                  </a:moveTo>
                  <a:lnTo>
                    <a:pt x="560198" y="15222"/>
                  </a:lnTo>
                  <a:lnTo>
                    <a:pt x="559805" y="14886"/>
                  </a:lnTo>
                  <a:close/>
                </a:path>
                <a:path w="574675" h="267334">
                  <a:moveTo>
                    <a:pt x="560152" y="15119"/>
                  </a:moveTo>
                  <a:lnTo>
                    <a:pt x="560304" y="15222"/>
                  </a:lnTo>
                  <a:lnTo>
                    <a:pt x="560152" y="15119"/>
                  </a:lnTo>
                  <a:close/>
                </a:path>
                <a:path w="574675" h="267334">
                  <a:moveTo>
                    <a:pt x="560048" y="14886"/>
                  </a:moveTo>
                  <a:lnTo>
                    <a:pt x="559805" y="14886"/>
                  </a:lnTo>
                  <a:lnTo>
                    <a:pt x="560152" y="15119"/>
                  </a:lnTo>
                  <a:lnTo>
                    <a:pt x="560048" y="14886"/>
                  </a:lnTo>
                  <a:close/>
                </a:path>
                <a:path w="574675" h="267334">
                  <a:moveTo>
                    <a:pt x="557921" y="10109"/>
                  </a:moveTo>
                  <a:lnTo>
                    <a:pt x="557787" y="10633"/>
                  </a:lnTo>
                  <a:lnTo>
                    <a:pt x="558154" y="10633"/>
                  </a:lnTo>
                  <a:lnTo>
                    <a:pt x="557921" y="10109"/>
                  </a:lnTo>
                  <a:close/>
                </a:path>
                <a:path w="574675" h="267334">
                  <a:moveTo>
                    <a:pt x="558031" y="9681"/>
                  </a:moveTo>
                  <a:lnTo>
                    <a:pt x="557731" y="9681"/>
                  </a:lnTo>
                  <a:lnTo>
                    <a:pt x="557921" y="10109"/>
                  </a:lnTo>
                  <a:lnTo>
                    <a:pt x="558031" y="9681"/>
                  </a:lnTo>
                  <a:close/>
                </a:path>
                <a:path w="574675" h="267334">
                  <a:moveTo>
                    <a:pt x="554871" y="9289"/>
                  </a:moveTo>
                  <a:lnTo>
                    <a:pt x="554624" y="9457"/>
                  </a:lnTo>
                  <a:lnTo>
                    <a:pt x="554871" y="9289"/>
                  </a:lnTo>
                  <a:close/>
                </a:path>
                <a:path w="574675" h="267334">
                  <a:moveTo>
                    <a:pt x="556913" y="7788"/>
                  </a:moveTo>
                  <a:lnTo>
                    <a:pt x="556698" y="7946"/>
                  </a:lnTo>
                  <a:lnTo>
                    <a:pt x="556913" y="7788"/>
                  </a:lnTo>
                  <a:close/>
                </a:path>
                <a:path w="574675" h="267334">
                  <a:moveTo>
                    <a:pt x="558708" y="6323"/>
                  </a:moveTo>
                  <a:lnTo>
                    <a:pt x="558011" y="6939"/>
                  </a:lnTo>
                  <a:lnTo>
                    <a:pt x="556913" y="7788"/>
                  </a:lnTo>
                  <a:lnTo>
                    <a:pt x="558533" y="7722"/>
                  </a:lnTo>
                  <a:lnTo>
                    <a:pt x="558719" y="6995"/>
                  </a:lnTo>
                  <a:lnTo>
                    <a:pt x="558291" y="6995"/>
                  </a:lnTo>
                  <a:lnTo>
                    <a:pt x="558708" y="6323"/>
                  </a:lnTo>
                  <a:close/>
                </a:path>
                <a:path w="574675" h="267334">
                  <a:moveTo>
                    <a:pt x="558982" y="5970"/>
                  </a:moveTo>
                  <a:lnTo>
                    <a:pt x="558799" y="6177"/>
                  </a:lnTo>
                  <a:lnTo>
                    <a:pt x="558291" y="6995"/>
                  </a:lnTo>
                  <a:lnTo>
                    <a:pt x="558929" y="6177"/>
                  </a:lnTo>
                  <a:lnTo>
                    <a:pt x="558982" y="5970"/>
                  </a:lnTo>
                  <a:close/>
                </a:path>
                <a:path w="574675" h="267334">
                  <a:moveTo>
                    <a:pt x="558929" y="6177"/>
                  </a:moveTo>
                  <a:lnTo>
                    <a:pt x="558291" y="6995"/>
                  </a:lnTo>
                  <a:lnTo>
                    <a:pt x="558719" y="6995"/>
                  </a:lnTo>
                  <a:lnTo>
                    <a:pt x="558929" y="6177"/>
                  </a:lnTo>
                  <a:close/>
                </a:path>
                <a:path w="574675" h="267334">
                  <a:moveTo>
                    <a:pt x="558357" y="6594"/>
                  </a:moveTo>
                  <a:lnTo>
                    <a:pt x="557939" y="6939"/>
                  </a:lnTo>
                  <a:lnTo>
                    <a:pt x="558357" y="6594"/>
                  </a:lnTo>
                  <a:close/>
                </a:path>
                <a:path w="574675" h="267334">
                  <a:moveTo>
                    <a:pt x="558684" y="6323"/>
                  </a:moveTo>
                  <a:lnTo>
                    <a:pt x="558357" y="6594"/>
                  </a:lnTo>
                  <a:lnTo>
                    <a:pt x="558011" y="6939"/>
                  </a:lnTo>
                  <a:lnTo>
                    <a:pt x="558684" y="6323"/>
                  </a:lnTo>
                  <a:close/>
                </a:path>
                <a:path w="574675" h="267334">
                  <a:moveTo>
                    <a:pt x="558684" y="6323"/>
                  </a:moveTo>
                  <a:lnTo>
                    <a:pt x="558357" y="6594"/>
                  </a:lnTo>
                  <a:lnTo>
                    <a:pt x="558684" y="6323"/>
                  </a:lnTo>
                  <a:close/>
                </a:path>
                <a:path w="574675" h="267334">
                  <a:moveTo>
                    <a:pt x="558838" y="6113"/>
                  </a:moveTo>
                  <a:lnTo>
                    <a:pt x="558628" y="6323"/>
                  </a:lnTo>
                  <a:lnTo>
                    <a:pt x="558838" y="6113"/>
                  </a:lnTo>
                  <a:close/>
                </a:path>
                <a:path w="574675" h="267334">
                  <a:moveTo>
                    <a:pt x="559469" y="5484"/>
                  </a:moveTo>
                  <a:lnTo>
                    <a:pt x="558982" y="5970"/>
                  </a:lnTo>
                  <a:lnTo>
                    <a:pt x="558929" y="6177"/>
                  </a:lnTo>
                  <a:lnTo>
                    <a:pt x="559469" y="5484"/>
                  </a:lnTo>
                  <a:close/>
                </a:path>
                <a:path w="574675" h="267334">
                  <a:moveTo>
                    <a:pt x="559020" y="5820"/>
                  </a:moveTo>
                  <a:lnTo>
                    <a:pt x="558838" y="6113"/>
                  </a:lnTo>
                  <a:lnTo>
                    <a:pt x="558982" y="5970"/>
                  </a:lnTo>
                  <a:lnTo>
                    <a:pt x="559020" y="5820"/>
                  </a:lnTo>
                  <a:close/>
                </a:path>
                <a:path w="574675" h="267334">
                  <a:moveTo>
                    <a:pt x="559132" y="5820"/>
                  </a:moveTo>
                  <a:lnTo>
                    <a:pt x="558982" y="5970"/>
                  </a:lnTo>
                  <a:lnTo>
                    <a:pt x="559132" y="582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5473902" y="22567875"/>
            <a:ext cx="498992" cy="216366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1215" b="1" dirty="0">
                <a:latin typeface="Calibri" panose="020F0502020204030204"/>
                <a:cs typeface="Calibri" panose="020F0502020204030204"/>
              </a:rPr>
              <a:t>Uptake</a:t>
            </a:r>
            <a:endParaRPr sz="12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859296" y="24838429"/>
            <a:ext cx="808621" cy="787900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R="10160" indent="-1270" algn="ctr">
              <a:lnSpc>
                <a:spcPct val="103000"/>
              </a:lnSpc>
              <a:spcBef>
                <a:spcPts val="190"/>
              </a:spcBef>
            </a:pPr>
            <a:r>
              <a:rPr sz="1215" b="1" spc="11" dirty="0">
                <a:latin typeface="Calibri" panose="020F0502020204030204"/>
                <a:cs typeface="Calibri" panose="020F0502020204030204"/>
              </a:rPr>
              <a:t>FcRn – </a:t>
            </a:r>
            <a:r>
              <a:rPr sz="1215" b="1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Unmodified  AR-201</a:t>
            </a:r>
            <a:endParaRPr sz="1215">
              <a:latin typeface="Calibri" panose="020F0502020204030204"/>
              <a:cs typeface="Calibri" panose="020F0502020204030204"/>
            </a:endParaRPr>
          </a:p>
          <a:p>
            <a:pPr marR="11430" algn="ctr">
              <a:spcBef>
                <a:spcPts val="40"/>
              </a:spcBef>
            </a:pPr>
            <a:r>
              <a:rPr sz="1215" b="1" spc="11" dirty="0">
                <a:latin typeface="Calibri" panose="020F0502020204030204"/>
                <a:cs typeface="Calibri" panose="020F0502020204030204"/>
              </a:rPr>
              <a:t>Binding</a:t>
            </a:r>
            <a:endParaRPr sz="121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922679" y="22972343"/>
            <a:ext cx="7511718" cy="3592725"/>
            <a:chOff x="444440" y="10831473"/>
            <a:chExt cx="3728085" cy="1783080"/>
          </a:xfrm>
        </p:grpSpPr>
        <p:sp>
          <p:nvSpPr>
            <p:cNvPr id="125" name="object 125"/>
            <p:cNvSpPr/>
            <p:nvPr/>
          </p:nvSpPr>
          <p:spPr>
            <a:xfrm>
              <a:off x="557711" y="10831473"/>
              <a:ext cx="462280" cy="224154"/>
            </a:xfrm>
            <a:custGeom>
              <a:avLst/>
              <a:gdLst/>
              <a:ahLst/>
              <a:cxnLst/>
              <a:rect l="l" t="t" r="r" b="b"/>
              <a:pathLst>
                <a:path w="462280" h="224154">
                  <a:moveTo>
                    <a:pt x="0" y="169680"/>
                  </a:moveTo>
                  <a:lnTo>
                    <a:pt x="15058" y="223965"/>
                  </a:lnTo>
                  <a:lnTo>
                    <a:pt x="45625" y="184399"/>
                  </a:lnTo>
                  <a:lnTo>
                    <a:pt x="31390" y="184399"/>
                  </a:lnTo>
                  <a:lnTo>
                    <a:pt x="14890" y="181153"/>
                  </a:lnTo>
                  <a:lnTo>
                    <a:pt x="16531" y="172913"/>
                  </a:lnTo>
                  <a:lnTo>
                    <a:pt x="0" y="169680"/>
                  </a:lnTo>
                  <a:close/>
                </a:path>
                <a:path w="462280" h="224154">
                  <a:moveTo>
                    <a:pt x="16531" y="172913"/>
                  </a:moveTo>
                  <a:lnTo>
                    <a:pt x="14890" y="181153"/>
                  </a:lnTo>
                  <a:lnTo>
                    <a:pt x="31390" y="184399"/>
                  </a:lnTo>
                  <a:lnTo>
                    <a:pt x="33030" y="176139"/>
                  </a:lnTo>
                  <a:lnTo>
                    <a:pt x="16531" y="172913"/>
                  </a:lnTo>
                  <a:close/>
                </a:path>
                <a:path w="462280" h="224154">
                  <a:moveTo>
                    <a:pt x="33030" y="176139"/>
                  </a:moveTo>
                  <a:lnTo>
                    <a:pt x="31390" y="184399"/>
                  </a:lnTo>
                  <a:lnTo>
                    <a:pt x="45625" y="184399"/>
                  </a:lnTo>
                  <a:lnTo>
                    <a:pt x="49516" y="179362"/>
                  </a:lnTo>
                  <a:lnTo>
                    <a:pt x="33030" y="176139"/>
                  </a:lnTo>
                  <a:close/>
                </a:path>
                <a:path w="462280" h="224154">
                  <a:moveTo>
                    <a:pt x="461501" y="0"/>
                  </a:moveTo>
                  <a:lnTo>
                    <a:pt x="359632" y="3693"/>
                  </a:lnTo>
                  <a:lnTo>
                    <a:pt x="310407" y="6435"/>
                  </a:lnTo>
                  <a:lnTo>
                    <a:pt x="263201" y="10353"/>
                  </a:lnTo>
                  <a:lnTo>
                    <a:pt x="218910" y="15781"/>
                  </a:lnTo>
                  <a:lnTo>
                    <a:pt x="178094" y="23112"/>
                  </a:lnTo>
                  <a:lnTo>
                    <a:pt x="133019" y="35592"/>
                  </a:lnTo>
                  <a:lnTo>
                    <a:pt x="95724" y="52661"/>
                  </a:lnTo>
                  <a:lnTo>
                    <a:pt x="62085" y="79467"/>
                  </a:lnTo>
                  <a:lnTo>
                    <a:pt x="38892" y="111422"/>
                  </a:lnTo>
                  <a:lnTo>
                    <a:pt x="23760" y="146903"/>
                  </a:lnTo>
                  <a:lnTo>
                    <a:pt x="16531" y="172913"/>
                  </a:lnTo>
                  <a:lnTo>
                    <a:pt x="33030" y="176139"/>
                  </a:lnTo>
                  <a:lnTo>
                    <a:pt x="33072" y="175836"/>
                  </a:lnTo>
                  <a:lnTo>
                    <a:pt x="33190" y="175333"/>
                  </a:lnTo>
                  <a:lnTo>
                    <a:pt x="36194" y="163972"/>
                  </a:lnTo>
                  <a:lnTo>
                    <a:pt x="39805" y="151940"/>
                  </a:lnTo>
                  <a:lnTo>
                    <a:pt x="43677" y="141139"/>
                  </a:lnTo>
                  <a:lnTo>
                    <a:pt x="43836" y="140691"/>
                  </a:lnTo>
                  <a:lnTo>
                    <a:pt x="48249" y="130282"/>
                  </a:lnTo>
                  <a:lnTo>
                    <a:pt x="53489" y="119817"/>
                  </a:lnTo>
                  <a:lnTo>
                    <a:pt x="53771" y="119257"/>
                  </a:lnTo>
                  <a:lnTo>
                    <a:pt x="59510" y="109800"/>
                  </a:lnTo>
                  <a:lnTo>
                    <a:pt x="59849" y="109240"/>
                  </a:lnTo>
                  <a:lnTo>
                    <a:pt x="66352" y="100286"/>
                  </a:lnTo>
                  <a:lnTo>
                    <a:pt x="66431" y="100118"/>
                  </a:lnTo>
                  <a:lnTo>
                    <a:pt x="70422" y="95249"/>
                  </a:lnTo>
                  <a:lnTo>
                    <a:pt x="74448" y="90828"/>
                  </a:lnTo>
                  <a:lnTo>
                    <a:pt x="78474" y="86743"/>
                  </a:lnTo>
                  <a:lnTo>
                    <a:pt x="82978" y="82601"/>
                  </a:lnTo>
                  <a:lnTo>
                    <a:pt x="88122" y="78292"/>
                  </a:lnTo>
                  <a:lnTo>
                    <a:pt x="93009" y="74599"/>
                  </a:lnTo>
                  <a:lnTo>
                    <a:pt x="98410" y="70849"/>
                  </a:lnTo>
                  <a:lnTo>
                    <a:pt x="98735" y="70625"/>
                  </a:lnTo>
                  <a:lnTo>
                    <a:pt x="104510" y="66988"/>
                  </a:lnTo>
                  <a:lnTo>
                    <a:pt x="110626" y="63518"/>
                  </a:lnTo>
                  <a:lnTo>
                    <a:pt x="117079" y="60272"/>
                  </a:lnTo>
                  <a:lnTo>
                    <a:pt x="123942" y="57138"/>
                  </a:lnTo>
                  <a:lnTo>
                    <a:pt x="130905" y="54284"/>
                  </a:lnTo>
                  <a:lnTo>
                    <a:pt x="138731" y="51374"/>
                  </a:lnTo>
                  <a:lnTo>
                    <a:pt x="146715" y="48688"/>
                  </a:lnTo>
                  <a:lnTo>
                    <a:pt x="146853" y="48688"/>
                  </a:lnTo>
                  <a:lnTo>
                    <a:pt x="154815" y="46225"/>
                  </a:lnTo>
                  <a:lnTo>
                    <a:pt x="163369" y="43875"/>
                  </a:lnTo>
                  <a:lnTo>
                    <a:pt x="172488" y="41580"/>
                  </a:lnTo>
                  <a:lnTo>
                    <a:pt x="181739" y="39510"/>
                  </a:lnTo>
                  <a:lnTo>
                    <a:pt x="191270" y="37495"/>
                  </a:lnTo>
                  <a:lnTo>
                    <a:pt x="191404" y="37495"/>
                  </a:lnTo>
                  <a:lnTo>
                    <a:pt x="201081" y="35704"/>
                  </a:lnTo>
                  <a:lnTo>
                    <a:pt x="221545" y="32402"/>
                  </a:lnTo>
                  <a:lnTo>
                    <a:pt x="221320" y="32402"/>
                  </a:lnTo>
                  <a:lnTo>
                    <a:pt x="242849" y="29492"/>
                  </a:lnTo>
                  <a:lnTo>
                    <a:pt x="243133" y="29492"/>
                  </a:lnTo>
                  <a:lnTo>
                    <a:pt x="264995" y="27086"/>
                  </a:lnTo>
                  <a:lnTo>
                    <a:pt x="264827" y="27086"/>
                  </a:lnTo>
                  <a:lnTo>
                    <a:pt x="287981" y="24959"/>
                  </a:lnTo>
                  <a:lnTo>
                    <a:pt x="288533" y="24959"/>
                  </a:lnTo>
                  <a:lnTo>
                    <a:pt x="311584" y="23168"/>
                  </a:lnTo>
                  <a:lnTo>
                    <a:pt x="335748" y="21713"/>
                  </a:lnTo>
                  <a:lnTo>
                    <a:pt x="360473" y="20482"/>
                  </a:lnTo>
                  <a:lnTo>
                    <a:pt x="385478" y="19363"/>
                  </a:lnTo>
                  <a:lnTo>
                    <a:pt x="462062" y="16788"/>
                  </a:lnTo>
                  <a:lnTo>
                    <a:pt x="461501" y="0"/>
                  </a:lnTo>
                  <a:close/>
                </a:path>
                <a:path w="462280" h="224154">
                  <a:moveTo>
                    <a:pt x="33144" y="175562"/>
                  </a:moveTo>
                  <a:lnTo>
                    <a:pt x="33072" y="175836"/>
                  </a:lnTo>
                  <a:lnTo>
                    <a:pt x="33144" y="175562"/>
                  </a:lnTo>
                  <a:close/>
                </a:path>
                <a:path w="462280" h="224154">
                  <a:moveTo>
                    <a:pt x="33205" y="175333"/>
                  </a:moveTo>
                  <a:lnTo>
                    <a:pt x="33144" y="175562"/>
                  </a:lnTo>
                  <a:lnTo>
                    <a:pt x="33205" y="175333"/>
                  </a:lnTo>
                  <a:close/>
                </a:path>
                <a:path w="462280" h="224154">
                  <a:moveTo>
                    <a:pt x="39836" y="151940"/>
                  </a:moveTo>
                  <a:lnTo>
                    <a:pt x="39676" y="152388"/>
                  </a:lnTo>
                  <a:lnTo>
                    <a:pt x="39836" y="151940"/>
                  </a:lnTo>
                  <a:close/>
                </a:path>
                <a:path w="462280" h="224154">
                  <a:moveTo>
                    <a:pt x="43857" y="140691"/>
                  </a:moveTo>
                  <a:lnTo>
                    <a:pt x="43725" y="141004"/>
                  </a:lnTo>
                  <a:lnTo>
                    <a:pt x="43857" y="140691"/>
                  </a:lnTo>
                  <a:close/>
                </a:path>
                <a:path w="462280" h="224154">
                  <a:moveTo>
                    <a:pt x="48397" y="129932"/>
                  </a:moveTo>
                  <a:lnTo>
                    <a:pt x="48221" y="130282"/>
                  </a:lnTo>
                  <a:lnTo>
                    <a:pt x="48397" y="129932"/>
                  </a:lnTo>
                  <a:close/>
                </a:path>
                <a:path w="462280" h="224154">
                  <a:moveTo>
                    <a:pt x="53650" y="119497"/>
                  </a:moveTo>
                  <a:lnTo>
                    <a:pt x="53457" y="119817"/>
                  </a:lnTo>
                  <a:lnTo>
                    <a:pt x="53650" y="119497"/>
                  </a:lnTo>
                  <a:close/>
                </a:path>
                <a:path w="462280" h="224154">
                  <a:moveTo>
                    <a:pt x="53795" y="119257"/>
                  </a:moveTo>
                  <a:lnTo>
                    <a:pt x="53650" y="119497"/>
                  </a:lnTo>
                  <a:lnTo>
                    <a:pt x="53795" y="119257"/>
                  </a:lnTo>
                  <a:close/>
                </a:path>
                <a:path w="462280" h="224154">
                  <a:moveTo>
                    <a:pt x="59849" y="109240"/>
                  </a:moveTo>
                  <a:lnTo>
                    <a:pt x="59484" y="109800"/>
                  </a:lnTo>
                  <a:lnTo>
                    <a:pt x="59645" y="109576"/>
                  </a:lnTo>
                  <a:lnTo>
                    <a:pt x="59849" y="109240"/>
                  </a:lnTo>
                  <a:close/>
                </a:path>
                <a:path w="462280" h="224154">
                  <a:moveTo>
                    <a:pt x="59645" y="109576"/>
                  </a:moveTo>
                  <a:lnTo>
                    <a:pt x="59484" y="109800"/>
                  </a:lnTo>
                  <a:lnTo>
                    <a:pt x="59645" y="109576"/>
                  </a:lnTo>
                  <a:close/>
                </a:path>
                <a:path w="462280" h="224154">
                  <a:moveTo>
                    <a:pt x="59888" y="109240"/>
                  </a:moveTo>
                  <a:lnTo>
                    <a:pt x="59645" y="109576"/>
                  </a:lnTo>
                  <a:lnTo>
                    <a:pt x="59888" y="109240"/>
                  </a:lnTo>
                  <a:close/>
                </a:path>
                <a:path w="462280" h="224154">
                  <a:moveTo>
                    <a:pt x="66756" y="99726"/>
                  </a:moveTo>
                  <a:lnTo>
                    <a:pt x="66431" y="100118"/>
                  </a:lnTo>
                  <a:lnTo>
                    <a:pt x="66756" y="99726"/>
                  </a:lnTo>
                  <a:close/>
                </a:path>
                <a:path w="462280" h="224154">
                  <a:moveTo>
                    <a:pt x="70462" y="95249"/>
                  </a:moveTo>
                  <a:lnTo>
                    <a:pt x="70159" y="95585"/>
                  </a:lnTo>
                  <a:lnTo>
                    <a:pt x="70462" y="95249"/>
                  </a:lnTo>
                  <a:close/>
                </a:path>
                <a:path w="462280" h="224154">
                  <a:moveTo>
                    <a:pt x="74480" y="90828"/>
                  </a:moveTo>
                  <a:lnTo>
                    <a:pt x="74207" y="91108"/>
                  </a:lnTo>
                  <a:lnTo>
                    <a:pt x="74480" y="90828"/>
                  </a:lnTo>
                  <a:close/>
                </a:path>
                <a:path w="462280" h="224154">
                  <a:moveTo>
                    <a:pt x="78674" y="86538"/>
                  </a:moveTo>
                  <a:lnTo>
                    <a:pt x="78451" y="86743"/>
                  </a:lnTo>
                  <a:lnTo>
                    <a:pt x="78674" y="86538"/>
                  </a:lnTo>
                  <a:close/>
                </a:path>
                <a:path w="462280" h="224154">
                  <a:moveTo>
                    <a:pt x="83233" y="82367"/>
                  </a:moveTo>
                  <a:lnTo>
                    <a:pt x="82953" y="82601"/>
                  </a:lnTo>
                  <a:lnTo>
                    <a:pt x="83233" y="82367"/>
                  </a:lnTo>
                  <a:close/>
                </a:path>
                <a:path w="462280" h="224154">
                  <a:moveTo>
                    <a:pt x="88169" y="78292"/>
                  </a:moveTo>
                  <a:lnTo>
                    <a:pt x="87875" y="78516"/>
                  </a:lnTo>
                  <a:lnTo>
                    <a:pt x="88169" y="78292"/>
                  </a:lnTo>
                  <a:close/>
                </a:path>
                <a:path w="462280" h="224154">
                  <a:moveTo>
                    <a:pt x="93302" y="74375"/>
                  </a:moveTo>
                  <a:lnTo>
                    <a:pt x="92972" y="74599"/>
                  </a:lnTo>
                  <a:lnTo>
                    <a:pt x="93302" y="74375"/>
                  </a:lnTo>
                  <a:close/>
                </a:path>
                <a:path w="462280" h="224154">
                  <a:moveTo>
                    <a:pt x="98763" y="70625"/>
                  </a:moveTo>
                  <a:lnTo>
                    <a:pt x="98416" y="70845"/>
                  </a:lnTo>
                  <a:lnTo>
                    <a:pt x="98763" y="70625"/>
                  </a:lnTo>
                  <a:close/>
                </a:path>
                <a:path w="462280" h="224154">
                  <a:moveTo>
                    <a:pt x="104585" y="66988"/>
                  </a:moveTo>
                  <a:lnTo>
                    <a:pt x="104196" y="67211"/>
                  </a:lnTo>
                  <a:lnTo>
                    <a:pt x="104585" y="66988"/>
                  </a:lnTo>
                  <a:close/>
                </a:path>
                <a:path w="462280" h="224154">
                  <a:moveTo>
                    <a:pt x="110707" y="63518"/>
                  </a:moveTo>
                  <a:lnTo>
                    <a:pt x="110267" y="63742"/>
                  </a:lnTo>
                  <a:lnTo>
                    <a:pt x="110707" y="63518"/>
                  </a:lnTo>
                  <a:close/>
                </a:path>
                <a:path w="462280" h="224154">
                  <a:moveTo>
                    <a:pt x="117157" y="60272"/>
                  </a:moveTo>
                  <a:lnTo>
                    <a:pt x="116793" y="60440"/>
                  </a:lnTo>
                  <a:lnTo>
                    <a:pt x="117157" y="60272"/>
                  </a:lnTo>
                  <a:close/>
                </a:path>
                <a:path w="462280" h="224154">
                  <a:moveTo>
                    <a:pt x="124048" y="57138"/>
                  </a:moveTo>
                  <a:lnTo>
                    <a:pt x="123644" y="57306"/>
                  </a:lnTo>
                  <a:lnTo>
                    <a:pt x="124048" y="57138"/>
                  </a:lnTo>
                  <a:close/>
                </a:path>
                <a:path w="462280" h="224154">
                  <a:moveTo>
                    <a:pt x="138846" y="51374"/>
                  </a:moveTo>
                  <a:lnTo>
                    <a:pt x="138518" y="51486"/>
                  </a:lnTo>
                  <a:lnTo>
                    <a:pt x="138846" y="51374"/>
                  </a:lnTo>
                  <a:close/>
                </a:path>
                <a:path w="462280" h="224154">
                  <a:moveTo>
                    <a:pt x="146853" y="48688"/>
                  </a:moveTo>
                  <a:lnTo>
                    <a:pt x="146715" y="48688"/>
                  </a:lnTo>
                  <a:lnTo>
                    <a:pt x="146491" y="48800"/>
                  </a:lnTo>
                  <a:lnTo>
                    <a:pt x="146853" y="48688"/>
                  </a:lnTo>
                  <a:close/>
                </a:path>
                <a:path w="462280" h="224154">
                  <a:moveTo>
                    <a:pt x="172568" y="41580"/>
                  </a:moveTo>
                  <a:lnTo>
                    <a:pt x="172320" y="41636"/>
                  </a:lnTo>
                  <a:lnTo>
                    <a:pt x="172568" y="41580"/>
                  </a:lnTo>
                  <a:close/>
                </a:path>
                <a:path w="462280" h="224154">
                  <a:moveTo>
                    <a:pt x="191404" y="37495"/>
                  </a:moveTo>
                  <a:lnTo>
                    <a:pt x="191270" y="37495"/>
                  </a:lnTo>
                  <a:lnTo>
                    <a:pt x="191101" y="37551"/>
                  </a:lnTo>
                  <a:lnTo>
                    <a:pt x="191404" y="37495"/>
                  </a:lnTo>
                  <a:close/>
                </a:path>
                <a:path w="462280" h="224154">
                  <a:moveTo>
                    <a:pt x="201202" y="35704"/>
                  </a:moveTo>
                  <a:lnTo>
                    <a:pt x="200857" y="35760"/>
                  </a:lnTo>
                  <a:lnTo>
                    <a:pt x="201202" y="35704"/>
                  </a:lnTo>
                  <a:close/>
                </a:path>
                <a:path w="462280" h="224154">
                  <a:moveTo>
                    <a:pt x="243133" y="29492"/>
                  </a:moveTo>
                  <a:lnTo>
                    <a:pt x="242849" y="29492"/>
                  </a:lnTo>
                  <a:lnTo>
                    <a:pt x="242625" y="29548"/>
                  </a:lnTo>
                  <a:lnTo>
                    <a:pt x="243133" y="29492"/>
                  </a:lnTo>
                  <a:close/>
                </a:path>
                <a:path w="462280" h="224154">
                  <a:moveTo>
                    <a:pt x="288533" y="24959"/>
                  </a:moveTo>
                  <a:lnTo>
                    <a:pt x="287981" y="24959"/>
                  </a:lnTo>
                  <a:lnTo>
                    <a:pt x="287813" y="25015"/>
                  </a:lnTo>
                  <a:lnTo>
                    <a:pt x="288533" y="24959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47297" y="12396208"/>
              <a:ext cx="3722370" cy="215265"/>
            </a:xfrm>
            <a:custGeom>
              <a:avLst/>
              <a:gdLst/>
              <a:ahLst/>
              <a:cxnLst/>
              <a:rect l="l" t="t" r="r" b="b"/>
              <a:pathLst>
                <a:path w="3722370" h="215265">
                  <a:moveTo>
                    <a:pt x="3721796" y="0"/>
                  </a:moveTo>
                  <a:lnTo>
                    <a:pt x="0" y="0"/>
                  </a:lnTo>
                  <a:lnTo>
                    <a:pt x="0" y="214899"/>
                  </a:lnTo>
                  <a:lnTo>
                    <a:pt x="3721796" y="214899"/>
                  </a:lnTo>
                  <a:lnTo>
                    <a:pt x="3721796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47297" y="12396208"/>
              <a:ext cx="3722370" cy="215265"/>
            </a:xfrm>
            <a:custGeom>
              <a:avLst/>
              <a:gdLst/>
              <a:ahLst/>
              <a:cxnLst/>
              <a:rect l="l" t="t" r="r" b="b"/>
              <a:pathLst>
                <a:path w="3722370" h="215265">
                  <a:moveTo>
                    <a:pt x="0" y="214899"/>
                  </a:moveTo>
                  <a:lnTo>
                    <a:pt x="3721796" y="214899"/>
                  </a:lnTo>
                  <a:lnTo>
                    <a:pt x="3721796" y="0"/>
                  </a:lnTo>
                  <a:lnTo>
                    <a:pt x="0" y="0"/>
                  </a:lnTo>
                  <a:lnTo>
                    <a:pt x="0" y="214899"/>
                  </a:lnTo>
                  <a:close/>
                </a:path>
              </a:pathLst>
            </a:custGeom>
            <a:ln w="537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128" name="object 12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94669" y="12466722"/>
              <a:ext cx="127775" cy="96777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3237692" y="12547555"/>
              <a:ext cx="48260" cy="17780"/>
            </a:xfrm>
            <a:custGeom>
              <a:avLst/>
              <a:gdLst/>
              <a:ahLst/>
              <a:cxnLst/>
              <a:rect l="l" t="t" r="r" b="b"/>
              <a:pathLst>
                <a:path w="48260" h="17779">
                  <a:moveTo>
                    <a:pt x="47318" y="0"/>
                  </a:moveTo>
                  <a:lnTo>
                    <a:pt x="0" y="1678"/>
                  </a:lnTo>
                  <a:lnTo>
                    <a:pt x="560" y="17538"/>
                  </a:lnTo>
                  <a:lnTo>
                    <a:pt x="47879" y="15854"/>
                  </a:lnTo>
                  <a:lnTo>
                    <a:pt x="4731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237692" y="12547555"/>
              <a:ext cx="48260" cy="17780"/>
            </a:xfrm>
            <a:custGeom>
              <a:avLst/>
              <a:gdLst/>
              <a:ahLst/>
              <a:cxnLst/>
              <a:rect l="l" t="t" r="r" b="b"/>
              <a:pathLst>
                <a:path w="48260" h="17779">
                  <a:moveTo>
                    <a:pt x="0" y="1678"/>
                  </a:moveTo>
                  <a:lnTo>
                    <a:pt x="47318" y="0"/>
                  </a:lnTo>
                  <a:lnTo>
                    <a:pt x="47879" y="15854"/>
                  </a:lnTo>
                  <a:lnTo>
                    <a:pt x="560" y="17538"/>
                  </a:lnTo>
                  <a:lnTo>
                    <a:pt x="0" y="1678"/>
                  </a:lnTo>
                  <a:close/>
                </a:path>
              </a:pathLst>
            </a:custGeom>
            <a:ln w="55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255856" y="12564736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392" y="0"/>
                  </a:moveTo>
                  <a:lnTo>
                    <a:pt x="0" y="13475"/>
                  </a:lnTo>
                  <a:lnTo>
                    <a:pt x="11381" y="13789"/>
                  </a:lnTo>
                  <a:lnTo>
                    <a:pt x="11773" y="313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741365" y="21816778"/>
            <a:ext cx="3508283" cy="294285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30708" rIns="0" bIns="0" rtlCol="0">
            <a:spAutoFit/>
          </a:bodyPr>
          <a:lstStyle/>
          <a:p>
            <a:pPr marL="139700">
              <a:spcBef>
                <a:spcPts val="245"/>
              </a:spcBef>
            </a:pPr>
            <a:r>
              <a:rPr sz="1710" spc="20" dirty="0">
                <a:latin typeface="Calibri" panose="020F0502020204030204"/>
                <a:cs typeface="Calibri" panose="020F0502020204030204"/>
              </a:rPr>
              <a:t>AR-201</a:t>
            </a:r>
            <a:r>
              <a:rPr sz="171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spc="11" dirty="0">
                <a:latin typeface="Calibri" panose="020F0502020204030204"/>
                <a:cs typeface="Calibri" panose="020F0502020204030204"/>
              </a:rPr>
              <a:t>Unmodified</a:t>
            </a:r>
            <a:r>
              <a:rPr sz="171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spc="11" dirty="0">
                <a:latin typeface="Calibri" panose="020F0502020204030204"/>
                <a:cs typeface="Calibri" panose="020F0502020204030204"/>
              </a:rPr>
              <a:t>(Wild</a:t>
            </a:r>
            <a:r>
              <a:rPr sz="171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spc="11" dirty="0">
                <a:latin typeface="Calibri" panose="020F0502020204030204"/>
                <a:cs typeface="Calibri" panose="020F0502020204030204"/>
              </a:rPr>
              <a:t>Type/Wt)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6040313" y="21814074"/>
            <a:ext cx="1714477" cy="294285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30708" rIns="0" bIns="0" rtlCol="0">
            <a:spAutoFit/>
          </a:bodyPr>
          <a:lstStyle/>
          <a:p>
            <a:pPr marL="89535">
              <a:spcBef>
                <a:spcPts val="245"/>
              </a:spcBef>
            </a:pPr>
            <a:r>
              <a:rPr sz="1710" spc="20" dirty="0">
                <a:latin typeface="Calibri" panose="020F0502020204030204"/>
                <a:cs typeface="Calibri" panose="020F0502020204030204"/>
              </a:rPr>
              <a:t>AR-201</a:t>
            </a:r>
            <a:r>
              <a:rPr sz="1710" spc="-79" dirty="0">
                <a:latin typeface="Calibri" panose="020F0502020204030204"/>
                <a:cs typeface="Calibri" panose="020F0502020204030204"/>
              </a:rPr>
              <a:t> </a:t>
            </a:r>
            <a:r>
              <a:rPr sz="1710" spc="20" dirty="0">
                <a:latin typeface="Calibri" panose="020F0502020204030204"/>
                <a:cs typeface="Calibri" panose="020F0502020204030204"/>
              </a:rPr>
              <a:t>Modified</a:t>
            </a:r>
            <a:endParaRPr sz="17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790170" y="26264343"/>
            <a:ext cx="1432996" cy="182112"/>
          </a:xfrm>
          <a:prstGeom prst="rect">
            <a:avLst/>
          </a:prstGeom>
        </p:spPr>
        <p:txBody>
          <a:bodyPr vert="horz" wrap="square" lIns="0" tIns="26871" rIns="0" bIns="0" rtlCol="0">
            <a:spAutoFit/>
          </a:bodyPr>
          <a:lstStyle/>
          <a:p>
            <a:pPr>
              <a:spcBef>
                <a:spcPts val="210"/>
              </a:spcBef>
            </a:pPr>
            <a:r>
              <a:rPr sz="1005" dirty="0">
                <a:latin typeface="Calibri" panose="020F0502020204030204"/>
                <a:cs typeface="Calibri" panose="020F0502020204030204"/>
              </a:rPr>
              <a:t>AR-201</a:t>
            </a:r>
            <a:r>
              <a:rPr sz="1005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005" dirty="0">
                <a:latin typeface="Calibri" panose="020F0502020204030204"/>
                <a:cs typeface="Calibri" panose="020F0502020204030204"/>
              </a:rPr>
              <a:t>Modified</a:t>
            </a:r>
            <a:r>
              <a:rPr sz="100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005" dirty="0">
                <a:latin typeface="Calibri" panose="020F0502020204030204"/>
                <a:cs typeface="Calibri" panose="020F0502020204030204"/>
              </a:rPr>
              <a:t>Antibody</a:t>
            </a:r>
            <a:endParaRPr sz="100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954867" y="26264343"/>
            <a:ext cx="1578855" cy="182112"/>
          </a:xfrm>
          <a:prstGeom prst="rect">
            <a:avLst/>
          </a:prstGeom>
        </p:spPr>
        <p:txBody>
          <a:bodyPr vert="horz" wrap="square" lIns="0" tIns="26871" rIns="0" bIns="0" rtlCol="0">
            <a:spAutoFit/>
          </a:bodyPr>
          <a:lstStyle/>
          <a:p>
            <a:pPr>
              <a:spcBef>
                <a:spcPts val="210"/>
              </a:spcBef>
            </a:pPr>
            <a:r>
              <a:rPr sz="1005" dirty="0">
                <a:latin typeface="Calibri" panose="020F0502020204030204"/>
                <a:cs typeface="Calibri" panose="020F0502020204030204"/>
              </a:rPr>
              <a:t>AR-201</a:t>
            </a:r>
            <a:r>
              <a:rPr sz="1005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005" dirty="0">
                <a:latin typeface="Calibri" panose="020F0502020204030204"/>
                <a:cs typeface="Calibri" panose="020F0502020204030204"/>
              </a:rPr>
              <a:t>Unmodified</a:t>
            </a:r>
            <a:r>
              <a:rPr sz="100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005" dirty="0">
                <a:latin typeface="Calibri" panose="020F0502020204030204"/>
                <a:cs typeface="Calibri" panose="020F0502020204030204"/>
              </a:rPr>
              <a:t>Antibody</a:t>
            </a:r>
            <a:endParaRPr sz="100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810579" y="22657744"/>
            <a:ext cx="7823902" cy="3152594"/>
            <a:chOff x="388805" y="10675335"/>
            <a:chExt cx="3883025" cy="1564640"/>
          </a:xfrm>
        </p:grpSpPr>
        <p:sp>
          <p:nvSpPr>
            <p:cNvPr id="137" name="object 137"/>
            <p:cNvSpPr/>
            <p:nvPr/>
          </p:nvSpPr>
          <p:spPr>
            <a:xfrm>
              <a:off x="388797" y="10675340"/>
              <a:ext cx="3883025" cy="1564640"/>
            </a:xfrm>
            <a:custGeom>
              <a:avLst/>
              <a:gdLst/>
              <a:ahLst/>
              <a:cxnLst/>
              <a:rect l="l" t="t" r="r" b="b"/>
              <a:pathLst>
                <a:path w="3883025" h="1564640">
                  <a:moveTo>
                    <a:pt x="66319" y="1446339"/>
                  </a:moveTo>
                  <a:lnTo>
                    <a:pt x="66128" y="1446161"/>
                  </a:lnTo>
                  <a:lnTo>
                    <a:pt x="66319" y="1446339"/>
                  </a:lnTo>
                  <a:close/>
                </a:path>
                <a:path w="3883025" h="1564640">
                  <a:moveTo>
                    <a:pt x="74307" y="1453172"/>
                  </a:moveTo>
                  <a:lnTo>
                    <a:pt x="74180" y="1453057"/>
                  </a:lnTo>
                  <a:lnTo>
                    <a:pt x="74307" y="1453172"/>
                  </a:lnTo>
                  <a:close/>
                </a:path>
                <a:path w="3883025" h="1564640">
                  <a:moveTo>
                    <a:pt x="83007" y="1459725"/>
                  </a:moveTo>
                  <a:lnTo>
                    <a:pt x="82842" y="1459611"/>
                  </a:lnTo>
                  <a:lnTo>
                    <a:pt x="83007" y="1459725"/>
                  </a:lnTo>
                  <a:close/>
                </a:path>
                <a:path w="3883025" h="1564640">
                  <a:moveTo>
                    <a:pt x="123469" y="1482051"/>
                  </a:moveTo>
                  <a:lnTo>
                    <a:pt x="123278" y="1481975"/>
                  </a:lnTo>
                  <a:lnTo>
                    <a:pt x="123469" y="1482051"/>
                  </a:lnTo>
                  <a:close/>
                </a:path>
                <a:path w="3883025" h="1564640">
                  <a:moveTo>
                    <a:pt x="146964" y="1491195"/>
                  </a:moveTo>
                  <a:lnTo>
                    <a:pt x="146748" y="1491119"/>
                  </a:lnTo>
                  <a:lnTo>
                    <a:pt x="146964" y="1491195"/>
                  </a:lnTo>
                  <a:close/>
                </a:path>
                <a:path w="3883025" h="1564640">
                  <a:moveTo>
                    <a:pt x="459117" y="1548041"/>
                  </a:moveTo>
                  <a:lnTo>
                    <a:pt x="430822" y="1548041"/>
                  </a:lnTo>
                  <a:lnTo>
                    <a:pt x="422389" y="1548041"/>
                  </a:lnTo>
                  <a:lnTo>
                    <a:pt x="421513" y="1564360"/>
                  </a:lnTo>
                  <a:lnTo>
                    <a:pt x="459117" y="1548041"/>
                  </a:lnTo>
                  <a:close/>
                </a:path>
                <a:path w="3883025" h="1564640">
                  <a:moveTo>
                    <a:pt x="473265" y="1541907"/>
                  </a:moveTo>
                  <a:lnTo>
                    <a:pt x="424205" y="1514055"/>
                  </a:lnTo>
                  <a:lnTo>
                    <a:pt x="423303" y="1530807"/>
                  </a:lnTo>
                  <a:lnTo>
                    <a:pt x="404888" y="1529791"/>
                  </a:lnTo>
                  <a:lnTo>
                    <a:pt x="371106" y="1527619"/>
                  </a:lnTo>
                  <a:lnTo>
                    <a:pt x="337794" y="1525104"/>
                  </a:lnTo>
                  <a:lnTo>
                    <a:pt x="337667" y="1525104"/>
                  </a:lnTo>
                  <a:lnTo>
                    <a:pt x="305104" y="1522056"/>
                  </a:lnTo>
                  <a:lnTo>
                    <a:pt x="304965" y="1522044"/>
                  </a:lnTo>
                  <a:lnTo>
                    <a:pt x="289140" y="1520304"/>
                  </a:lnTo>
                  <a:lnTo>
                    <a:pt x="273431" y="1518386"/>
                  </a:lnTo>
                  <a:lnTo>
                    <a:pt x="258000" y="1516316"/>
                  </a:lnTo>
                  <a:lnTo>
                    <a:pt x="257848" y="1516303"/>
                  </a:lnTo>
                  <a:lnTo>
                    <a:pt x="242709" y="1514005"/>
                  </a:lnTo>
                  <a:lnTo>
                    <a:pt x="228028" y="1511541"/>
                  </a:lnTo>
                  <a:lnTo>
                    <a:pt x="227825" y="1511503"/>
                  </a:lnTo>
                  <a:lnTo>
                    <a:pt x="213512" y="1508798"/>
                  </a:lnTo>
                  <a:lnTo>
                    <a:pt x="213385" y="1508772"/>
                  </a:lnTo>
                  <a:lnTo>
                    <a:pt x="199415" y="1505826"/>
                  </a:lnTo>
                  <a:lnTo>
                    <a:pt x="199224" y="1505775"/>
                  </a:lnTo>
                  <a:lnTo>
                    <a:pt x="185661" y="1502562"/>
                  </a:lnTo>
                  <a:lnTo>
                    <a:pt x="185508" y="1502524"/>
                  </a:lnTo>
                  <a:lnTo>
                    <a:pt x="172339" y="1499057"/>
                  </a:lnTo>
                  <a:lnTo>
                    <a:pt x="172123" y="1498993"/>
                  </a:lnTo>
                  <a:lnTo>
                    <a:pt x="159435" y="1495272"/>
                  </a:lnTo>
                  <a:lnTo>
                    <a:pt x="159194" y="1495209"/>
                  </a:lnTo>
                  <a:lnTo>
                    <a:pt x="146723" y="1491119"/>
                  </a:lnTo>
                  <a:lnTo>
                    <a:pt x="135077" y="1486839"/>
                  </a:lnTo>
                  <a:lnTo>
                    <a:pt x="134937" y="1486801"/>
                  </a:lnTo>
                  <a:lnTo>
                    <a:pt x="134797" y="1486725"/>
                  </a:lnTo>
                  <a:lnTo>
                    <a:pt x="123583" y="1482115"/>
                  </a:lnTo>
                  <a:lnTo>
                    <a:pt x="123253" y="1481975"/>
                  </a:lnTo>
                  <a:lnTo>
                    <a:pt x="112674" y="1477073"/>
                  </a:lnTo>
                  <a:lnTo>
                    <a:pt x="112534" y="1477010"/>
                  </a:lnTo>
                  <a:lnTo>
                    <a:pt x="112344" y="1476908"/>
                  </a:lnTo>
                  <a:lnTo>
                    <a:pt x="102285" y="1471701"/>
                  </a:lnTo>
                  <a:lnTo>
                    <a:pt x="102069" y="1471587"/>
                  </a:lnTo>
                  <a:lnTo>
                    <a:pt x="101917" y="1471498"/>
                  </a:lnTo>
                  <a:lnTo>
                    <a:pt x="92468" y="1465986"/>
                  </a:lnTo>
                  <a:lnTo>
                    <a:pt x="92290" y="1465884"/>
                  </a:lnTo>
                  <a:lnTo>
                    <a:pt x="92075" y="1465732"/>
                  </a:lnTo>
                  <a:lnTo>
                    <a:pt x="83273" y="1459903"/>
                  </a:lnTo>
                  <a:lnTo>
                    <a:pt x="83007" y="1459725"/>
                  </a:lnTo>
                  <a:lnTo>
                    <a:pt x="83235" y="1459903"/>
                  </a:lnTo>
                  <a:lnTo>
                    <a:pt x="82829" y="1459611"/>
                  </a:lnTo>
                  <a:lnTo>
                    <a:pt x="74587" y="1453388"/>
                  </a:lnTo>
                  <a:lnTo>
                    <a:pt x="74155" y="1453057"/>
                  </a:lnTo>
                  <a:lnTo>
                    <a:pt x="66560" y="1446555"/>
                  </a:lnTo>
                  <a:lnTo>
                    <a:pt x="66103" y="1446161"/>
                  </a:lnTo>
                  <a:lnTo>
                    <a:pt x="59169" y="1439329"/>
                  </a:lnTo>
                  <a:lnTo>
                    <a:pt x="58953" y="1439113"/>
                  </a:lnTo>
                  <a:lnTo>
                    <a:pt x="59143" y="1439329"/>
                  </a:lnTo>
                  <a:lnTo>
                    <a:pt x="58712" y="1438884"/>
                  </a:lnTo>
                  <a:lnTo>
                    <a:pt x="58953" y="1439113"/>
                  </a:lnTo>
                  <a:lnTo>
                    <a:pt x="58750" y="1438884"/>
                  </a:lnTo>
                  <a:lnTo>
                    <a:pt x="52374" y="1431632"/>
                  </a:lnTo>
                  <a:lnTo>
                    <a:pt x="52171" y="1431391"/>
                  </a:lnTo>
                  <a:lnTo>
                    <a:pt x="52349" y="1431632"/>
                  </a:lnTo>
                  <a:lnTo>
                    <a:pt x="51955" y="1431150"/>
                  </a:lnTo>
                  <a:lnTo>
                    <a:pt x="52171" y="1431391"/>
                  </a:lnTo>
                  <a:lnTo>
                    <a:pt x="51981" y="1431150"/>
                  </a:lnTo>
                  <a:lnTo>
                    <a:pt x="46253" y="1423543"/>
                  </a:lnTo>
                  <a:lnTo>
                    <a:pt x="45923" y="1423098"/>
                  </a:lnTo>
                  <a:lnTo>
                    <a:pt x="46202" y="1423543"/>
                  </a:lnTo>
                  <a:lnTo>
                    <a:pt x="45897" y="1423085"/>
                  </a:lnTo>
                  <a:lnTo>
                    <a:pt x="40716" y="1414919"/>
                  </a:lnTo>
                  <a:lnTo>
                    <a:pt x="40551" y="1414678"/>
                  </a:lnTo>
                  <a:lnTo>
                    <a:pt x="40690" y="1414919"/>
                  </a:lnTo>
                  <a:lnTo>
                    <a:pt x="40360" y="1414360"/>
                  </a:lnTo>
                  <a:lnTo>
                    <a:pt x="40551" y="1414678"/>
                  </a:lnTo>
                  <a:lnTo>
                    <a:pt x="40386" y="1414360"/>
                  </a:lnTo>
                  <a:lnTo>
                    <a:pt x="35852" y="1405851"/>
                  </a:lnTo>
                  <a:lnTo>
                    <a:pt x="35661" y="1405496"/>
                  </a:lnTo>
                  <a:lnTo>
                    <a:pt x="35572" y="1405293"/>
                  </a:lnTo>
                  <a:lnTo>
                    <a:pt x="31572" y="1396288"/>
                  </a:lnTo>
                  <a:lnTo>
                    <a:pt x="31369" y="1395831"/>
                  </a:lnTo>
                  <a:lnTo>
                    <a:pt x="31534" y="1396288"/>
                  </a:lnTo>
                  <a:lnTo>
                    <a:pt x="31356" y="1395818"/>
                  </a:lnTo>
                  <a:lnTo>
                    <a:pt x="27851" y="1386217"/>
                  </a:lnTo>
                  <a:lnTo>
                    <a:pt x="27724" y="1385925"/>
                  </a:lnTo>
                  <a:lnTo>
                    <a:pt x="27673" y="1385709"/>
                  </a:lnTo>
                  <a:lnTo>
                    <a:pt x="24650" y="1375613"/>
                  </a:lnTo>
                  <a:lnTo>
                    <a:pt x="24574" y="1375244"/>
                  </a:lnTo>
                  <a:lnTo>
                    <a:pt x="22085" y="1364729"/>
                  </a:lnTo>
                  <a:lnTo>
                    <a:pt x="22021" y="1364475"/>
                  </a:lnTo>
                  <a:lnTo>
                    <a:pt x="21996" y="1364272"/>
                  </a:lnTo>
                  <a:lnTo>
                    <a:pt x="20040" y="1353312"/>
                  </a:lnTo>
                  <a:lnTo>
                    <a:pt x="20015" y="1353134"/>
                  </a:lnTo>
                  <a:lnTo>
                    <a:pt x="19977" y="1352918"/>
                  </a:lnTo>
                  <a:lnTo>
                    <a:pt x="18478" y="1341437"/>
                  </a:lnTo>
                  <a:lnTo>
                    <a:pt x="18453" y="1341196"/>
                  </a:lnTo>
                  <a:lnTo>
                    <a:pt x="18440" y="1341056"/>
                  </a:lnTo>
                  <a:lnTo>
                    <a:pt x="17449" y="1329182"/>
                  </a:lnTo>
                  <a:lnTo>
                    <a:pt x="17437" y="1329055"/>
                  </a:lnTo>
                  <a:lnTo>
                    <a:pt x="17437" y="1328889"/>
                  </a:lnTo>
                  <a:lnTo>
                    <a:pt x="16916" y="1316596"/>
                  </a:lnTo>
                  <a:lnTo>
                    <a:pt x="16903" y="1316355"/>
                  </a:lnTo>
                  <a:lnTo>
                    <a:pt x="16827" y="1303223"/>
                  </a:lnTo>
                  <a:lnTo>
                    <a:pt x="19215" y="1262481"/>
                  </a:lnTo>
                  <a:lnTo>
                    <a:pt x="25031" y="1218653"/>
                  </a:lnTo>
                  <a:lnTo>
                    <a:pt x="33832" y="1172603"/>
                  </a:lnTo>
                  <a:lnTo>
                    <a:pt x="37325" y="1156766"/>
                  </a:lnTo>
                  <a:lnTo>
                    <a:pt x="40995" y="1140929"/>
                  </a:lnTo>
                  <a:lnTo>
                    <a:pt x="41046" y="1140752"/>
                  </a:lnTo>
                  <a:lnTo>
                    <a:pt x="49085" y="1108519"/>
                  </a:lnTo>
                  <a:lnTo>
                    <a:pt x="57861" y="1075563"/>
                  </a:lnTo>
                  <a:lnTo>
                    <a:pt x="67157" y="1042098"/>
                  </a:lnTo>
                  <a:lnTo>
                    <a:pt x="76809" y="1008519"/>
                  </a:lnTo>
                  <a:lnTo>
                    <a:pt x="86626" y="974775"/>
                  </a:lnTo>
                  <a:lnTo>
                    <a:pt x="70472" y="970064"/>
                  </a:lnTo>
                  <a:lnTo>
                    <a:pt x="50952" y="1037615"/>
                  </a:lnTo>
                  <a:lnTo>
                    <a:pt x="32816" y="1104265"/>
                  </a:lnTo>
                  <a:lnTo>
                    <a:pt x="20891" y="1153121"/>
                  </a:lnTo>
                  <a:lnTo>
                    <a:pt x="11112" y="1200467"/>
                  </a:lnTo>
                  <a:lnTo>
                    <a:pt x="4102" y="1246022"/>
                  </a:lnTo>
                  <a:lnTo>
                    <a:pt x="393" y="1289392"/>
                  </a:lnTo>
                  <a:lnTo>
                    <a:pt x="0" y="1303223"/>
                  </a:lnTo>
                  <a:lnTo>
                    <a:pt x="88" y="1316812"/>
                  </a:lnTo>
                  <a:lnTo>
                    <a:pt x="3378" y="1355661"/>
                  </a:lnTo>
                  <a:lnTo>
                    <a:pt x="15836" y="1402334"/>
                  </a:lnTo>
                  <a:lnTo>
                    <a:pt x="39090" y="1441970"/>
                  </a:lnTo>
                  <a:lnTo>
                    <a:pt x="73317" y="1473454"/>
                  </a:lnTo>
                  <a:lnTo>
                    <a:pt x="116687" y="1497418"/>
                  </a:lnTo>
                  <a:lnTo>
                    <a:pt x="154305" y="1511261"/>
                  </a:lnTo>
                  <a:lnTo>
                    <a:pt x="195618" y="1522183"/>
                  </a:lnTo>
                  <a:lnTo>
                    <a:pt x="240118" y="1530591"/>
                  </a:lnTo>
                  <a:lnTo>
                    <a:pt x="287147" y="1536979"/>
                  </a:lnTo>
                  <a:lnTo>
                    <a:pt x="336296" y="1541830"/>
                  </a:lnTo>
                  <a:lnTo>
                    <a:pt x="422414" y="1547571"/>
                  </a:lnTo>
                  <a:lnTo>
                    <a:pt x="430834" y="1547571"/>
                  </a:lnTo>
                  <a:lnTo>
                    <a:pt x="460197" y="1547571"/>
                  </a:lnTo>
                  <a:lnTo>
                    <a:pt x="473265" y="1541907"/>
                  </a:lnTo>
                  <a:close/>
                </a:path>
                <a:path w="3883025" h="1564640">
                  <a:moveTo>
                    <a:pt x="2645041" y="1381061"/>
                  </a:moveTo>
                  <a:lnTo>
                    <a:pt x="2644889" y="1381010"/>
                  </a:lnTo>
                  <a:lnTo>
                    <a:pt x="2645041" y="1381061"/>
                  </a:lnTo>
                  <a:close/>
                </a:path>
                <a:path w="3883025" h="1564640">
                  <a:moveTo>
                    <a:pt x="2662301" y="1386154"/>
                  </a:moveTo>
                  <a:lnTo>
                    <a:pt x="2662097" y="1386103"/>
                  </a:lnTo>
                  <a:lnTo>
                    <a:pt x="2662301" y="1386154"/>
                  </a:lnTo>
                  <a:close/>
                </a:path>
                <a:path w="3883025" h="1564640">
                  <a:moveTo>
                    <a:pt x="2805252" y="1417332"/>
                  </a:moveTo>
                  <a:lnTo>
                    <a:pt x="2778252" y="1417332"/>
                  </a:lnTo>
                  <a:lnTo>
                    <a:pt x="2769870" y="1417332"/>
                  </a:lnTo>
                  <a:lnTo>
                    <a:pt x="2769336" y="1433842"/>
                  </a:lnTo>
                  <a:lnTo>
                    <a:pt x="2805252" y="1417332"/>
                  </a:lnTo>
                  <a:close/>
                </a:path>
                <a:path w="3883025" h="1564640">
                  <a:moveTo>
                    <a:pt x="2820581" y="1410271"/>
                  </a:moveTo>
                  <a:lnTo>
                    <a:pt x="2770962" y="1383525"/>
                  </a:lnTo>
                  <a:lnTo>
                    <a:pt x="2770416" y="1400238"/>
                  </a:lnTo>
                  <a:lnTo>
                    <a:pt x="2762885" y="1399984"/>
                  </a:lnTo>
                  <a:lnTo>
                    <a:pt x="2763113" y="1399984"/>
                  </a:lnTo>
                  <a:lnTo>
                    <a:pt x="2743936" y="1398752"/>
                  </a:lnTo>
                  <a:lnTo>
                    <a:pt x="2744101" y="1398752"/>
                  </a:lnTo>
                  <a:lnTo>
                    <a:pt x="2725788" y="1397127"/>
                  </a:lnTo>
                  <a:lnTo>
                    <a:pt x="2725153" y="1397076"/>
                  </a:lnTo>
                  <a:lnTo>
                    <a:pt x="2725382" y="1397127"/>
                  </a:lnTo>
                  <a:lnTo>
                    <a:pt x="2707119" y="1394942"/>
                  </a:lnTo>
                  <a:lnTo>
                    <a:pt x="2706992" y="1394942"/>
                  </a:lnTo>
                  <a:lnTo>
                    <a:pt x="2706725" y="1394904"/>
                  </a:lnTo>
                  <a:lnTo>
                    <a:pt x="2688539" y="1391983"/>
                  </a:lnTo>
                  <a:lnTo>
                    <a:pt x="2688933" y="1392034"/>
                  </a:lnTo>
                  <a:lnTo>
                    <a:pt x="2688666" y="1391983"/>
                  </a:lnTo>
                  <a:lnTo>
                    <a:pt x="2671254" y="1388338"/>
                  </a:lnTo>
                  <a:lnTo>
                    <a:pt x="2670708" y="1388224"/>
                  </a:lnTo>
                  <a:lnTo>
                    <a:pt x="2671000" y="1388338"/>
                  </a:lnTo>
                  <a:lnTo>
                    <a:pt x="2662085" y="1386103"/>
                  </a:lnTo>
                  <a:lnTo>
                    <a:pt x="2653665" y="1383753"/>
                  </a:lnTo>
                  <a:lnTo>
                    <a:pt x="2653487" y="1383690"/>
                  </a:lnTo>
                  <a:lnTo>
                    <a:pt x="2645219" y="1381125"/>
                  </a:lnTo>
                  <a:lnTo>
                    <a:pt x="2645092" y="1381086"/>
                  </a:lnTo>
                  <a:lnTo>
                    <a:pt x="2644864" y="1381010"/>
                  </a:lnTo>
                  <a:lnTo>
                    <a:pt x="2636824" y="1378153"/>
                  </a:lnTo>
                  <a:lnTo>
                    <a:pt x="2636520" y="1378038"/>
                  </a:lnTo>
                  <a:lnTo>
                    <a:pt x="2636736" y="1378153"/>
                  </a:lnTo>
                  <a:lnTo>
                    <a:pt x="2628455" y="1374965"/>
                  </a:lnTo>
                  <a:lnTo>
                    <a:pt x="2628277" y="1374902"/>
                  </a:lnTo>
                  <a:lnTo>
                    <a:pt x="2619972" y="1371320"/>
                  </a:lnTo>
                  <a:lnTo>
                    <a:pt x="2620314" y="1371434"/>
                  </a:lnTo>
                  <a:lnTo>
                    <a:pt x="2620073" y="1371320"/>
                  </a:lnTo>
                  <a:lnTo>
                    <a:pt x="2612313" y="1367688"/>
                  </a:lnTo>
                  <a:lnTo>
                    <a:pt x="2611958" y="1367523"/>
                  </a:lnTo>
                  <a:lnTo>
                    <a:pt x="2612237" y="1367688"/>
                  </a:lnTo>
                  <a:lnTo>
                    <a:pt x="2604376" y="1363548"/>
                  </a:lnTo>
                  <a:lnTo>
                    <a:pt x="2604058" y="1363383"/>
                  </a:lnTo>
                  <a:lnTo>
                    <a:pt x="2604338" y="1363548"/>
                  </a:lnTo>
                  <a:lnTo>
                    <a:pt x="2596654" y="1359128"/>
                  </a:lnTo>
                  <a:lnTo>
                    <a:pt x="2596261" y="1358900"/>
                  </a:lnTo>
                  <a:lnTo>
                    <a:pt x="2596540" y="1359128"/>
                  </a:lnTo>
                  <a:lnTo>
                    <a:pt x="2588984" y="1354315"/>
                  </a:lnTo>
                  <a:lnTo>
                    <a:pt x="2588806" y="1354201"/>
                  </a:lnTo>
                  <a:lnTo>
                    <a:pt x="2588653" y="1354086"/>
                  </a:lnTo>
                  <a:lnTo>
                    <a:pt x="2581503" y="1349108"/>
                  </a:lnTo>
                  <a:lnTo>
                    <a:pt x="2581173" y="1348879"/>
                  </a:lnTo>
                  <a:lnTo>
                    <a:pt x="2581402" y="1349108"/>
                  </a:lnTo>
                  <a:lnTo>
                    <a:pt x="2574074" y="1343571"/>
                  </a:lnTo>
                  <a:lnTo>
                    <a:pt x="2573896" y="1343431"/>
                  </a:lnTo>
                  <a:lnTo>
                    <a:pt x="2566543" y="1337360"/>
                  </a:lnTo>
                  <a:lnTo>
                    <a:pt x="2566822" y="1337576"/>
                  </a:lnTo>
                  <a:lnTo>
                    <a:pt x="2566581" y="1337360"/>
                  </a:lnTo>
                  <a:lnTo>
                    <a:pt x="2559481" y="1331036"/>
                  </a:lnTo>
                  <a:lnTo>
                    <a:pt x="2559761" y="1331252"/>
                  </a:lnTo>
                  <a:lnTo>
                    <a:pt x="2559532" y="1331036"/>
                  </a:lnTo>
                  <a:lnTo>
                    <a:pt x="2552865" y="1324483"/>
                  </a:lnTo>
                  <a:lnTo>
                    <a:pt x="2552585" y="1324203"/>
                  </a:lnTo>
                  <a:lnTo>
                    <a:pt x="2552814" y="1324483"/>
                  </a:lnTo>
                  <a:lnTo>
                    <a:pt x="2546058" y="1317205"/>
                  </a:lnTo>
                  <a:lnTo>
                    <a:pt x="2545804" y="1316926"/>
                  </a:lnTo>
                  <a:lnTo>
                    <a:pt x="2546032" y="1317205"/>
                  </a:lnTo>
                  <a:lnTo>
                    <a:pt x="2539187" y="1309268"/>
                  </a:lnTo>
                  <a:lnTo>
                    <a:pt x="2539415" y="1309484"/>
                  </a:lnTo>
                  <a:lnTo>
                    <a:pt x="2539238" y="1309268"/>
                  </a:lnTo>
                  <a:lnTo>
                    <a:pt x="2532913" y="1301318"/>
                  </a:lnTo>
                  <a:lnTo>
                    <a:pt x="2532786" y="1301153"/>
                  </a:lnTo>
                  <a:lnTo>
                    <a:pt x="2526398" y="1292479"/>
                  </a:lnTo>
                  <a:lnTo>
                    <a:pt x="2526576" y="1292694"/>
                  </a:lnTo>
                  <a:lnTo>
                    <a:pt x="2526423" y="1292479"/>
                  </a:lnTo>
                  <a:lnTo>
                    <a:pt x="2520340" y="1283627"/>
                  </a:lnTo>
                  <a:lnTo>
                    <a:pt x="2520238" y="1283462"/>
                  </a:lnTo>
                  <a:lnTo>
                    <a:pt x="2514130" y="1273949"/>
                  </a:lnTo>
                  <a:lnTo>
                    <a:pt x="2514295" y="1274178"/>
                  </a:lnTo>
                  <a:lnTo>
                    <a:pt x="2514155" y="1273949"/>
                  </a:lnTo>
                  <a:lnTo>
                    <a:pt x="2508377" y="1264272"/>
                  </a:lnTo>
                  <a:lnTo>
                    <a:pt x="2508237" y="1264043"/>
                  </a:lnTo>
                  <a:lnTo>
                    <a:pt x="2508351" y="1264272"/>
                  </a:lnTo>
                  <a:lnTo>
                    <a:pt x="2502560" y="1253972"/>
                  </a:lnTo>
                  <a:lnTo>
                    <a:pt x="2502458" y="1253807"/>
                  </a:lnTo>
                  <a:lnTo>
                    <a:pt x="2502522" y="1253972"/>
                  </a:lnTo>
                  <a:lnTo>
                    <a:pt x="2496858" y="1243342"/>
                  </a:lnTo>
                  <a:lnTo>
                    <a:pt x="2496743" y="1243114"/>
                  </a:lnTo>
                  <a:lnTo>
                    <a:pt x="2491282" y="1232255"/>
                  </a:lnTo>
                  <a:lnTo>
                    <a:pt x="2491194" y="1232090"/>
                  </a:lnTo>
                  <a:lnTo>
                    <a:pt x="2491257" y="1232255"/>
                  </a:lnTo>
                  <a:lnTo>
                    <a:pt x="2485809" y="1220901"/>
                  </a:lnTo>
                  <a:lnTo>
                    <a:pt x="2480449" y="1209205"/>
                  </a:lnTo>
                  <a:lnTo>
                    <a:pt x="2480411" y="1209027"/>
                  </a:lnTo>
                  <a:lnTo>
                    <a:pt x="2475230" y="1197165"/>
                  </a:lnTo>
                  <a:lnTo>
                    <a:pt x="2470112" y="1184859"/>
                  </a:lnTo>
                  <a:lnTo>
                    <a:pt x="2465070" y="1172260"/>
                  </a:lnTo>
                  <a:lnTo>
                    <a:pt x="2465006" y="1172095"/>
                  </a:lnTo>
                  <a:lnTo>
                    <a:pt x="2460117" y="1159332"/>
                  </a:lnTo>
                  <a:lnTo>
                    <a:pt x="2455253" y="1146073"/>
                  </a:lnTo>
                  <a:lnTo>
                    <a:pt x="2445778" y="1119212"/>
                  </a:lnTo>
                  <a:lnTo>
                    <a:pt x="2445740" y="1119085"/>
                  </a:lnTo>
                  <a:lnTo>
                    <a:pt x="2436622" y="1091336"/>
                  </a:lnTo>
                  <a:lnTo>
                    <a:pt x="2427706" y="1062799"/>
                  </a:lnTo>
                  <a:lnTo>
                    <a:pt x="2418943" y="1033589"/>
                  </a:lnTo>
                  <a:lnTo>
                    <a:pt x="2410409" y="1003871"/>
                  </a:lnTo>
                  <a:lnTo>
                    <a:pt x="2401951" y="973874"/>
                  </a:lnTo>
                  <a:lnTo>
                    <a:pt x="2385339" y="913104"/>
                  </a:lnTo>
                  <a:lnTo>
                    <a:pt x="2369083" y="917575"/>
                  </a:lnTo>
                  <a:lnTo>
                    <a:pt x="2385733" y="978357"/>
                  </a:lnTo>
                  <a:lnTo>
                    <a:pt x="2402840" y="1038288"/>
                  </a:lnTo>
                  <a:lnTo>
                    <a:pt x="2420607" y="1096378"/>
                  </a:lnTo>
                  <a:lnTo>
                    <a:pt x="2439441" y="1151839"/>
                  </a:lnTo>
                  <a:lnTo>
                    <a:pt x="2454478" y="1191120"/>
                  </a:lnTo>
                  <a:lnTo>
                    <a:pt x="2470569" y="1227950"/>
                  </a:lnTo>
                  <a:lnTo>
                    <a:pt x="2493721" y="1272552"/>
                  </a:lnTo>
                  <a:lnTo>
                    <a:pt x="2519451" y="1311389"/>
                  </a:lnTo>
                  <a:lnTo>
                    <a:pt x="2548191" y="1343431"/>
                  </a:lnTo>
                  <a:lnTo>
                    <a:pt x="2579497" y="1368196"/>
                  </a:lnTo>
                  <a:lnTo>
                    <a:pt x="2613253" y="1386713"/>
                  </a:lnTo>
                  <a:lnTo>
                    <a:pt x="2657881" y="1402384"/>
                  </a:lnTo>
                  <a:lnTo>
                    <a:pt x="2704465" y="1411566"/>
                  </a:lnTo>
                  <a:lnTo>
                    <a:pt x="2742755" y="1415478"/>
                  </a:lnTo>
                  <a:lnTo>
                    <a:pt x="2769870" y="1417015"/>
                  </a:lnTo>
                  <a:lnTo>
                    <a:pt x="2778252" y="1417015"/>
                  </a:lnTo>
                  <a:lnTo>
                    <a:pt x="2805938" y="1417015"/>
                  </a:lnTo>
                  <a:lnTo>
                    <a:pt x="2820581" y="1410271"/>
                  </a:lnTo>
                  <a:close/>
                </a:path>
                <a:path w="3883025" h="1564640">
                  <a:moveTo>
                    <a:pt x="3818979" y="388277"/>
                  </a:moveTo>
                  <a:lnTo>
                    <a:pt x="3818801" y="388048"/>
                  </a:lnTo>
                  <a:lnTo>
                    <a:pt x="3818940" y="388277"/>
                  </a:lnTo>
                  <a:close/>
                </a:path>
                <a:path w="3883025" h="1564640">
                  <a:moveTo>
                    <a:pt x="3882542" y="548830"/>
                  </a:moveTo>
                  <a:lnTo>
                    <a:pt x="3880307" y="509828"/>
                  </a:lnTo>
                  <a:lnTo>
                    <a:pt x="3877716" y="493547"/>
                  </a:lnTo>
                  <a:lnTo>
                    <a:pt x="3877170" y="490461"/>
                  </a:lnTo>
                  <a:lnTo>
                    <a:pt x="3875913" y="484530"/>
                  </a:lnTo>
                  <a:lnTo>
                    <a:pt x="3875151" y="480898"/>
                  </a:lnTo>
                  <a:lnTo>
                    <a:pt x="3873830" y="475576"/>
                  </a:lnTo>
                  <a:lnTo>
                    <a:pt x="3860355" y="433946"/>
                  </a:lnTo>
                  <a:lnTo>
                    <a:pt x="3851529" y="413791"/>
                  </a:lnTo>
                  <a:lnTo>
                    <a:pt x="3848011" y="406463"/>
                  </a:lnTo>
                  <a:lnTo>
                    <a:pt x="3822230" y="361861"/>
                  </a:lnTo>
                  <a:lnTo>
                    <a:pt x="3797338" y="327101"/>
                  </a:lnTo>
                  <a:lnTo>
                    <a:pt x="3768902" y="293077"/>
                  </a:lnTo>
                  <a:lnTo>
                    <a:pt x="3748875" y="271538"/>
                  </a:lnTo>
                  <a:lnTo>
                    <a:pt x="3737457" y="259778"/>
                  </a:lnTo>
                  <a:lnTo>
                    <a:pt x="3720642" y="243332"/>
                  </a:lnTo>
                  <a:lnTo>
                    <a:pt x="3716337" y="239306"/>
                  </a:lnTo>
                  <a:lnTo>
                    <a:pt x="3703205" y="226987"/>
                  </a:lnTo>
                  <a:lnTo>
                    <a:pt x="3699179" y="223405"/>
                  </a:lnTo>
                  <a:lnTo>
                    <a:pt x="3685095" y="210870"/>
                  </a:lnTo>
                  <a:lnTo>
                    <a:pt x="3681260" y="207568"/>
                  </a:lnTo>
                  <a:lnTo>
                    <a:pt x="3666426" y="194805"/>
                  </a:lnTo>
                  <a:lnTo>
                    <a:pt x="3662794" y="191782"/>
                  </a:lnTo>
                  <a:lnTo>
                    <a:pt x="3647300" y="178854"/>
                  </a:lnTo>
                  <a:lnTo>
                    <a:pt x="3607549" y="147294"/>
                  </a:lnTo>
                  <a:lnTo>
                    <a:pt x="3584181" y="129501"/>
                  </a:lnTo>
                  <a:lnTo>
                    <a:pt x="3566122" y="116014"/>
                  </a:lnTo>
                  <a:lnTo>
                    <a:pt x="3563442" y="114058"/>
                  </a:lnTo>
                  <a:lnTo>
                    <a:pt x="3542373" y="98666"/>
                  </a:lnTo>
                  <a:lnTo>
                    <a:pt x="3523462" y="85013"/>
                  </a:lnTo>
                  <a:lnTo>
                    <a:pt x="3479838" y="54229"/>
                  </a:lnTo>
                  <a:lnTo>
                    <a:pt x="3455492" y="37439"/>
                  </a:lnTo>
                  <a:lnTo>
                    <a:pt x="3432556" y="21628"/>
                  </a:lnTo>
                  <a:lnTo>
                    <a:pt x="3435858" y="16840"/>
                  </a:lnTo>
                  <a:lnTo>
                    <a:pt x="3442106" y="7785"/>
                  </a:lnTo>
                  <a:lnTo>
                    <a:pt x="3386213" y="0"/>
                  </a:lnTo>
                  <a:lnTo>
                    <a:pt x="3413518" y="49250"/>
                  </a:lnTo>
                  <a:lnTo>
                    <a:pt x="3423031" y="35445"/>
                  </a:lnTo>
                  <a:lnTo>
                    <a:pt x="3426015" y="37503"/>
                  </a:lnTo>
                  <a:lnTo>
                    <a:pt x="3470249" y="67995"/>
                  </a:lnTo>
                  <a:lnTo>
                    <a:pt x="3513696" y="98717"/>
                  </a:lnTo>
                  <a:lnTo>
                    <a:pt x="3535057" y="114109"/>
                  </a:lnTo>
                  <a:lnTo>
                    <a:pt x="3556139" y="129552"/>
                  </a:lnTo>
                  <a:lnTo>
                    <a:pt x="3576891" y="145008"/>
                  </a:lnTo>
                  <a:lnTo>
                    <a:pt x="3597300" y="160566"/>
                  </a:lnTo>
                  <a:lnTo>
                    <a:pt x="3617201" y="176174"/>
                  </a:lnTo>
                  <a:lnTo>
                    <a:pt x="3636657" y="191897"/>
                  </a:lnTo>
                  <a:lnTo>
                    <a:pt x="3655606" y="207683"/>
                  </a:lnTo>
                  <a:lnTo>
                    <a:pt x="3674046" y="223520"/>
                  </a:lnTo>
                  <a:lnTo>
                    <a:pt x="3691877" y="239471"/>
                  </a:lnTo>
                  <a:lnTo>
                    <a:pt x="3691763" y="239306"/>
                  </a:lnTo>
                  <a:lnTo>
                    <a:pt x="3709085" y="255524"/>
                  </a:lnTo>
                  <a:lnTo>
                    <a:pt x="3708920" y="255422"/>
                  </a:lnTo>
                  <a:lnTo>
                    <a:pt x="3725570" y="271703"/>
                  </a:lnTo>
                  <a:lnTo>
                    <a:pt x="3725456" y="271538"/>
                  </a:lnTo>
                  <a:lnTo>
                    <a:pt x="3741267" y="287769"/>
                  </a:lnTo>
                  <a:lnTo>
                    <a:pt x="3741420" y="287934"/>
                  </a:lnTo>
                  <a:lnTo>
                    <a:pt x="3756241" y="304165"/>
                  </a:lnTo>
                  <a:lnTo>
                    <a:pt x="3756380" y="304330"/>
                  </a:lnTo>
                  <a:lnTo>
                    <a:pt x="3770706" y="320840"/>
                  </a:lnTo>
                  <a:lnTo>
                    <a:pt x="3770477" y="320675"/>
                  </a:lnTo>
                  <a:lnTo>
                    <a:pt x="3770617" y="320840"/>
                  </a:lnTo>
                  <a:lnTo>
                    <a:pt x="3784092" y="337502"/>
                  </a:lnTo>
                  <a:lnTo>
                    <a:pt x="3796474" y="354101"/>
                  </a:lnTo>
                  <a:lnTo>
                    <a:pt x="3796588" y="354253"/>
                  </a:lnTo>
                  <a:lnTo>
                    <a:pt x="3808260" y="371208"/>
                  </a:lnTo>
                  <a:lnTo>
                    <a:pt x="3808044" y="370928"/>
                  </a:lnTo>
                  <a:lnTo>
                    <a:pt x="3808222" y="371208"/>
                  </a:lnTo>
                  <a:lnTo>
                    <a:pt x="3818979" y="388277"/>
                  </a:lnTo>
                  <a:lnTo>
                    <a:pt x="3819029" y="388442"/>
                  </a:lnTo>
                  <a:lnTo>
                    <a:pt x="3823855" y="396786"/>
                  </a:lnTo>
                  <a:lnTo>
                    <a:pt x="3828504" y="405396"/>
                  </a:lnTo>
                  <a:lnTo>
                    <a:pt x="3828453" y="405231"/>
                  </a:lnTo>
                  <a:lnTo>
                    <a:pt x="3833050" y="414070"/>
                  </a:lnTo>
                  <a:lnTo>
                    <a:pt x="3837140" y="422694"/>
                  </a:lnTo>
                  <a:lnTo>
                    <a:pt x="3837089" y="422529"/>
                  </a:lnTo>
                  <a:lnTo>
                    <a:pt x="3841013" y="431279"/>
                  </a:lnTo>
                  <a:lnTo>
                    <a:pt x="3841102" y="431482"/>
                  </a:lnTo>
                  <a:lnTo>
                    <a:pt x="3844683" y="440093"/>
                  </a:lnTo>
                  <a:lnTo>
                    <a:pt x="3844760" y="440270"/>
                  </a:lnTo>
                  <a:lnTo>
                    <a:pt x="3848125" y="449046"/>
                  </a:lnTo>
                  <a:lnTo>
                    <a:pt x="3848011" y="448881"/>
                  </a:lnTo>
                  <a:lnTo>
                    <a:pt x="3848074" y="449046"/>
                  </a:lnTo>
                  <a:lnTo>
                    <a:pt x="3851211" y="457949"/>
                  </a:lnTo>
                  <a:lnTo>
                    <a:pt x="3851160" y="457720"/>
                  </a:lnTo>
                  <a:lnTo>
                    <a:pt x="3854069" y="466902"/>
                  </a:lnTo>
                  <a:lnTo>
                    <a:pt x="3853954" y="466623"/>
                  </a:lnTo>
                  <a:lnTo>
                    <a:pt x="3854043" y="466902"/>
                  </a:lnTo>
                  <a:lnTo>
                    <a:pt x="3856507" y="475754"/>
                  </a:lnTo>
                  <a:lnTo>
                    <a:pt x="3862298" y="502945"/>
                  </a:lnTo>
                  <a:lnTo>
                    <a:pt x="3863606" y="512064"/>
                  </a:lnTo>
                  <a:lnTo>
                    <a:pt x="3863606" y="511784"/>
                  </a:lnTo>
                  <a:lnTo>
                    <a:pt x="3864673" y="521296"/>
                  </a:lnTo>
                  <a:lnTo>
                    <a:pt x="3864610" y="521017"/>
                  </a:lnTo>
                  <a:lnTo>
                    <a:pt x="3864635" y="521296"/>
                  </a:lnTo>
                  <a:lnTo>
                    <a:pt x="3865334" y="530593"/>
                  </a:lnTo>
                  <a:lnTo>
                    <a:pt x="3865727" y="549008"/>
                  </a:lnTo>
                  <a:lnTo>
                    <a:pt x="3865702" y="549389"/>
                  </a:lnTo>
                  <a:lnTo>
                    <a:pt x="3864889" y="568363"/>
                  </a:lnTo>
                  <a:lnTo>
                    <a:pt x="3862921" y="587171"/>
                  </a:lnTo>
                  <a:lnTo>
                    <a:pt x="3862844" y="587616"/>
                  </a:lnTo>
                  <a:lnTo>
                    <a:pt x="3859682" y="607085"/>
                  </a:lnTo>
                  <a:lnTo>
                    <a:pt x="3859733" y="606640"/>
                  </a:lnTo>
                  <a:lnTo>
                    <a:pt x="3859631" y="607085"/>
                  </a:lnTo>
                  <a:lnTo>
                    <a:pt x="3855301" y="626795"/>
                  </a:lnTo>
                  <a:lnTo>
                    <a:pt x="3855364" y="626402"/>
                  </a:lnTo>
                  <a:lnTo>
                    <a:pt x="3855250" y="626795"/>
                  </a:lnTo>
                  <a:lnTo>
                    <a:pt x="3849916" y="646430"/>
                  </a:lnTo>
                  <a:lnTo>
                    <a:pt x="3849865" y="646620"/>
                  </a:lnTo>
                  <a:lnTo>
                    <a:pt x="3849801" y="646823"/>
                  </a:lnTo>
                  <a:lnTo>
                    <a:pt x="3843413" y="666686"/>
                  </a:lnTo>
                  <a:lnTo>
                    <a:pt x="3835844" y="687171"/>
                  </a:lnTo>
                  <a:lnTo>
                    <a:pt x="3827272" y="707885"/>
                  </a:lnTo>
                  <a:lnTo>
                    <a:pt x="3827145" y="708164"/>
                  </a:lnTo>
                  <a:lnTo>
                    <a:pt x="3817683" y="728980"/>
                  </a:lnTo>
                  <a:lnTo>
                    <a:pt x="3807345" y="749833"/>
                  </a:lnTo>
                  <a:lnTo>
                    <a:pt x="3795992" y="771283"/>
                  </a:lnTo>
                  <a:lnTo>
                    <a:pt x="3796106" y="771118"/>
                  </a:lnTo>
                  <a:lnTo>
                    <a:pt x="3783876" y="792721"/>
                  </a:lnTo>
                  <a:lnTo>
                    <a:pt x="3783939" y="792556"/>
                  </a:lnTo>
                  <a:lnTo>
                    <a:pt x="3783838" y="792721"/>
                  </a:lnTo>
                  <a:lnTo>
                    <a:pt x="3770985" y="814273"/>
                  </a:lnTo>
                  <a:lnTo>
                    <a:pt x="3771036" y="814095"/>
                  </a:lnTo>
                  <a:lnTo>
                    <a:pt x="3770934" y="814273"/>
                  </a:lnTo>
                  <a:lnTo>
                    <a:pt x="3757244" y="836041"/>
                  </a:lnTo>
                  <a:lnTo>
                    <a:pt x="3742956" y="857923"/>
                  </a:lnTo>
                  <a:lnTo>
                    <a:pt x="3743058" y="857694"/>
                  </a:lnTo>
                  <a:lnTo>
                    <a:pt x="3742906" y="857923"/>
                  </a:lnTo>
                  <a:lnTo>
                    <a:pt x="3712172" y="902131"/>
                  </a:lnTo>
                  <a:lnTo>
                    <a:pt x="3712286" y="901903"/>
                  </a:lnTo>
                  <a:lnTo>
                    <a:pt x="3712121" y="902131"/>
                  </a:lnTo>
                  <a:lnTo>
                    <a:pt x="3679266" y="946569"/>
                  </a:lnTo>
                  <a:lnTo>
                    <a:pt x="3679126" y="946734"/>
                  </a:lnTo>
                  <a:lnTo>
                    <a:pt x="3644112" y="991781"/>
                  </a:lnTo>
                  <a:lnTo>
                    <a:pt x="3607384" y="1037170"/>
                  </a:lnTo>
                  <a:lnTo>
                    <a:pt x="3569258" y="1082776"/>
                  </a:lnTo>
                  <a:lnTo>
                    <a:pt x="3530244" y="1128610"/>
                  </a:lnTo>
                  <a:lnTo>
                    <a:pt x="3450298" y="1220787"/>
                  </a:lnTo>
                  <a:lnTo>
                    <a:pt x="3463023" y="1231760"/>
                  </a:lnTo>
                  <a:lnTo>
                    <a:pt x="3542969" y="1139583"/>
                  </a:lnTo>
                  <a:lnTo>
                    <a:pt x="3552317" y="1128610"/>
                  </a:lnTo>
                  <a:lnTo>
                    <a:pt x="3582162" y="1093584"/>
                  </a:lnTo>
                  <a:lnTo>
                    <a:pt x="3591217" y="1082725"/>
                  </a:lnTo>
                  <a:lnTo>
                    <a:pt x="3620389" y="1047750"/>
                  </a:lnTo>
                  <a:lnTo>
                    <a:pt x="3657346" y="1002131"/>
                  </a:lnTo>
                  <a:lnTo>
                    <a:pt x="3692601" y="956805"/>
                  </a:lnTo>
                  <a:lnTo>
                    <a:pt x="3725913" y="911809"/>
                  </a:lnTo>
                  <a:lnTo>
                    <a:pt x="3756964" y="867206"/>
                  </a:lnTo>
                  <a:lnTo>
                    <a:pt x="3785336" y="822998"/>
                  </a:lnTo>
                  <a:lnTo>
                    <a:pt x="3810787" y="779233"/>
                  </a:lnTo>
                  <a:lnTo>
                    <a:pt x="3815092" y="771118"/>
                  </a:lnTo>
                  <a:lnTo>
                    <a:pt x="3822281" y="757580"/>
                  </a:lnTo>
                  <a:lnTo>
                    <a:pt x="3826141" y="749795"/>
                  </a:lnTo>
                  <a:lnTo>
                    <a:pt x="3832936" y="736092"/>
                  </a:lnTo>
                  <a:lnTo>
                    <a:pt x="3836276" y="728751"/>
                  </a:lnTo>
                  <a:lnTo>
                    <a:pt x="3842689" y="714705"/>
                  </a:lnTo>
                  <a:lnTo>
                    <a:pt x="3851440" y="693445"/>
                  </a:lnTo>
                  <a:lnTo>
                    <a:pt x="3853764" y="687171"/>
                  </a:lnTo>
                  <a:lnTo>
                    <a:pt x="3859288" y="672350"/>
                  </a:lnTo>
                  <a:lnTo>
                    <a:pt x="3861104" y="666686"/>
                  </a:lnTo>
                  <a:lnTo>
                    <a:pt x="3866007" y="651408"/>
                  </a:lnTo>
                  <a:lnTo>
                    <a:pt x="3867366" y="646430"/>
                  </a:lnTo>
                  <a:lnTo>
                    <a:pt x="3879583" y="589635"/>
                  </a:lnTo>
                  <a:lnTo>
                    <a:pt x="3881767" y="567855"/>
                  </a:lnTo>
                  <a:lnTo>
                    <a:pt x="3882542" y="549389"/>
                  </a:lnTo>
                  <a:lnTo>
                    <a:pt x="3882542" y="54883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663676" y="11529224"/>
              <a:ext cx="561340" cy="393700"/>
            </a:xfrm>
            <a:custGeom>
              <a:avLst/>
              <a:gdLst/>
              <a:ahLst/>
              <a:cxnLst/>
              <a:rect l="l" t="t" r="r" b="b"/>
              <a:pathLst>
                <a:path w="561339" h="393700">
                  <a:moveTo>
                    <a:pt x="280547" y="0"/>
                  </a:moveTo>
                  <a:lnTo>
                    <a:pt x="224001" y="3997"/>
                  </a:lnTo>
                  <a:lnTo>
                    <a:pt x="171337" y="15461"/>
                  </a:lnTo>
                  <a:lnTo>
                    <a:pt x="123681" y="33602"/>
                  </a:lnTo>
                  <a:lnTo>
                    <a:pt x="82162" y="57628"/>
                  </a:lnTo>
                  <a:lnTo>
                    <a:pt x="47907" y="86748"/>
                  </a:lnTo>
                  <a:lnTo>
                    <a:pt x="22043" y="120172"/>
                  </a:lnTo>
                  <a:lnTo>
                    <a:pt x="5698" y="157108"/>
                  </a:lnTo>
                  <a:lnTo>
                    <a:pt x="0" y="196767"/>
                  </a:lnTo>
                  <a:lnTo>
                    <a:pt x="5698" y="236425"/>
                  </a:lnTo>
                  <a:lnTo>
                    <a:pt x="22043" y="273361"/>
                  </a:lnTo>
                  <a:lnTo>
                    <a:pt x="47907" y="306785"/>
                  </a:lnTo>
                  <a:lnTo>
                    <a:pt x="82162" y="335905"/>
                  </a:lnTo>
                  <a:lnTo>
                    <a:pt x="123681" y="359931"/>
                  </a:lnTo>
                  <a:lnTo>
                    <a:pt x="171337" y="378072"/>
                  </a:lnTo>
                  <a:lnTo>
                    <a:pt x="224001" y="389536"/>
                  </a:lnTo>
                  <a:lnTo>
                    <a:pt x="280547" y="393534"/>
                  </a:lnTo>
                  <a:lnTo>
                    <a:pt x="337093" y="389536"/>
                  </a:lnTo>
                  <a:lnTo>
                    <a:pt x="389757" y="378072"/>
                  </a:lnTo>
                  <a:lnTo>
                    <a:pt x="437413" y="359931"/>
                  </a:lnTo>
                  <a:lnTo>
                    <a:pt x="478932" y="335905"/>
                  </a:lnTo>
                  <a:lnTo>
                    <a:pt x="513187" y="306785"/>
                  </a:lnTo>
                  <a:lnTo>
                    <a:pt x="539051" y="273361"/>
                  </a:lnTo>
                  <a:lnTo>
                    <a:pt x="555396" y="236425"/>
                  </a:lnTo>
                  <a:lnTo>
                    <a:pt x="561095" y="196767"/>
                  </a:lnTo>
                  <a:lnTo>
                    <a:pt x="555396" y="157108"/>
                  </a:lnTo>
                  <a:lnTo>
                    <a:pt x="539051" y="120172"/>
                  </a:lnTo>
                  <a:lnTo>
                    <a:pt x="513187" y="86748"/>
                  </a:lnTo>
                  <a:lnTo>
                    <a:pt x="478932" y="57628"/>
                  </a:lnTo>
                  <a:lnTo>
                    <a:pt x="437413" y="33602"/>
                  </a:lnTo>
                  <a:lnTo>
                    <a:pt x="389757" y="15461"/>
                  </a:lnTo>
                  <a:lnTo>
                    <a:pt x="337093" y="3997"/>
                  </a:lnTo>
                  <a:lnTo>
                    <a:pt x="2805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663676" y="11529224"/>
              <a:ext cx="561340" cy="393700"/>
            </a:xfrm>
            <a:custGeom>
              <a:avLst/>
              <a:gdLst/>
              <a:ahLst/>
              <a:cxnLst/>
              <a:rect l="l" t="t" r="r" b="b"/>
              <a:pathLst>
                <a:path w="561339" h="393700">
                  <a:moveTo>
                    <a:pt x="0" y="196767"/>
                  </a:moveTo>
                  <a:lnTo>
                    <a:pt x="5698" y="157108"/>
                  </a:lnTo>
                  <a:lnTo>
                    <a:pt x="22043" y="120172"/>
                  </a:lnTo>
                  <a:lnTo>
                    <a:pt x="47907" y="86748"/>
                  </a:lnTo>
                  <a:lnTo>
                    <a:pt x="82162" y="57628"/>
                  </a:lnTo>
                  <a:lnTo>
                    <a:pt x="123681" y="33602"/>
                  </a:lnTo>
                  <a:lnTo>
                    <a:pt x="171337" y="15461"/>
                  </a:lnTo>
                  <a:lnTo>
                    <a:pt x="224001" y="3997"/>
                  </a:lnTo>
                  <a:lnTo>
                    <a:pt x="280547" y="0"/>
                  </a:lnTo>
                  <a:lnTo>
                    <a:pt x="337093" y="3997"/>
                  </a:lnTo>
                  <a:lnTo>
                    <a:pt x="389757" y="15461"/>
                  </a:lnTo>
                  <a:lnTo>
                    <a:pt x="437413" y="33602"/>
                  </a:lnTo>
                  <a:lnTo>
                    <a:pt x="478932" y="57628"/>
                  </a:lnTo>
                  <a:lnTo>
                    <a:pt x="513187" y="86748"/>
                  </a:lnTo>
                  <a:lnTo>
                    <a:pt x="539051" y="120172"/>
                  </a:lnTo>
                  <a:lnTo>
                    <a:pt x="555396" y="157108"/>
                  </a:lnTo>
                  <a:lnTo>
                    <a:pt x="561095" y="196767"/>
                  </a:lnTo>
                  <a:lnTo>
                    <a:pt x="555396" y="236425"/>
                  </a:lnTo>
                  <a:lnTo>
                    <a:pt x="539051" y="273361"/>
                  </a:lnTo>
                  <a:lnTo>
                    <a:pt x="513187" y="306785"/>
                  </a:lnTo>
                  <a:lnTo>
                    <a:pt x="478932" y="335905"/>
                  </a:lnTo>
                  <a:lnTo>
                    <a:pt x="437413" y="359931"/>
                  </a:lnTo>
                  <a:lnTo>
                    <a:pt x="389757" y="378072"/>
                  </a:lnTo>
                  <a:lnTo>
                    <a:pt x="337093" y="389536"/>
                  </a:lnTo>
                  <a:lnTo>
                    <a:pt x="280547" y="393534"/>
                  </a:lnTo>
                  <a:lnTo>
                    <a:pt x="224001" y="389536"/>
                  </a:lnTo>
                  <a:lnTo>
                    <a:pt x="171337" y="378072"/>
                  </a:lnTo>
                  <a:lnTo>
                    <a:pt x="123681" y="359931"/>
                  </a:lnTo>
                  <a:lnTo>
                    <a:pt x="82162" y="335905"/>
                  </a:lnTo>
                  <a:lnTo>
                    <a:pt x="47907" y="306785"/>
                  </a:lnTo>
                  <a:lnTo>
                    <a:pt x="22043" y="273361"/>
                  </a:lnTo>
                  <a:lnTo>
                    <a:pt x="5698" y="236425"/>
                  </a:lnTo>
                  <a:lnTo>
                    <a:pt x="0" y="196767"/>
                  </a:lnTo>
                  <a:close/>
                </a:path>
              </a:pathLst>
            </a:custGeom>
            <a:ln w="5375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140" name="object 1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5250" y="11564374"/>
              <a:ext cx="226092" cy="214557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0921" y="11665573"/>
              <a:ext cx="247009" cy="24691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638111" y="10809312"/>
              <a:ext cx="561340" cy="360045"/>
            </a:xfrm>
            <a:custGeom>
              <a:avLst/>
              <a:gdLst/>
              <a:ahLst/>
              <a:cxnLst/>
              <a:rect l="l" t="t" r="r" b="b"/>
              <a:pathLst>
                <a:path w="561339" h="360045">
                  <a:moveTo>
                    <a:pt x="280547" y="0"/>
                  </a:moveTo>
                  <a:lnTo>
                    <a:pt x="224001" y="3656"/>
                  </a:lnTo>
                  <a:lnTo>
                    <a:pt x="171337" y="14144"/>
                  </a:lnTo>
                  <a:lnTo>
                    <a:pt x="123681" y="30739"/>
                  </a:lnTo>
                  <a:lnTo>
                    <a:pt x="82162" y="52717"/>
                  </a:lnTo>
                  <a:lnTo>
                    <a:pt x="47907" y="79354"/>
                  </a:lnTo>
                  <a:lnTo>
                    <a:pt x="22043" y="109925"/>
                  </a:lnTo>
                  <a:lnTo>
                    <a:pt x="0" y="179978"/>
                  </a:lnTo>
                  <a:lnTo>
                    <a:pt x="5698" y="216247"/>
                  </a:lnTo>
                  <a:lnTo>
                    <a:pt x="47907" y="280601"/>
                  </a:lnTo>
                  <a:lnTo>
                    <a:pt x="82162" y="307238"/>
                  </a:lnTo>
                  <a:lnTo>
                    <a:pt x="123681" y="329216"/>
                  </a:lnTo>
                  <a:lnTo>
                    <a:pt x="171337" y="345811"/>
                  </a:lnTo>
                  <a:lnTo>
                    <a:pt x="224001" y="356299"/>
                  </a:lnTo>
                  <a:lnTo>
                    <a:pt x="280547" y="359956"/>
                  </a:lnTo>
                  <a:lnTo>
                    <a:pt x="337093" y="356299"/>
                  </a:lnTo>
                  <a:lnTo>
                    <a:pt x="389757" y="345811"/>
                  </a:lnTo>
                  <a:lnTo>
                    <a:pt x="437413" y="329216"/>
                  </a:lnTo>
                  <a:lnTo>
                    <a:pt x="478932" y="307238"/>
                  </a:lnTo>
                  <a:lnTo>
                    <a:pt x="513187" y="280601"/>
                  </a:lnTo>
                  <a:lnTo>
                    <a:pt x="539051" y="250030"/>
                  </a:lnTo>
                  <a:lnTo>
                    <a:pt x="561095" y="179978"/>
                  </a:lnTo>
                  <a:lnTo>
                    <a:pt x="555396" y="143708"/>
                  </a:lnTo>
                  <a:lnTo>
                    <a:pt x="513187" y="79354"/>
                  </a:lnTo>
                  <a:lnTo>
                    <a:pt x="478932" y="52717"/>
                  </a:lnTo>
                  <a:lnTo>
                    <a:pt x="437413" y="30739"/>
                  </a:lnTo>
                  <a:lnTo>
                    <a:pt x="389757" y="14144"/>
                  </a:lnTo>
                  <a:lnTo>
                    <a:pt x="337093" y="3656"/>
                  </a:lnTo>
                  <a:lnTo>
                    <a:pt x="2805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638111" y="10809312"/>
              <a:ext cx="561340" cy="360045"/>
            </a:xfrm>
            <a:custGeom>
              <a:avLst/>
              <a:gdLst/>
              <a:ahLst/>
              <a:cxnLst/>
              <a:rect l="l" t="t" r="r" b="b"/>
              <a:pathLst>
                <a:path w="561339" h="360045">
                  <a:moveTo>
                    <a:pt x="0" y="179978"/>
                  </a:moveTo>
                  <a:lnTo>
                    <a:pt x="22043" y="109925"/>
                  </a:lnTo>
                  <a:lnTo>
                    <a:pt x="47907" y="79354"/>
                  </a:lnTo>
                  <a:lnTo>
                    <a:pt x="82162" y="52717"/>
                  </a:lnTo>
                  <a:lnTo>
                    <a:pt x="123681" y="30739"/>
                  </a:lnTo>
                  <a:lnTo>
                    <a:pt x="171337" y="14144"/>
                  </a:lnTo>
                  <a:lnTo>
                    <a:pt x="224001" y="3656"/>
                  </a:lnTo>
                  <a:lnTo>
                    <a:pt x="280547" y="0"/>
                  </a:lnTo>
                  <a:lnTo>
                    <a:pt x="337093" y="3656"/>
                  </a:lnTo>
                  <a:lnTo>
                    <a:pt x="389757" y="14144"/>
                  </a:lnTo>
                  <a:lnTo>
                    <a:pt x="437413" y="30739"/>
                  </a:lnTo>
                  <a:lnTo>
                    <a:pt x="478932" y="52717"/>
                  </a:lnTo>
                  <a:lnTo>
                    <a:pt x="513187" y="79354"/>
                  </a:lnTo>
                  <a:lnTo>
                    <a:pt x="539051" y="109925"/>
                  </a:lnTo>
                  <a:lnTo>
                    <a:pt x="561095" y="179978"/>
                  </a:lnTo>
                  <a:lnTo>
                    <a:pt x="555396" y="216247"/>
                  </a:lnTo>
                  <a:lnTo>
                    <a:pt x="513187" y="280601"/>
                  </a:lnTo>
                  <a:lnTo>
                    <a:pt x="478932" y="307238"/>
                  </a:lnTo>
                  <a:lnTo>
                    <a:pt x="437413" y="329216"/>
                  </a:lnTo>
                  <a:lnTo>
                    <a:pt x="389757" y="345811"/>
                  </a:lnTo>
                  <a:lnTo>
                    <a:pt x="337093" y="356299"/>
                  </a:lnTo>
                  <a:lnTo>
                    <a:pt x="280547" y="359956"/>
                  </a:lnTo>
                  <a:lnTo>
                    <a:pt x="224001" y="356299"/>
                  </a:lnTo>
                  <a:lnTo>
                    <a:pt x="171337" y="345811"/>
                  </a:lnTo>
                  <a:lnTo>
                    <a:pt x="123681" y="329216"/>
                  </a:lnTo>
                  <a:lnTo>
                    <a:pt x="82162" y="307238"/>
                  </a:lnTo>
                  <a:lnTo>
                    <a:pt x="47907" y="280601"/>
                  </a:lnTo>
                  <a:lnTo>
                    <a:pt x="22043" y="250030"/>
                  </a:lnTo>
                  <a:lnTo>
                    <a:pt x="0" y="179978"/>
                  </a:lnTo>
                  <a:close/>
                </a:path>
              </a:pathLst>
            </a:custGeom>
            <a:ln w="5375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90158" y="10897958"/>
              <a:ext cx="52069" cy="3175"/>
            </a:xfrm>
            <a:custGeom>
              <a:avLst/>
              <a:gdLst/>
              <a:ahLst/>
              <a:cxnLst/>
              <a:rect l="l" t="t" r="r" b="b"/>
              <a:pathLst>
                <a:path w="52069" h="3175">
                  <a:moveTo>
                    <a:pt x="-1343" y="1511"/>
                  </a:moveTo>
                  <a:lnTo>
                    <a:pt x="53371" y="1511"/>
                  </a:lnTo>
                </a:path>
              </a:pathLst>
            </a:custGeom>
            <a:ln w="5708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949606" y="10897958"/>
              <a:ext cx="6985" cy="85725"/>
            </a:xfrm>
            <a:custGeom>
              <a:avLst/>
              <a:gdLst/>
              <a:ahLst/>
              <a:cxnLst/>
              <a:rect l="l" t="t" r="r" b="b"/>
              <a:pathLst>
                <a:path w="6985" h="85725">
                  <a:moveTo>
                    <a:pt x="3476" y="-1345"/>
                  </a:moveTo>
                  <a:lnTo>
                    <a:pt x="3476" y="86689"/>
                  </a:lnTo>
                </a:path>
              </a:pathLst>
            </a:custGeom>
            <a:ln w="964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90158" y="10998692"/>
              <a:ext cx="80010" cy="5715"/>
            </a:xfrm>
            <a:custGeom>
              <a:avLst/>
              <a:gdLst/>
              <a:ahLst/>
              <a:cxnLst/>
              <a:rect l="l" t="t" r="r" b="b"/>
              <a:pathLst>
                <a:path w="80010" h="5715">
                  <a:moveTo>
                    <a:pt x="-1343" y="2798"/>
                  </a:moveTo>
                  <a:lnTo>
                    <a:pt x="81123" y="2798"/>
                  </a:lnTo>
                </a:path>
              </a:pathLst>
            </a:custGeom>
            <a:ln w="828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949606" y="10938923"/>
              <a:ext cx="60960" cy="123189"/>
            </a:xfrm>
            <a:custGeom>
              <a:avLst/>
              <a:gdLst/>
              <a:ahLst/>
              <a:cxnLst/>
              <a:rect l="l" t="t" r="r" b="b"/>
              <a:pathLst>
                <a:path w="60960" h="123190">
                  <a:moveTo>
                    <a:pt x="0" y="122895"/>
                  </a:moveTo>
                  <a:lnTo>
                    <a:pt x="60549" y="122895"/>
                  </a:lnTo>
                </a:path>
                <a:path w="60960" h="123190">
                  <a:moveTo>
                    <a:pt x="60549" y="0"/>
                  </a:moveTo>
                  <a:lnTo>
                    <a:pt x="60549" y="44322"/>
                  </a:lnTo>
                </a:path>
              </a:pathLst>
            </a:custGeom>
            <a:ln w="31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3208512" y="23797873"/>
            <a:ext cx="1147676" cy="402089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R="10160">
              <a:lnSpc>
                <a:spcPct val="103000"/>
              </a:lnSpc>
              <a:spcBef>
                <a:spcPts val="190"/>
              </a:spcBef>
            </a:pPr>
            <a:r>
              <a:rPr sz="1215" b="1" spc="11" dirty="0">
                <a:latin typeface="Calibri" panose="020F0502020204030204"/>
                <a:cs typeface="Calibri" panose="020F0502020204030204"/>
              </a:rPr>
              <a:t>U</a:t>
            </a:r>
            <a:r>
              <a:rPr sz="1215" b="1" spc="20" dirty="0">
                <a:latin typeface="Calibri" panose="020F0502020204030204"/>
                <a:cs typeface="Calibri" panose="020F0502020204030204"/>
              </a:rPr>
              <a:t>nbound</a:t>
            </a:r>
            <a:r>
              <a:rPr sz="1215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AR-</a:t>
            </a:r>
            <a:r>
              <a:rPr sz="1215" b="1" dirty="0">
                <a:latin typeface="Calibri" panose="020F0502020204030204"/>
                <a:cs typeface="Calibri" panose="020F0502020204030204"/>
              </a:rPr>
              <a:t>201  </a:t>
            </a:r>
            <a:r>
              <a:rPr sz="1215" b="1" spc="11" dirty="0">
                <a:latin typeface="Calibri" panose="020F0502020204030204"/>
                <a:cs typeface="Calibri" panose="020F0502020204030204"/>
              </a:rPr>
              <a:t>Degradation</a:t>
            </a:r>
            <a:endParaRPr sz="121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1120927" y="23584637"/>
            <a:ext cx="3297172" cy="2910774"/>
            <a:chOff x="542832" y="11135354"/>
            <a:chExt cx="1636395" cy="1444625"/>
          </a:xfrm>
        </p:grpSpPr>
        <p:pic>
          <p:nvPicPr>
            <p:cNvPr id="150" name="object 1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2832" y="12449260"/>
              <a:ext cx="74678" cy="130283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556867" y="11135359"/>
              <a:ext cx="622300" cy="1050290"/>
            </a:xfrm>
            <a:custGeom>
              <a:avLst/>
              <a:gdLst/>
              <a:ahLst/>
              <a:cxnLst/>
              <a:rect l="l" t="t" r="r" b="b"/>
              <a:pathLst>
                <a:path w="622300" h="1050290">
                  <a:moveTo>
                    <a:pt x="245059" y="905040"/>
                  </a:moveTo>
                  <a:lnTo>
                    <a:pt x="244881" y="905205"/>
                  </a:lnTo>
                  <a:lnTo>
                    <a:pt x="245059" y="905040"/>
                  </a:lnTo>
                  <a:close/>
                </a:path>
                <a:path w="622300" h="1050290">
                  <a:moveTo>
                    <a:pt x="345300" y="805878"/>
                  </a:moveTo>
                  <a:lnTo>
                    <a:pt x="293611" y="828421"/>
                  </a:lnTo>
                  <a:lnTo>
                    <a:pt x="306501" y="839139"/>
                  </a:lnTo>
                  <a:lnTo>
                    <a:pt x="300228" y="846505"/>
                  </a:lnTo>
                  <a:lnTo>
                    <a:pt x="300342" y="846328"/>
                  </a:lnTo>
                  <a:lnTo>
                    <a:pt x="300189" y="846505"/>
                  </a:lnTo>
                  <a:lnTo>
                    <a:pt x="290245" y="857694"/>
                  </a:lnTo>
                  <a:lnTo>
                    <a:pt x="279425" y="869556"/>
                  </a:lnTo>
                  <a:lnTo>
                    <a:pt x="268325" y="881532"/>
                  </a:lnTo>
                  <a:lnTo>
                    <a:pt x="256679" y="893546"/>
                  </a:lnTo>
                  <a:lnTo>
                    <a:pt x="244944" y="905205"/>
                  </a:lnTo>
                  <a:lnTo>
                    <a:pt x="244817" y="905268"/>
                  </a:lnTo>
                  <a:lnTo>
                    <a:pt x="233222" y="916292"/>
                  </a:lnTo>
                  <a:lnTo>
                    <a:pt x="233400" y="916178"/>
                  </a:lnTo>
                  <a:lnTo>
                    <a:pt x="227457" y="921486"/>
                  </a:lnTo>
                  <a:lnTo>
                    <a:pt x="221678" y="926528"/>
                  </a:lnTo>
                  <a:lnTo>
                    <a:pt x="221843" y="926414"/>
                  </a:lnTo>
                  <a:lnTo>
                    <a:pt x="216077" y="931227"/>
                  </a:lnTo>
                  <a:lnTo>
                    <a:pt x="210527" y="935710"/>
                  </a:lnTo>
                  <a:lnTo>
                    <a:pt x="210693" y="935596"/>
                  </a:lnTo>
                  <a:lnTo>
                    <a:pt x="205359" y="939622"/>
                  </a:lnTo>
                  <a:lnTo>
                    <a:pt x="199923" y="943483"/>
                  </a:lnTo>
                  <a:lnTo>
                    <a:pt x="200152" y="943368"/>
                  </a:lnTo>
                  <a:lnTo>
                    <a:pt x="189268" y="950595"/>
                  </a:lnTo>
                  <a:lnTo>
                    <a:pt x="189496" y="950429"/>
                  </a:lnTo>
                  <a:lnTo>
                    <a:pt x="189230" y="950595"/>
                  </a:lnTo>
                  <a:lnTo>
                    <a:pt x="178282" y="957414"/>
                  </a:lnTo>
                  <a:lnTo>
                    <a:pt x="178511" y="957249"/>
                  </a:lnTo>
                  <a:lnTo>
                    <a:pt x="178219" y="957414"/>
                  </a:lnTo>
                  <a:lnTo>
                    <a:pt x="166954" y="963917"/>
                  </a:lnTo>
                  <a:lnTo>
                    <a:pt x="167182" y="963853"/>
                  </a:lnTo>
                  <a:lnTo>
                    <a:pt x="155524" y="970165"/>
                  </a:lnTo>
                  <a:lnTo>
                    <a:pt x="143408" y="976376"/>
                  </a:lnTo>
                  <a:lnTo>
                    <a:pt x="143637" y="976287"/>
                  </a:lnTo>
                  <a:lnTo>
                    <a:pt x="131470" y="982192"/>
                  </a:lnTo>
                  <a:lnTo>
                    <a:pt x="131241" y="982294"/>
                  </a:lnTo>
                  <a:lnTo>
                    <a:pt x="106413" y="993495"/>
                  </a:lnTo>
                  <a:lnTo>
                    <a:pt x="106133" y="993609"/>
                  </a:lnTo>
                  <a:lnTo>
                    <a:pt x="80505" y="1004214"/>
                  </a:lnTo>
                  <a:lnTo>
                    <a:pt x="53936" y="1014539"/>
                  </a:lnTo>
                  <a:lnTo>
                    <a:pt x="27025" y="1024534"/>
                  </a:lnTo>
                  <a:lnTo>
                    <a:pt x="0" y="1034376"/>
                  </a:lnTo>
                  <a:lnTo>
                    <a:pt x="5715" y="1050150"/>
                  </a:lnTo>
                  <a:lnTo>
                    <a:pt x="59994" y="1030211"/>
                  </a:lnTo>
                  <a:lnTo>
                    <a:pt x="86677" y="1019835"/>
                  </a:lnTo>
                  <a:lnTo>
                    <a:pt x="112966" y="1008951"/>
                  </a:lnTo>
                  <a:lnTo>
                    <a:pt x="123469" y="1004214"/>
                  </a:lnTo>
                  <a:lnTo>
                    <a:pt x="138480" y="997445"/>
                  </a:lnTo>
                  <a:lnTo>
                    <a:pt x="146596" y="993495"/>
                  </a:lnTo>
                  <a:lnTo>
                    <a:pt x="151041" y="991336"/>
                  </a:lnTo>
                  <a:lnTo>
                    <a:pt x="163322" y="985037"/>
                  </a:lnTo>
                  <a:lnTo>
                    <a:pt x="198462" y="964641"/>
                  </a:lnTo>
                  <a:lnTo>
                    <a:pt x="199644" y="963853"/>
                  </a:lnTo>
                  <a:lnTo>
                    <a:pt x="209575" y="957249"/>
                  </a:lnTo>
                  <a:lnTo>
                    <a:pt x="215226" y="953223"/>
                  </a:lnTo>
                  <a:lnTo>
                    <a:pt x="221005" y="948855"/>
                  </a:lnTo>
                  <a:lnTo>
                    <a:pt x="226834" y="944156"/>
                  </a:lnTo>
                  <a:lnTo>
                    <a:pt x="227774" y="943368"/>
                  </a:lnTo>
                  <a:lnTo>
                    <a:pt x="232257" y="939622"/>
                  </a:lnTo>
                  <a:lnTo>
                    <a:pt x="232727" y="939228"/>
                  </a:lnTo>
                  <a:lnTo>
                    <a:pt x="236829" y="935596"/>
                  </a:lnTo>
                  <a:lnTo>
                    <a:pt x="244716" y="928547"/>
                  </a:lnTo>
                  <a:lnTo>
                    <a:pt x="246964" y="926414"/>
                  </a:lnTo>
                  <a:lnTo>
                    <a:pt x="256717" y="917181"/>
                  </a:lnTo>
                  <a:lnTo>
                    <a:pt x="291299" y="881532"/>
                  </a:lnTo>
                  <a:lnTo>
                    <a:pt x="319392" y="849845"/>
                  </a:lnTo>
                  <a:lnTo>
                    <a:pt x="332409" y="860666"/>
                  </a:lnTo>
                  <a:lnTo>
                    <a:pt x="338988" y="832675"/>
                  </a:lnTo>
                  <a:lnTo>
                    <a:pt x="345300" y="805878"/>
                  </a:lnTo>
                  <a:close/>
                </a:path>
                <a:path w="622300" h="1050290">
                  <a:moveTo>
                    <a:pt x="595858" y="112483"/>
                  </a:moveTo>
                  <a:lnTo>
                    <a:pt x="595795" y="112153"/>
                  </a:lnTo>
                  <a:lnTo>
                    <a:pt x="595795" y="112483"/>
                  </a:lnTo>
                  <a:close/>
                </a:path>
                <a:path w="622300" h="1050290">
                  <a:moveTo>
                    <a:pt x="622096" y="43764"/>
                  </a:moveTo>
                  <a:lnTo>
                    <a:pt x="618553" y="39395"/>
                  </a:lnTo>
                  <a:lnTo>
                    <a:pt x="586549" y="0"/>
                  </a:lnTo>
                  <a:lnTo>
                    <a:pt x="572808" y="54622"/>
                  </a:lnTo>
                  <a:lnTo>
                    <a:pt x="589051" y="51041"/>
                  </a:lnTo>
                  <a:lnTo>
                    <a:pt x="590753" y="59651"/>
                  </a:lnTo>
                  <a:lnTo>
                    <a:pt x="590638" y="59270"/>
                  </a:lnTo>
                  <a:lnTo>
                    <a:pt x="590702" y="59651"/>
                  </a:lnTo>
                  <a:lnTo>
                    <a:pt x="592493" y="72021"/>
                  </a:lnTo>
                  <a:lnTo>
                    <a:pt x="592493" y="71805"/>
                  </a:lnTo>
                  <a:lnTo>
                    <a:pt x="594004" y="85229"/>
                  </a:lnTo>
                  <a:lnTo>
                    <a:pt x="594004" y="85013"/>
                  </a:lnTo>
                  <a:lnTo>
                    <a:pt x="595185" y="98780"/>
                  </a:lnTo>
                  <a:lnTo>
                    <a:pt x="595185" y="98501"/>
                  </a:lnTo>
                  <a:lnTo>
                    <a:pt x="595858" y="112483"/>
                  </a:lnTo>
                  <a:lnTo>
                    <a:pt x="595858" y="125806"/>
                  </a:lnTo>
                  <a:lnTo>
                    <a:pt x="595833" y="126199"/>
                  </a:lnTo>
                  <a:lnTo>
                    <a:pt x="595833" y="126365"/>
                  </a:lnTo>
                  <a:lnTo>
                    <a:pt x="595236" y="139623"/>
                  </a:lnTo>
                  <a:lnTo>
                    <a:pt x="593890" y="152158"/>
                  </a:lnTo>
                  <a:lnTo>
                    <a:pt x="593864" y="152311"/>
                  </a:lnTo>
                  <a:lnTo>
                    <a:pt x="593813" y="152615"/>
                  </a:lnTo>
                  <a:lnTo>
                    <a:pt x="592785" y="158610"/>
                  </a:lnTo>
                  <a:lnTo>
                    <a:pt x="591540" y="164807"/>
                  </a:lnTo>
                  <a:lnTo>
                    <a:pt x="591654" y="164426"/>
                  </a:lnTo>
                  <a:lnTo>
                    <a:pt x="588403" y="177241"/>
                  </a:lnTo>
                  <a:lnTo>
                    <a:pt x="588454" y="176898"/>
                  </a:lnTo>
                  <a:lnTo>
                    <a:pt x="588352" y="177241"/>
                  </a:lnTo>
                  <a:lnTo>
                    <a:pt x="584581" y="190106"/>
                  </a:lnTo>
                  <a:lnTo>
                    <a:pt x="580212" y="203314"/>
                  </a:lnTo>
                  <a:lnTo>
                    <a:pt x="580263" y="203085"/>
                  </a:lnTo>
                  <a:lnTo>
                    <a:pt x="580186" y="203314"/>
                  </a:lnTo>
                  <a:lnTo>
                    <a:pt x="575170" y="216966"/>
                  </a:lnTo>
                  <a:lnTo>
                    <a:pt x="575284" y="216750"/>
                  </a:lnTo>
                  <a:lnTo>
                    <a:pt x="569734" y="230733"/>
                  </a:lnTo>
                  <a:lnTo>
                    <a:pt x="569658" y="230911"/>
                  </a:lnTo>
                  <a:lnTo>
                    <a:pt x="563676" y="245237"/>
                  </a:lnTo>
                  <a:lnTo>
                    <a:pt x="563727" y="245059"/>
                  </a:lnTo>
                  <a:lnTo>
                    <a:pt x="563651" y="245237"/>
                  </a:lnTo>
                  <a:lnTo>
                    <a:pt x="557276" y="259727"/>
                  </a:lnTo>
                  <a:lnTo>
                    <a:pt x="550443" y="274662"/>
                  </a:lnTo>
                  <a:lnTo>
                    <a:pt x="550494" y="274497"/>
                  </a:lnTo>
                  <a:lnTo>
                    <a:pt x="550418" y="274662"/>
                  </a:lnTo>
                  <a:lnTo>
                    <a:pt x="543204" y="289661"/>
                  </a:lnTo>
                  <a:lnTo>
                    <a:pt x="535749" y="304838"/>
                  </a:lnTo>
                  <a:lnTo>
                    <a:pt x="527964" y="320332"/>
                  </a:lnTo>
                  <a:lnTo>
                    <a:pt x="519938" y="335889"/>
                  </a:lnTo>
                  <a:lnTo>
                    <a:pt x="503466" y="367284"/>
                  </a:lnTo>
                  <a:lnTo>
                    <a:pt x="486587" y="399021"/>
                  </a:lnTo>
                  <a:lnTo>
                    <a:pt x="501383" y="406857"/>
                  </a:lnTo>
                  <a:lnTo>
                    <a:pt x="534860" y="343611"/>
                  </a:lnTo>
                  <a:lnTo>
                    <a:pt x="554482" y="304838"/>
                  </a:lnTo>
                  <a:lnTo>
                    <a:pt x="572592" y="266661"/>
                  </a:lnTo>
                  <a:lnTo>
                    <a:pt x="575640" y="259727"/>
                  </a:lnTo>
                  <a:lnTo>
                    <a:pt x="579145" y="251777"/>
                  </a:lnTo>
                  <a:lnTo>
                    <a:pt x="596138" y="208749"/>
                  </a:lnTo>
                  <a:lnTo>
                    <a:pt x="602208" y="189776"/>
                  </a:lnTo>
                  <a:lnTo>
                    <a:pt x="604659" y="181495"/>
                  </a:lnTo>
                  <a:lnTo>
                    <a:pt x="607961" y="168338"/>
                  </a:lnTo>
                  <a:lnTo>
                    <a:pt x="608787" y="164426"/>
                  </a:lnTo>
                  <a:lnTo>
                    <a:pt x="609371" y="161620"/>
                  </a:lnTo>
                  <a:lnTo>
                    <a:pt x="609879" y="158432"/>
                  </a:lnTo>
                  <a:lnTo>
                    <a:pt x="610489" y="154686"/>
                  </a:lnTo>
                  <a:lnTo>
                    <a:pt x="610768" y="152158"/>
                  </a:lnTo>
                  <a:lnTo>
                    <a:pt x="612063" y="140690"/>
                  </a:lnTo>
                  <a:lnTo>
                    <a:pt x="612127" y="139128"/>
                  </a:lnTo>
                  <a:lnTo>
                    <a:pt x="612673" y="126365"/>
                  </a:lnTo>
                  <a:lnTo>
                    <a:pt x="612673" y="125806"/>
                  </a:lnTo>
                  <a:lnTo>
                    <a:pt x="612622" y="111874"/>
                  </a:lnTo>
                  <a:lnTo>
                    <a:pt x="611987" y="98501"/>
                  </a:lnTo>
                  <a:lnTo>
                    <a:pt x="611949" y="97548"/>
                  </a:lnTo>
                  <a:lnTo>
                    <a:pt x="610895" y="85013"/>
                  </a:lnTo>
                  <a:lnTo>
                    <a:pt x="610768" y="83439"/>
                  </a:lnTo>
                  <a:lnTo>
                    <a:pt x="609434" y="71805"/>
                  </a:lnTo>
                  <a:lnTo>
                    <a:pt x="609193" y="69786"/>
                  </a:lnTo>
                  <a:lnTo>
                    <a:pt x="607288" y="56629"/>
                  </a:lnTo>
                  <a:lnTo>
                    <a:pt x="605497" y="47421"/>
                  </a:lnTo>
                  <a:lnTo>
                    <a:pt x="622096" y="4376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pic>
          <p:nvPicPr>
            <p:cNvPr id="152" name="object 1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00509" y="12452440"/>
              <a:ext cx="127775" cy="96777"/>
            </a:xfrm>
            <a:prstGeom prst="rect">
              <a:avLst/>
            </a:prstGeom>
          </p:spPr>
        </p:pic>
      </p:grpSp>
      <p:sp>
        <p:nvSpPr>
          <p:cNvPr id="153" name="object 153"/>
          <p:cNvSpPr txBox="1"/>
          <p:nvPr/>
        </p:nvSpPr>
        <p:spPr>
          <a:xfrm>
            <a:off x="1379835" y="26264343"/>
            <a:ext cx="1450912" cy="182112"/>
          </a:xfrm>
          <a:prstGeom prst="rect">
            <a:avLst/>
          </a:prstGeom>
        </p:spPr>
        <p:txBody>
          <a:bodyPr vert="horz" wrap="square" lIns="0" tIns="26871" rIns="0" bIns="0" rtlCol="0">
            <a:spAutoFit/>
          </a:bodyPr>
          <a:lstStyle/>
          <a:p>
            <a:pPr>
              <a:spcBef>
                <a:spcPts val="210"/>
              </a:spcBef>
            </a:pPr>
            <a:r>
              <a:rPr sz="1005" dirty="0">
                <a:latin typeface="Calibri" panose="020F0502020204030204"/>
                <a:cs typeface="Calibri" panose="020F0502020204030204"/>
              </a:rPr>
              <a:t>FcRn</a:t>
            </a:r>
            <a:r>
              <a:rPr sz="100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005" dirty="0">
                <a:latin typeface="Calibri" panose="020F0502020204030204"/>
                <a:cs typeface="Calibri" panose="020F0502020204030204"/>
              </a:rPr>
              <a:t>Neonatal Fc</a:t>
            </a:r>
            <a:r>
              <a:rPr sz="100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005" dirty="0">
                <a:latin typeface="Calibri" panose="020F0502020204030204"/>
                <a:cs typeface="Calibri" panose="020F0502020204030204"/>
              </a:rPr>
              <a:t>Receptor</a:t>
            </a:r>
            <a:endParaRPr sz="100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9506852" y="8371635"/>
            <a:ext cx="20540467" cy="24853535"/>
            <a:chOff x="4704789" y="3585102"/>
            <a:chExt cx="10194290" cy="12334875"/>
          </a:xfrm>
        </p:grpSpPr>
        <p:sp>
          <p:nvSpPr>
            <p:cNvPr id="155" name="object 155"/>
            <p:cNvSpPr/>
            <p:nvPr/>
          </p:nvSpPr>
          <p:spPr>
            <a:xfrm>
              <a:off x="4707001" y="3587330"/>
              <a:ext cx="10189845" cy="12330430"/>
            </a:xfrm>
            <a:custGeom>
              <a:avLst/>
              <a:gdLst/>
              <a:ahLst/>
              <a:cxnLst/>
              <a:rect l="l" t="t" r="r" b="b"/>
              <a:pathLst>
                <a:path w="10189844" h="12330430">
                  <a:moveTo>
                    <a:pt x="10189578" y="441871"/>
                  </a:moveTo>
                  <a:lnTo>
                    <a:pt x="0" y="441871"/>
                  </a:lnTo>
                  <a:lnTo>
                    <a:pt x="0" y="12329820"/>
                  </a:lnTo>
                  <a:lnTo>
                    <a:pt x="10189578" y="12329820"/>
                  </a:lnTo>
                  <a:lnTo>
                    <a:pt x="10189578" y="441871"/>
                  </a:lnTo>
                  <a:close/>
                </a:path>
                <a:path w="10189844" h="12330430">
                  <a:moveTo>
                    <a:pt x="10189578" y="0"/>
                  </a:moveTo>
                  <a:lnTo>
                    <a:pt x="0" y="0"/>
                  </a:lnTo>
                  <a:lnTo>
                    <a:pt x="0" y="19545"/>
                  </a:lnTo>
                  <a:lnTo>
                    <a:pt x="10189578" y="19545"/>
                  </a:lnTo>
                  <a:lnTo>
                    <a:pt x="10189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707012" y="3587324"/>
              <a:ext cx="10189845" cy="12330430"/>
            </a:xfrm>
            <a:custGeom>
              <a:avLst/>
              <a:gdLst/>
              <a:ahLst/>
              <a:cxnLst/>
              <a:rect l="l" t="t" r="r" b="b"/>
              <a:pathLst>
                <a:path w="10189844" h="12330430">
                  <a:moveTo>
                    <a:pt x="0" y="12329816"/>
                  </a:moveTo>
                  <a:lnTo>
                    <a:pt x="10189567" y="12329816"/>
                  </a:lnTo>
                  <a:lnTo>
                    <a:pt x="10189567" y="0"/>
                  </a:lnTo>
                  <a:lnTo>
                    <a:pt x="0" y="0"/>
                  </a:lnTo>
                  <a:lnTo>
                    <a:pt x="0" y="12329816"/>
                  </a:lnTo>
                  <a:close/>
                </a:path>
                <a:path w="10189844" h="12330430">
                  <a:moveTo>
                    <a:pt x="3424677" y="6861920"/>
                  </a:moveTo>
                  <a:lnTo>
                    <a:pt x="5261969" y="6861920"/>
                  </a:lnTo>
                  <a:lnTo>
                    <a:pt x="5261969" y="4070382"/>
                  </a:lnTo>
                  <a:lnTo>
                    <a:pt x="3424677" y="4070382"/>
                  </a:lnTo>
                  <a:lnTo>
                    <a:pt x="3424677" y="6861920"/>
                  </a:lnTo>
                  <a:close/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710502" y="3606870"/>
              <a:ext cx="10182225" cy="422909"/>
            </a:xfrm>
            <a:custGeom>
              <a:avLst/>
              <a:gdLst/>
              <a:ahLst/>
              <a:cxnLst/>
              <a:rect l="l" t="t" r="r" b="b"/>
              <a:pathLst>
                <a:path w="10182225" h="422910">
                  <a:moveTo>
                    <a:pt x="10181889" y="0"/>
                  </a:moveTo>
                  <a:lnTo>
                    <a:pt x="0" y="0"/>
                  </a:lnTo>
                  <a:lnTo>
                    <a:pt x="0" y="422325"/>
                  </a:lnTo>
                  <a:lnTo>
                    <a:pt x="10181889" y="422325"/>
                  </a:lnTo>
                  <a:lnTo>
                    <a:pt x="1018188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158" name="object 158"/>
          <p:cNvSpPr txBox="1"/>
          <p:nvPr/>
        </p:nvSpPr>
        <p:spPr>
          <a:xfrm>
            <a:off x="16127086" y="8391080"/>
            <a:ext cx="7296764" cy="790318"/>
          </a:xfrm>
          <a:prstGeom prst="rect">
            <a:avLst/>
          </a:prstGeom>
        </p:spPr>
        <p:txBody>
          <a:bodyPr vert="horz" wrap="square" lIns="0" tIns="30708" rIns="0" bIns="0" rtlCol="0">
            <a:spAutoFit/>
          </a:bodyPr>
          <a:lstStyle/>
          <a:p>
            <a:pPr marL="25400">
              <a:spcBef>
                <a:spcPts val="245"/>
              </a:spcBef>
            </a:pPr>
            <a:r>
              <a:rPr sz="493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5.</a:t>
            </a:r>
            <a:r>
              <a:rPr sz="49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93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</a:t>
            </a:r>
            <a:r>
              <a:rPr sz="493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93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Analysis</a:t>
            </a:r>
            <a:r>
              <a:rPr sz="493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935" b="1" spc="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&amp;</a:t>
            </a:r>
            <a:r>
              <a:rPr sz="493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9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Results</a:t>
            </a:r>
            <a:endParaRPr sz="493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9500780" y="14948775"/>
            <a:ext cx="20543032" cy="16093064"/>
            <a:chOff x="4701776" y="6849355"/>
            <a:chExt cx="10195560" cy="7987030"/>
          </a:xfrm>
        </p:grpSpPr>
        <p:pic>
          <p:nvPicPr>
            <p:cNvPr id="160" name="object 1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86413" y="7180933"/>
              <a:ext cx="9916626" cy="44675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468411" y="11138229"/>
              <a:ext cx="2980013" cy="211930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54645" y="10853422"/>
              <a:ext cx="2492070" cy="116506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025327" y="12119002"/>
              <a:ext cx="2429943" cy="1278146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4807881" y="11993701"/>
              <a:ext cx="2921635" cy="76200"/>
            </a:xfrm>
            <a:custGeom>
              <a:avLst/>
              <a:gdLst/>
              <a:ahLst/>
              <a:cxnLst/>
              <a:rect l="l" t="t" r="r" b="b"/>
              <a:pathLst>
                <a:path w="2921634" h="76200">
                  <a:moveTo>
                    <a:pt x="0" y="50725"/>
                  </a:moveTo>
                  <a:lnTo>
                    <a:pt x="1529796" y="8434"/>
                  </a:lnTo>
                  <a:lnTo>
                    <a:pt x="1292921" y="76088"/>
                  </a:lnTo>
                  <a:lnTo>
                    <a:pt x="2921377" y="0"/>
                  </a:lnTo>
                </a:path>
              </a:pathLst>
            </a:custGeom>
            <a:ln w="13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121476" y="14547550"/>
              <a:ext cx="442595" cy="286385"/>
            </a:xfrm>
            <a:custGeom>
              <a:avLst/>
              <a:gdLst/>
              <a:ahLst/>
              <a:cxnLst/>
              <a:rect l="l" t="t" r="r" b="b"/>
              <a:pathLst>
                <a:path w="442595" h="286384">
                  <a:moveTo>
                    <a:pt x="299467" y="0"/>
                  </a:moveTo>
                  <a:lnTo>
                    <a:pt x="299467" y="71551"/>
                  </a:lnTo>
                  <a:lnTo>
                    <a:pt x="0" y="71551"/>
                  </a:lnTo>
                  <a:lnTo>
                    <a:pt x="0" y="214653"/>
                  </a:lnTo>
                  <a:lnTo>
                    <a:pt x="299467" y="214653"/>
                  </a:lnTo>
                  <a:lnTo>
                    <a:pt x="299467" y="286204"/>
                  </a:lnTo>
                  <a:lnTo>
                    <a:pt x="442569" y="143102"/>
                  </a:lnTo>
                  <a:lnTo>
                    <a:pt x="299467" y="0"/>
                  </a:lnTo>
                  <a:close/>
                </a:path>
              </a:pathLst>
            </a:custGeom>
            <a:solidFill>
              <a:srgbClr val="3E6C18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1121476" y="14547550"/>
              <a:ext cx="442595" cy="286385"/>
            </a:xfrm>
            <a:custGeom>
              <a:avLst/>
              <a:gdLst/>
              <a:ahLst/>
              <a:cxnLst/>
              <a:rect l="l" t="t" r="r" b="b"/>
              <a:pathLst>
                <a:path w="442595" h="286384">
                  <a:moveTo>
                    <a:pt x="0" y="71551"/>
                  </a:moveTo>
                  <a:lnTo>
                    <a:pt x="299467" y="71551"/>
                  </a:lnTo>
                  <a:lnTo>
                    <a:pt x="299467" y="0"/>
                  </a:lnTo>
                  <a:lnTo>
                    <a:pt x="442569" y="143102"/>
                  </a:lnTo>
                  <a:lnTo>
                    <a:pt x="299467" y="286204"/>
                  </a:lnTo>
                  <a:lnTo>
                    <a:pt x="299467" y="214653"/>
                  </a:lnTo>
                  <a:lnTo>
                    <a:pt x="0" y="214653"/>
                  </a:lnTo>
                  <a:lnTo>
                    <a:pt x="0" y="71551"/>
                  </a:lnTo>
                  <a:close/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701768" y="6849363"/>
              <a:ext cx="10195560" cy="6670040"/>
            </a:xfrm>
            <a:custGeom>
              <a:avLst/>
              <a:gdLst/>
              <a:ahLst/>
              <a:cxnLst/>
              <a:rect l="l" t="t" r="r" b="b"/>
              <a:pathLst>
                <a:path w="10195560" h="6670040">
                  <a:moveTo>
                    <a:pt x="10189566" y="35483"/>
                  </a:moveTo>
                  <a:lnTo>
                    <a:pt x="0" y="35191"/>
                  </a:lnTo>
                  <a:lnTo>
                    <a:pt x="0" y="43980"/>
                  </a:lnTo>
                  <a:lnTo>
                    <a:pt x="10189566" y="44323"/>
                  </a:lnTo>
                  <a:lnTo>
                    <a:pt x="10189566" y="35483"/>
                  </a:lnTo>
                  <a:close/>
                </a:path>
                <a:path w="10195560" h="6670040">
                  <a:moveTo>
                    <a:pt x="10189566" y="342"/>
                  </a:moveTo>
                  <a:lnTo>
                    <a:pt x="0" y="0"/>
                  </a:lnTo>
                  <a:lnTo>
                    <a:pt x="0" y="26403"/>
                  </a:lnTo>
                  <a:lnTo>
                    <a:pt x="10189566" y="26695"/>
                  </a:lnTo>
                  <a:lnTo>
                    <a:pt x="10189566" y="342"/>
                  </a:lnTo>
                  <a:close/>
                </a:path>
                <a:path w="10195560" h="6670040">
                  <a:moveTo>
                    <a:pt x="10195154" y="6616205"/>
                  </a:moveTo>
                  <a:lnTo>
                    <a:pt x="3492" y="6625920"/>
                  </a:lnTo>
                  <a:lnTo>
                    <a:pt x="3492" y="6634696"/>
                  </a:lnTo>
                  <a:lnTo>
                    <a:pt x="10195154" y="6624980"/>
                  </a:lnTo>
                  <a:lnTo>
                    <a:pt x="10195154" y="6616205"/>
                  </a:lnTo>
                  <a:close/>
                </a:path>
                <a:path w="10195560" h="6670040">
                  <a:moveTo>
                    <a:pt x="10195217" y="6660185"/>
                  </a:moveTo>
                  <a:lnTo>
                    <a:pt x="10195154" y="6633769"/>
                  </a:lnTo>
                  <a:lnTo>
                    <a:pt x="3492" y="6643484"/>
                  </a:lnTo>
                  <a:lnTo>
                    <a:pt x="3492" y="6669887"/>
                  </a:lnTo>
                  <a:lnTo>
                    <a:pt x="10195217" y="6660185"/>
                  </a:lnTo>
                  <a:close/>
                </a:path>
                <a:path w="10195560" h="6670040">
                  <a:moveTo>
                    <a:pt x="10195446" y="3752062"/>
                  </a:moveTo>
                  <a:lnTo>
                    <a:pt x="25768" y="3774630"/>
                  </a:lnTo>
                  <a:lnTo>
                    <a:pt x="25768" y="3783419"/>
                  </a:lnTo>
                  <a:lnTo>
                    <a:pt x="10195446" y="3760851"/>
                  </a:lnTo>
                  <a:lnTo>
                    <a:pt x="10195446" y="3752062"/>
                  </a:lnTo>
                  <a:close/>
                </a:path>
                <a:path w="10195560" h="6670040">
                  <a:moveTo>
                    <a:pt x="10195496" y="3796042"/>
                  </a:moveTo>
                  <a:lnTo>
                    <a:pt x="10195446" y="3769639"/>
                  </a:lnTo>
                  <a:lnTo>
                    <a:pt x="25831" y="3792207"/>
                  </a:lnTo>
                  <a:lnTo>
                    <a:pt x="25882" y="3818610"/>
                  </a:lnTo>
                  <a:lnTo>
                    <a:pt x="10195496" y="3796042"/>
                  </a:lnTo>
                  <a:close/>
                </a:path>
              </a:pathLst>
            </a:custGeom>
            <a:solidFill>
              <a:srgbClr val="0046D2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15513496" y="22765912"/>
            <a:ext cx="7161144" cy="5177435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L="341630" marR="33020" indent="-317500">
              <a:lnSpc>
                <a:spcPct val="109000"/>
              </a:lnSpc>
              <a:spcBef>
                <a:spcPts val="190"/>
              </a:spcBef>
              <a:buFont typeface="Symbol" panose="05050102010706020507"/>
              <a:buChar char=""/>
              <a:tabLst>
                <a:tab pos="34290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In order to assess and optimize the quality of the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Swiss-Model </a:t>
            </a:r>
            <a:r>
              <a:rPr sz="1815" spc="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generated models (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 </a:t>
            </a:r>
            <a:r>
              <a:rPr sz="1815" dirty="0">
                <a:latin typeface="Calibri" panose="020F0502020204030204"/>
                <a:cs typeface="Calibri" panose="020F0502020204030204"/>
              </a:rPr>
              <a:t>structural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3D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representation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 a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protein)</a:t>
            </a:r>
            <a:r>
              <a:rPr sz="1815" dirty="0">
                <a:latin typeface="Arial" panose="020B0604020202020204"/>
                <a:cs typeface="Arial" panose="020B0604020202020204"/>
              </a:rPr>
              <a:t>,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we </a:t>
            </a:r>
            <a:r>
              <a:rPr sz="1815" spc="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performed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energy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minimization on</a:t>
            </a:r>
            <a:r>
              <a:rPr sz="1815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3D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 structures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using Chiron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1630">
              <a:spcBef>
                <a:spcPts val="190"/>
              </a:spcBef>
            </a:pPr>
            <a:r>
              <a:rPr sz="1815" spc="11" dirty="0">
                <a:latin typeface="Arial" panose="020B0604020202020204"/>
                <a:cs typeface="Arial" panose="020B0604020202020204"/>
              </a:rPr>
              <a:t>[5]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to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obtain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more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accurate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and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realistic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models.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1630" marR="109855" indent="-317500">
              <a:lnSpc>
                <a:spcPct val="109000"/>
              </a:lnSpc>
              <a:buFont typeface="Symbol" panose="05050102010706020507"/>
              <a:buChar char=""/>
              <a:tabLst>
                <a:tab pos="34290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Energy minimization is the process of reducing atomic overlap to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obtain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more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realistic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structures.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1630" marR="10160" indent="-317500">
              <a:lnSpc>
                <a:spcPct val="109000"/>
              </a:lnSpc>
              <a:buFont typeface="Symbol" panose="05050102010706020507"/>
              <a:buChar char=""/>
              <a:tabLst>
                <a:tab pos="34290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Steric clashes in computer models indicate inaccuracies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when </a:t>
            </a:r>
            <a:r>
              <a:rPr sz="1815" spc="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compared to true protein structures. Steric clashes are defined as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where electron clouds from individual atoms overlap.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Chiron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corrects this issue by reorienting amino acids to minimize 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Van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der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dirty="0">
                <a:latin typeface="Arial" panose="020B0604020202020204"/>
                <a:cs typeface="Arial" panose="020B0604020202020204"/>
              </a:rPr>
              <a:t>Waals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repulsion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energy.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1630" marR="200660" indent="-317500">
              <a:lnSpc>
                <a:spcPct val="109000"/>
              </a:lnSpc>
              <a:buFont typeface="Symbol" panose="05050102010706020507"/>
              <a:buChar char=""/>
              <a:tabLst>
                <a:tab pos="342900" algn="l"/>
              </a:tabLst>
            </a:pPr>
            <a:r>
              <a:rPr sz="1815" spc="-28" dirty="0">
                <a:latin typeface="Arial" panose="020B0604020202020204"/>
                <a:cs typeface="Arial" panose="020B0604020202020204"/>
              </a:rPr>
              <a:t>Table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C shows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 areas where less than acceptable repulsion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distances occurred and at which amino acid location, before the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models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were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corrected.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1630" marR="21590" indent="-317500">
              <a:lnSpc>
                <a:spcPct val="109000"/>
              </a:lnSpc>
              <a:buFont typeface="Symbol" panose="05050102010706020507"/>
              <a:buChar char=""/>
              <a:tabLst>
                <a:tab pos="34290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Superimposition of the minimized and un-minimized versions of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201-C6A-69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in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Figure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C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shows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structural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differences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between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two.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11089754" y="22769573"/>
            <a:ext cx="2825048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Table</a:t>
            </a:r>
            <a:r>
              <a:rPr sz="1815" b="1" u="sng" spc="-28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C.</a:t>
            </a: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Chiron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Clash</a:t>
            </a: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Output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23801284" y="22769568"/>
            <a:ext cx="4400069" cy="584575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L="25400" marR="10160">
              <a:lnSpc>
                <a:spcPct val="102000"/>
              </a:lnSpc>
              <a:spcBef>
                <a:spcPts val="190"/>
              </a:spcBef>
            </a:pP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Figure</a:t>
            </a: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C.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Superimposition</a:t>
            </a:r>
            <a:r>
              <a:rPr sz="1815" b="1" u="sng" spc="-4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of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201-C6A-69</a:t>
            </a:r>
            <a:r>
              <a:rPr sz="1815" b="1" u="sng" spc="-4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and </a:t>
            </a:r>
            <a:r>
              <a:rPr sz="1815" b="1" spc="-373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201-Wt</a:t>
            </a:r>
            <a:r>
              <a:rPr sz="1815" b="1" u="sng" spc="-4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3D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Structures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71" name="object 17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121970" y="28705936"/>
            <a:ext cx="6287139" cy="4022643"/>
          </a:xfrm>
          <a:prstGeom prst="rect">
            <a:avLst/>
          </a:prstGeom>
        </p:spPr>
      </p:pic>
      <p:sp>
        <p:nvSpPr>
          <p:cNvPr id="172" name="object 172"/>
          <p:cNvSpPr txBox="1"/>
          <p:nvPr/>
        </p:nvSpPr>
        <p:spPr>
          <a:xfrm>
            <a:off x="18280464" y="31547064"/>
            <a:ext cx="291717" cy="366571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 marL="25400">
              <a:spcBef>
                <a:spcPts val="205"/>
              </a:spcBef>
            </a:pPr>
            <a:r>
              <a:rPr sz="2215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Fc</a:t>
            </a:r>
            <a:endParaRPr sz="22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9637403" y="29605016"/>
            <a:ext cx="597509" cy="366571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 marL="25400">
              <a:spcBef>
                <a:spcPts val="205"/>
              </a:spcBef>
            </a:pPr>
            <a:r>
              <a:rPr sz="2215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2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cRn</a:t>
            </a:r>
            <a:endParaRPr sz="22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17926489" y="28836704"/>
            <a:ext cx="2221143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1815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cs typeface="Calibri" panose="020F0502020204030204"/>
              </a:rPr>
              <a:t>Figure</a:t>
            </a:r>
            <a:r>
              <a:rPr sz="1815" u="sng" spc="-5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u="sng" spc="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cs typeface="Calibri" panose="020F0502020204030204"/>
              </a:rPr>
              <a:t>D1.</a:t>
            </a:r>
            <a:r>
              <a:rPr sz="1815" u="sng" spc="-7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u="sng" spc="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cs typeface="Calibri" panose="020F0502020204030204"/>
              </a:rPr>
              <a:t>Pre-Docking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75" name="object 17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3334591" y="28705936"/>
            <a:ext cx="5967859" cy="4011389"/>
          </a:xfrm>
          <a:prstGeom prst="rect">
            <a:avLst/>
          </a:prstGeom>
        </p:spPr>
      </p:pic>
      <p:sp>
        <p:nvSpPr>
          <p:cNvPr id="176" name="object 176"/>
          <p:cNvSpPr txBox="1"/>
          <p:nvPr/>
        </p:nvSpPr>
        <p:spPr>
          <a:xfrm>
            <a:off x="24008864" y="30269945"/>
            <a:ext cx="291717" cy="366571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 marL="25400">
              <a:spcBef>
                <a:spcPts val="205"/>
              </a:spcBef>
            </a:pPr>
            <a:r>
              <a:rPr sz="2215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Fc</a:t>
            </a:r>
            <a:endParaRPr sz="22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27754775" y="30908862"/>
            <a:ext cx="597509" cy="366571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 marL="25400">
              <a:spcBef>
                <a:spcPts val="205"/>
              </a:spcBef>
            </a:pPr>
            <a:r>
              <a:rPr sz="2215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2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cRn</a:t>
            </a:r>
            <a:endParaRPr sz="22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25102549" y="28821234"/>
            <a:ext cx="2313267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1815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cs typeface="Calibri" panose="020F0502020204030204"/>
              </a:rPr>
              <a:t>Figure</a:t>
            </a:r>
            <a:r>
              <a:rPr sz="1815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u="sng" spc="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cs typeface="Calibri" panose="020F0502020204030204"/>
              </a:rPr>
              <a:t>D2.</a:t>
            </a:r>
            <a:r>
              <a:rPr sz="1815" u="sng" spc="-5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cs typeface="Calibri" panose="020F0502020204030204"/>
              </a:rPr>
              <a:t>Post-Docking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22401220" y="30079601"/>
            <a:ext cx="815015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Docking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15786941" y="15155496"/>
            <a:ext cx="6280876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Figure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B1.</a:t>
            </a:r>
            <a:r>
              <a:rPr sz="1815" b="1" u="sng" spc="404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Clustal</a:t>
            </a: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X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Output</a:t>
            </a:r>
            <a:r>
              <a:rPr sz="1815" b="1" u="sng" spc="-4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of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Amino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Acids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Sequence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Alignment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1263346" y="9502702"/>
            <a:ext cx="3471176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Table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A1.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Molecular</a:t>
            </a: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Software </a:t>
            </a: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Tools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4141897" y="9502702"/>
            <a:ext cx="2969631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Table</a:t>
            </a:r>
            <a:r>
              <a:rPr sz="1815" b="1" u="sng" spc="-28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A2.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IgG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Mutant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Half-Life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6451674" y="16576673"/>
            <a:ext cx="3150035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Figure</a:t>
            </a:r>
            <a:r>
              <a:rPr sz="1815" b="1" u="sng" spc="-5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B2.</a:t>
            </a:r>
            <a:r>
              <a:rPr sz="1815" b="1" u="sng" spc="-4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Mutant</a:t>
            </a:r>
            <a:r>
              <a:rPr sz="1815" b="1" u="sng" spc="-5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3D</a:t>
            </a:r>
            <a:r>
              <a:rPr sz="1815" b="1" u="sng" spc="-28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Structures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9838185" y="16597739"/>
            <a:ext cx="6488148" cy="5481877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L="341630" marR="395605" indent="-317500">
              <a:lnSpc>
                <a:spcPct val="109000"/>
              </a:lnSpc>
              <a:spcBef>
                <a:spcPts val="190"/>
              </a:spcBef>
              <a:buFont typeface="Symbol" panose="05050102010706020507"/>
              <a:buChar char=""/>
              <a:tabLst>
                <a:tab pos="34290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We first performed sequence alignment to determine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differences</a:t>
            </a:r>
            <a:r>
              <a:rPr sz="1815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between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Monnet-Wt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and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1815" spc="-113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AR-201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Wt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sequences.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711200" marR="10160" indent="-264795">
              <a:lnSpc>
                <a:spcPct val="109000"/>
              </a:lnSpc>
            </a:pPr>
            <a:r>
              <a:rPr sz="1815" spc="20" dirty="0">
                <a:latin typeface="Courier New" panose="02070309020205020404"/>
                <a:cs typeface="Courier New" panose="02070309020205020404"/>
              </a:rPr>
              <a:t>o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Clustal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X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[2] alignment of the two sequences (Figure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B1)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shows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that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Monnet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Wt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and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1815" spc="-113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AR-201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Wt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have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four differences (red arrows in Figure B1) in amino acid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residues in their respective sequence (each color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represents a specific group of amino acids).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Due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to the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small differences between the two sequences,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we </a:t>
            </a:r>
            <a:r>
              <a:rPr sz="1815" spc="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expected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to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see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similar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binding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results.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1630" indent="-317500">
              <a:spcBef>
                <a:spcPts val="190"/>
              </a:spcBef>
              <a:buFont typeface="Symbol" panose="05050102010706020507"/>
              <a:buChar char=""/>
              <a:tabLst>
                <a:tab pos="34290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We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introduced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Monnet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mutations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(Table</a:t>
            </a:r>
            <a:r>
              <a:rPr sz="1815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A2) to</a:t>
            </a:r>
            <a:r>
              <a:rPr sz="1815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AR-201</a:t>
            </a:r>
            <a:r>
              <a:rPr sz="1815" spc="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1630" marR="285115" indent="-317500">
              <a:lnSpc>
                <a:spcPct val="109000"/>
              </a:lnSpc>
              <a:buFont typeface="Symbol" panose="05050102010706020507"/>
              <a:buChar char=""/>
              <a:tabLst>
                <a:tab pos="34290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Because a three-dimensional (3D) structure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was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not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provided in the Monnet 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study,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 most unmodified and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similar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(no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inhibitors,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glycosylated,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and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human)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Fc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in the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RCSB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database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[6]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was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chosen.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1630" marR="424815" indent="-317500">
              <a:lnSpc>
                <a:spcPct val="109000"/>
              </a:lnSpc>
              <a:buFont typeface="Symbol" panose="05050102010706020507"/>
              <a:buChar char=""/>
              <a:tabLst>
                <a:tab pos="342900" algn="l"/>
              </a:tabLst>
            </a:pPr>
            <a:r>
              <a:rPr sz="1815" spc="20" dirty="0">
                <a:latin typeface="Arial" panose="020B0604020202020204"/>
                <a:cs typeface="Arial" panose="020B0604020202020204"/>
              </a:rPr>
              <a:t>Due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to resource limitations,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we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had to build the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3D </a:t>
            </a:r>
            <a:r>
              <a:rPr sz="1815" spc="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antibody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structure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as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two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separate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halves using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Swiss-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Model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[3],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and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then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combine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them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using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Chimera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[4].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5" name="object 185"/>
          <p:cNvGrpSpPr/>
          <p:nvPr/>
        </p:nvGrpSpPr>
        <p:grpSpPr>
          <a:xfrm>
            <a:off x="16633936" y="19611390"/>
            <a:ext cx="3330439" cy="1168148"/>
            <a:chOff x="8241982" y="9163420"/>
            <a:chExt cx="1652905" cy="579755"/>
          </a:xfrm>
        </p:grpSpPr>
        <p:pic>
          <p:nvPicPr>
            <p:cNvPr id="186" name="object 1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088030" y="9166910"/>
              <a:ext cx="806258" cy="562635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241982" y="9163420"/>
              <a:ext cx="788108" cy="579388"/>
            </a:xfrm>
            <a:prstGeom prst="rect">
              <a:avLst/>
            </a:prstGeom>
          </p:spPr>
        </p:pic>
      </p:grpSp>
      <p:sp>
        <p:nvSpPr>
          <p:cNvPr id="188" name="object 188"/>
          <p:cNvSpPr txBox="1"/>
          <p:nvPr/>
        </p:nvSpPr>
        <p:spPr>
          <a:xfrm>
            <a:off x="18937816" y="19623539"/>
            <a:ext cx="812461" cy="225171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131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201-C6A-60</a:t>
            </a:r>
            <a:endParaRPr sz="13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17204162" y="19640069"/>
            <a:ext cx="812461" cy="225171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131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201-C6A-66</a:t>
            </a:r>
            <a:endParaRPr sz="131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90" name="object 19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625498" y="17196390"/>
            <a:ext cx="1583741" cy="1160377"/>
          </a:xfrm>
          <a:prstGeom prst="rect">
            <a:avLst/>
          </a:prstGeom>
        </p:spPr>
      </p:pic>
      <p:sp>
        <p:nvSpPr>
          <p:cNvPr id="191" name="object 191"/>
          <p:cNvSpPr txBox="1"/>
          <p:nvPr/>
        </p:nvSpPr>
        <p:spPr>
          <a:xfrm>
            <a:off x="17236162" y="17175260"/>
            <a:ext cx="812461" cy="225171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131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201-C6A-69</a:t>
            </a:r>
            <a:endParaRPr sz="131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92" name="object 19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8333013" y="17196392"/>
            <a:ext cx="1621716" cy="1156159"/>
          </a:xfrm>
          <a:prstGeom prst="rect">
            <a:avLst/>
          </a:prstGeom>
        </p:spPr>
      </p:pic>
      <p:sp>
        <p:nvSpPr>
          <p:cNvPr id="193" name="object 193"/>
          <p:cNvSpPr txBox="1"/>
          <p:nvPr/>
        </p:nvSpPr>
        <p:spPr>
          <a:xfrm>
            <a:off x="18816266" y="17205154"/>
            <a:ext cx="812461" cy="225171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131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201-C6A-74</a:t>
            </a:r>
            <a:endParaRPr sz="131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94" name="object 19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8340047" y="20863188"/>
            <a:ext cx="1623121" cy="1139278"/>
          </a:xfrm>
          <a:prstGeom prst="rect">
            <a:avLst/>
          </a:prstGeom>
        </p:spPr>
      </p:pic>
      <p:sp>
        <p:nvSpPr>
          <p:cNvPr id="195" name="object 195"/>
          <p:cNvSpPr txBox="1"/>
          <p:nvPr/>
        </p:nvSpPr>
        <p:spPr>
          <a:xfrm>
            <a:off x="18870891" y="20880379"/>
            <a:ext cx="912255" cy="225171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131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201-C6A-78A</a:t>
            </a:r>
            <a:endParaRPr sz="131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96" name="object 19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6648004" y="20885696"/>
            <a:ext cx="1585143" cy="1129432"/>
          </a:xfrm>
          <a:prstGeom prst="rect">
            <a:avLst/>
          </a:prstGeom>
        </p:spPr>
      </p:pic>
      <p:sp>
        <p:nvSpPr>
          <p:cNvPr id="197" name="object 197"/>
          <p:cNvSpPr txBox="1"/>
          <p:nvPr/>
        </p:nvSpPr>
        <p:spPr>
          <a:xfrm>
            <a:off x="17269098" y="20894096"/>
            <a:ext cx="807338" cy="225171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131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201-T5A-74</a:t>
            </a:r>
            <a:endParaRPr sz="131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16622689" y="18438346"/>
            <a:ext cx="3340672" cy="1137442"/>
            <a:chOff x="8236398" y="8581239"/>
            <a:chExt cx="1657985" cy="564515"/>
          </a:xfrm>
        </p:grpSpPr>
        <p:pic>
          <p:nvPicPr>
            <p:cNvPr id="199" name="object 19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236398" y="8588220"/>
              <a:ext cx="797183" cy="557051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088030" y="8581239"/>
              <a:ext cx="806258" cy="554956"/>
            </a:xfrm>
            <a:prstGeom prst="rect">
              <a:avLst/>
            </a:prstGeom>
          </p:spPr>
        </p:pic>
      </p:grpSp>
      <p:sp>
        <p:nvSpPr>
          <p:cNvPr id="201" name="object 201"/>
          <p:cNvSpPr txBox="1"/>
          <p:nvPr/>
        </p:nvSpPr>
        <p:spPr>
          <a:xfrm>
            <a:off x="17547589" y="18484725"/>
            <a:ext cx="532256" cy="225171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131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201</a:t>
            </a:r>
            <a:r>
              <a:rPr sz="13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131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Wt</a:t>
            </a:r>
            <a:endParaRPr sz="13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19202476" y="18464573"/>
            <a:ext cx="574478" cy="225171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131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201-YTE</a:t>
            </a:r>
            <a:endParaRPr sz="131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03" name="object 20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5815692" y="16895398"/>
            <a:ext cx="3557086" cy="2254647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20340668" y="16542063"/>
            <a:ext cx="5062826" cy="2764453"/>
          </a:xfrm>
          <a:prstGeom prst="rect">
            <a:avLst/>
          </a:prstGeom>
        </p:spPr>
        <p:txBody>
          <a:bodyPr vert="horz" wrap="square" lIns="0" tIns="48619" rIns="0" bIns="0" rtlCol="0">
            <a:spAutoFit/>
          </a:bodyPr>
          <a:lstStyle/>
          <a:p>
            <a:pPr marL="231775" indent="-207010">
              <a:spcBef>
                <a:spcPts val="385"/>
              </a:spcBef>
              <a:buFont typeface="Symbol" panose="05050102010706020507"/>
              <a:buChar char=""/>
              <a:tabLst>
                <a:tab pos="23241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Figure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B2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shows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3D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model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variants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of</a:t>
            </a:r>
            <a:r>
              <a:rPr sz="1815" spc="-113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AR-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231775" marR="36830">
              <a:lnSpc>
                <a:spcPct val="109000"/>
              </a:lnSpc>
            </a:pPr>
            <a:r>
              <a:rPr sz="1815" spc="11" dirty="0">
                <a:latin typeface="Arial" panose="020B0604020202020204"/>
                <a:cs typeface="Arial" panose="020B0604020202020204"/>
              </a:rPr>
              <a:t>201. All models have a Global Model Quality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Estimation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(GMQE)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score exceeding 0.95,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which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reflected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high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degree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of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accuracy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and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reliability.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231775" marR="75565" indent="-207010">
              <a:lnSpc>
                <a:spcPct val="109000"/>
              </a:lnSpc>
              <a:buFont typeface="Symbol" panose="05050102010706020507"/>
              <a:buChar char=""/>
              <a:tabLst>
                <a:tab pos="23241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Figure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B3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shows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model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quality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metrics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for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C6A-78A</a:t>
            </a:r>
            <a:r>
              <a:rPr sz="1815" spc="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1815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“Good structures” are </a:t>
            </a:r>
            <a:r>
              <a:rPr sz="1815" dirty="0">
                <a:latin typeface="Arial" panose="020B0604020202020204"/>
                <a:cs typeface="Arial" panose="020B0604020202020204"/>
              </a:rPr>
              <a:t>expected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to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have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all sliders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in the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light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red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to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blue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region.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231775" indent="-207010">
              <a:spcBef>
                <a:spcPts val="205"/>
              </a:spcBef>
              <a:buFont typeface="Symbol" panose="05050102010706020507"/>
              <a:buChar char=""/>
              <a:tabLst>
                <a:tab pos="23241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Figure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B4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illustrates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u="sng" spc="11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Q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ualitative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u="sng" spc="11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M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odel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25608898" y="16458285"/>
            <a:ext cx="3469898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Figure</a:t>
            </a:r>
            <a:r>
              <a:rPr sz="1815" b="1" u="sng" spc="-4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B3.</a:t>
            </a:r>
            <a:r>
              <a:rPr sz="1815" b="1" u="sng" spc="-28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Model</a:t>
            </a:r>
            <a:r>
              <a:rPr sz="1815" b="1" u="sng" spc="-28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Quality</a:t>
            </a:r>
            <a:r>
              <a:rPr sz="1815" b="1" u="sng" spc="-5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Measures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20547422" y="19251024"/>
            <a:ext cx="8056769" cy="3068895"/>
          </a:xfrm>
          <a:prstGeom prst="rect">
            <a:avLst/>
          </a:prstGeom>
        </p:spPr>
        <p:txBody>
          <a:bodyPr vert="horz" wrap="square" lIns="0" tIns="48619" rIns="0" bIns="0" rtlCol="0">
            <a:spAutoFit/>
          </a:bodyPr>
          <a:lstStyle/>
          <a:p>
            <a:pPr marL="25400">
              <a:spcBef>
                <a:spcPts val="385"/>
              </a:spcBef>
              <a:tabLst>
                <a:tab pos="4789170" algn="l"/>
              </a:tabLst>
            </a:pPr>
            <a:r>
              <a:rPr sz="1815" u="sng" spc="11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nergy</a:t>
            </a:r>
            <a:r>
              <a:rPr sz="1815" spc="-93" dirty="0">
                <a:latin typeface="Arial" panose="020B0604020202020204"/>
                <a:cs typeface="Arial" panose="020B0604020202020204"/>
              </a:rPr>
              <a:t> </a:t>
            </a:r>
            <a:r>
              <a:rPr sz="1815" u="sng" spc="11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AN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alysis</a:t>
            </a:r>
            <a:r>
              <a:rPr sz="1815" spc="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(QMEAN)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score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[9],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which	</a:t>
            </a:r>
            <a:r>
              <a:rPr sz="2720" b="1" u="sng" spc="17" baseline="30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Figure</a:t>
            </a:r>
            <a:r>
              <a:rPr sz="2720" b="1" u="sng" spc="-45" baseline="30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720" b="1" u="sng" spc="17" baseline="30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B4.</a:t>
            </a:r>
            <a:r>
              <a:rPr sz="2720" b="1" u="sng" spc="-28" baseline="30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720" b="1" u="sng" spc="17" baseline="30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QMEAN</a:t>
            </a:r>
            <a:r>
              <a:rPr sz="2720" b="1" u="sng" spc="-45" baseline="30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720" b="1" u="sng" spc="17" baseline="30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vs</a:t>
            </a:r>
            <a:r>
              <a:rPr sz="2720" b="1" u="sng" spc="-17" baseline="30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720" b="1" u="sng" baseline="30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Protein</a:t>
            </a:r>
            <a:r>
              <a:rPr sz="2720" b="1" u="sng" spc="-76" baseline="30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720" b="1" u="sng" baseline="30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Size</a:t>
            </a:r>
            <a:endParaRPr sz="2720" baseline="3000">
              <a:latin typeface="Calibri" panose="020F0502020204030204"/>
              <a:cs typeface="Calibri" panose="020F0502020204030204"/>
            </a:endParaRPr>
          </a:p>
          <a:p>
            <a:pPr marL="25400" marR="3223260">
              <a:lnSpc>
                <a:spcPct val="109000"/>
              </a:lnSpc>
            </a:pPr>
            <a:r>
              <a:rPr sz="1815" dirty="0">
                <a:latin typeface="Calibri" panose="020F0502020204030204"/>
                <a:cs typeface="Calibri" panose="020F0502020204030204"/>
              </a:rPr>
              <a:t>provides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 </a:t>
            </a:r>
            <a:r>
              <a:rPr sz="1815" dirty="0">
                <a:latin typeface="Calibri" panose="020F0502020204030204"/>
                <a:cs typeface="Calibri" panose="020F0502020204030204"/>
              </a:rPr>
              <a:t>estimate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 the quality of a model </a:t>
            </a:r>
            <a:r>
              <a:rPr sz="1815" dirty="0">
                <a:latin typeface="Calibri" panose="020F0502020204030204"/>
                <a:cs typeface="Calibri" panose="020F0502020204030204"/>
              </a:rPr>
              <a:t>by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comparing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it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 similar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reference structures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RCSB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database.</a:t>
            </a:r>
            <a:r>
              <a:rPr sz="1815" spc="119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It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is a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composite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scoring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function that describes the major geometrical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aspects of protein structures.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In all of our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models, the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QMEAN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scores reflected very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small differences from expected values for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experimental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structures</a:t>
            </a:r>
            <a:r>
              <a:rPr sz="1815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(i.e.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QMEAN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Z-score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25400">
              <a:spcBef>
                <a:spcPts val="205"/>
              </a:spcBef>
            </a:pPr>
            <a:r>
              <a:rPr sz="1815" spc="11" dirty="0">
                <a:latin typeface="Arial" panose="020B0604020202020204"/>
                <a:cs typeface="Arial" panose="020B0604020202020204"/>
              </a:rPr>
              <a:t>&lt;1).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16660664" y="17989669"/>
            <a:ext cx="1042759" cy="257169"/>
          </a:xfrm>
          <a:custGeom>
            <a:avLst/>
            <a:gdLst/>
            <a:ahLst/>
            <a:cxnLst/>
            <a:rect l="l" t="t" r="r" b="b"/>
            <a:pathLst>
              <a:path w="517525" h="127634">
                <a:moveTo>
                  <a:pt x="0" y="127046"/>
                </a:moveTo>
                <a:lnTo>
                  <a:pt x="517261" y="127046"/>
                </a:lnTo>
                <a:lnTo>
                  <a:pt x="517261" y="0"/>
                </a:lnTo>
                <a:lnTo>
                  <a:pt x="0" y="0"/>
                </a:lnTo>
                <a:lnTo>
                  <a:pt x="0" y="127046"/>
                </a:lnTo>
                <a:close/>
              </a:path>
            </a:pathLst>
          </a:custGeom>
          <a:ln w="41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208" name="object 208"/>
          <p:cNvSpPr txBox="1"/>
          <p:nvPr/>
        </p:nvSpPr>
        <p:spPr>
          <a:xfrm>
            <a:off x="16745877" y="17998075"/>
            <a:ext cx="758719" cy="196333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>
              <a:spcBef>
                <a:spcPts val="205"/>
              </a:spcBef>
            </a:pP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11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QE= 0.97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18359739" y="17978418"/>
            <a:ext cx="1026127" cy="257169"/>
          </a:xfrm>
          <a:custGeom>
            <a:avLst/>
            <a:gdLst/>
            <a:ahLst/>
            <a:cxnLst/>
            <a:rect l="l" t="t" r="r" b="b"/>
            <a:pathLst>
              <a:path w="509270" h="127634">
                <a:moveTo>
                  <a:pt x="0" y="127046"/>
                </a:moveTo>
                <a:lnTo>
                  <a:pt x="508885" y="127046"/>
                </a:lnTo>
                <a:lnTo>
                  <a:pt x="508885" y="0"/>
                </a:lnTo>
                <a:lnTo>
                  <a:pt x="0" y="0"/>
                </a:lnTo>
                <a:lnTo>
                  <a:pt x="0" y="127046"/>
                </a:lnTo>
                <a:close/>
              </a:path>
            </a:pathLst>
          </a:custGeom>
          <a:ln w="41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210" name="object 210"/>
          <p:cNvSpPr txBox="1"/>
          <p:nvPr/>
        </p:nvSpPr>
        <p:spPr>
          <a:xfrm>
            <a:off x="18444363" y="17987177"/>
            <a:ext cx="758719" cy="196333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>
              <a:spcBef>
                <a:spcPts val="205"/>
              </a:spcBef>
            </a:pP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11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QE= 0.98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16650817" y="19210524"/>
            <a:ext cx="1123366" cy="257169"/>
          </a:xfrm>
          <a:custGeom>
            <a:avLst/>
            <a:gdLst/>
            <a:ahLst/>
            <a:cxnLst/>
            <a:rect l="l" t="t" r="r" b="b"/>
            <a:pathLst>
              <a:path w="557529" h="127634">
                <a:moveTo>
                  <a:pt x="0" y="127046"/>
                </a:moveTo>
                <a:lnTo>
                  <a:pt x="557051" y="127046"/>
                </a:lnTo>
                <a:lnTo>
                  <a:pt x="557051" y="0"/>
                </a:lnTo>
                <a:lnTo>
                  <a:pt x="0" y="0"/>
                </a:lnTo>
                <a:lnTo>
                  <a:pt x="0" y="127046"/>
                </a:lnTo>
                <a:close/>
              </a:path>
            </a:pathLst>
          </a:custGeom>
          <a:ln w="41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212" name="object 212"/>
          <p:cNvSpPr txBox="1"/>
          <p:nvPr/>
        </p:nvSpPr>
        <p:spPr>
          <a:xfrm>
            <a:off x="16735211" y="19219521"/>
            <a:ext cx="758719" cy="196333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>
              <a:spcBef>
                <a:spcPts val="205"/>
              </a:spcBef>
            </a:pP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11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QE= 0.97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18368182" y="19214749"/>
            <a:ext cx="1008216" cy="257169"/>
          </a:xfrm>
          <a:custGeom>
            <a:avLst/>
            <a:gdLst/>
            <a:ahLst/>
            <a:cxnLst/>
            <a:rect l="l" t="t" r="r" b="b"/>
            <a:pathLst>
              <a:path w="500379" h="127634">
                <a:moveTo>
                  <a:pt x="0" y="127046"/>
                </a:moveTo>
                <a:lnTo>
                  <a:pt x="499810" y="127046"/>
                </a:lnTo>
                <a:lnTo>
                  <a:pt x="499810" y="0"/>
                </a:lnTo>
                <a:lnTo>
                  <a:pt x="0" y="0"/>
                </a:lnTo>
                <a:lnTo>
                  <a:pt x="0" y="127046"/>
                </a:lnTo>
                <a:close/>
              </a:path>
            </a:pathLst>
          </a:custGeom>
          <a:ln w="41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214" name="object 214"/>
          <p:cNvSpPr txBox="1"/>
          <p:nvPr/>
        </p:nvSpPr>
        <p:spPr>
          <a:xfrm>
            <a:off x="18453157" y="19223740"/>
            <a:ext cx="758719" cy="196333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>
              <a:spcBef>
                <a:spcPts val="205"/>
              </a:spcBef>
            </a:pP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11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QE= 0.95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16673322" y="20417318"/>
            <a:ext cx="1102894" cy="257169"/>
          </a:xfrm>
          <a:custGeom>
            <a:avLst/>
            <a:gdLst/>
            <a:ahLst/>
            <a:cxnLst/>
            <a:rect l="l" t="t" r="r" b="b"/>
            <a:pathLst>
              <a:path w="547370" h="127634">
                <a:moveTo>
                  <a:pt x="0" y="127046"/>
                </a:moveTo>
                <a:lnTo>
                  <a:pt x="547278" y="127046"/>
                </a:lnTo>
                <a:lnTo>
                  <a:pt x="547278" y="0"/>
                </a:lnTo>
                <a:lnTo>
                  <a:pt x="0" y="0"/>
                </a:lnTo>
                <a:lnTo>
                  <a:pt x="0" y="127046"/>
                </a:lnTo>
                <a:close/>
              </a:path>
            </a:pathLst>
          </a:custGeom>
          <a:ln w="41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216" name="object 216"/>
          <p:cNvSpPr txBox="1"/>
          <p:nvPr/>
        </p:nvSpPr>
        <p:spPr>
          <a:xfrm>
            <a:off x="16758536" y="20425729"/>
            <a:ext cx="758719" cy="196333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>
              <a:spcBef>
                <a:spcPts val="205"/>
              </a:spcBef>
            </a:pP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11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QE= 0.96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18368181" y="20411696"/>
            <a:ext cx="1040205" cy="257169"/>
          </a:xfrm>
          <a:custGeom>
            <a:avLst/>
            <a:gdLst/>
            <a:ahLst/>
            <a:cxnLst/>
            <a:rect l="l" t="t" r="r" b="b"/>
            <a:pathLst>
              <a:path w="516254" h="127634">
                <a:moveTo>
                  <a:pt x="0" y="127046"/>
                </a:moveTo>
                <a:lnTo>
                  <a:pt x="515865" y="127046"/>
                </a:lnTo>
                <a:lnTo>
                  <a:pt x="515865" y="0"/>
                </a:lnTo>
                <a:lnTo>
                  <a:pt x="0" y="0"/>
                </a:lnTo>
                <a:lnTo>
                  <a:pt x="0" y="127046"/>
                </a:lnTo>
                <a:close/>
              </a:path>
            </a:pathLst>
          </a:custGeom>
          <a:ln w="41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218" name="object 218"/>
          <p:cNvSpPr txBox="1"/>
          <p:nvPr/>
        </p:nvSpPr>
        <p:spPr>
          <a:xfrm>
            <a:off x="18453740" y="20420455"/>
            <a:ext cx="758719" cy="196333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>
              <a:spcBef>
                <a:spcPts val="205"/>
              </a:spcBef>
            </a:pP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11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QE= 0.98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16684578" y="21676159"/>
            <a:ext cx="1008216" cy="257169"/>
          </a:xfrm>
          <a:custGeom>
            <a:avLst/>
            <a:gdLst/>
            <a:ahLst/>
            <a:cxnLst/>
            <a:rect l="l" t="t" r="r" b="b"/>
            <a:pathLst>
              <a:path w="500379" h="127634">
                <a:moveTo>
                  <a:pt x="0" y="127046"/>
                </a:moveTo>
                <a:lnTo>
                  <a:pt x="499810" y="127046"/>
                </a:lnTo>
                <a:lnTo>
                  <a:pt x="499810" y="0"/>
                </a:lnTo>
                <a:lnTo>
                  <a:pt x="0" y="0"/>
                </a:lnTo>
                <a:lnTo>
                  <a:pt x="0" y="127046"/>
                </a:lnTo>
                <a:close/>
              </a:path>
            </a:pathLst>
          </a:custGeom>
          <a:ln w="41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220" name="object 220"/>
          <p:cNvSpPr txBox="1"/>
          <p:nvPr/>
        </p:nvSpPr>
        <p:spPr>
          <a:xfrm>
            <a:off x="16769199" y="21685501"/>
            <a:ext cx="758719" cy="196333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>
              <a:spcBef>
                <a:spcPts val="205"/>
              </a:spcBef>
            </a:pP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11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QE= 0.97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18396308" y="21683189"/>
            <a:ext cx="1001817" cy="257169"/>
          </a:xfrm>
          <a:custGeom>
            <a:avLst/>
            <a:gdLst/>
            <a:ahLst/>
            <a:cxnLst/>
            <a:rect l="l" t="t" r="r" b="b"/>
            <a:pathLst>
              <a:path w="497204" h="127634">
                <a:moveTo>
                  <a:pt x="0" y="127046"/>
                </a:moveTo>
                <a:lnTo>
                  <a:pt x="497018" y="127046"/>
                </a:lnTo>
                <a:lnTo>
                  <a:pt x="497018" y="0"/>
                </a:lnTo>
                <a:lnTo>
                  <a:pt x="0" y="0"/>
                </a:lnTo>
                <a:lnTo>
                  <a:pt x="0" y="127046"/>
                </a:lnTo>
                <a:close/>
              </a:path>
            </a:pathLst>
          </a:custGeom>
          <a:ln w="41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30"/>
          </a:p>
        </p:txBody>
      </p:sp>
      <p:sp>
        <p:nvSpPr>
          <p:cNvPr id="222" name="object 222"/>
          <p:cNvSpPr txBox="1"/>
          <p:nvPr/>
        </p:nvSpPr>
        <p:spPr>
          <a:xfrm>
            <a:off x="18481287" y="21691945"/>
            <a:ext cx="758719" cy="196333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>
              <a:spcBef>
                <a:spcPts val="205"/>
              </a:spcBef>
            </a:pP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111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11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QE= 0.96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17165099" y="13236535"/>
            <a:ext cx="6522693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1815" spc="11" dirty="0">
                <a:latin typeface="Arial" panose="020B0604020202020204"/>
                <a:cs typeface="Arial" panose="020B0604020202020204"/>
              </a:rPr>
              <a:t>points,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and the concentrations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of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 antibody were measured.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16843002" y="13524872"/>
            <a:ext cx="12057643" cy="1146940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344170" indent="-320040">
              <a:spcBef>
                <a:spcPts val="230"/>
              </a:spcBef>
              <a:buFont typeface="Symbol" panose="05050102010706020507"/>
              <a:buChar char=""/>
              <a:tabLst>
                <a:tab pos="34544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Unmodified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antibody (Wt/Wild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type)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and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YTE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were used as controls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for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comparison.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4170" indent="-320040">
              <a:spcBef>
                <a:spcPts val="40"/>
              </a:spcBef>
              <a:buFont typeface="Symbol" panose="05050102010706020507"/>
              <a:buChar char=""/>
              <a:tabLst>
                <a:tab pos="345440" algn="l"/>
              </a:tabLst>
            </a:pPr>
            <a:r>
              <a:rPr sz="1815" dirty="0">
                <a:latin typeface="Arial" panose="020B0604020202020204"/>
                <a:cs typeface="Arial" panose="020B0604020202020204"/>
              </a:rPr>
              <a:t>‘YTE’</a:t>
            </a:r>
            <a:r>
              <a:rPr sz="1815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815" dirty="0">
                <a:latin typeface="Arial" panose="020B0604020202020204"/>
                <a:cs typeface="Arial" panose="020B0604020202020204"/>
              </a:rPr>
              <a:t>is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a </a:t>
            </a:r>
            <a:r>
              <a:rPr sz="1815" dirty="0">
                <a:latin typeface="Arial" panose="020B0604020202020204"/>
                <a:cs typeface="Arial" panose="020B0604020202020204"/>
              </a:rPr>
              <a:t>high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 FcRn-binding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IgG1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Fc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 mutant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with extended plasma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half-life developed by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Medimmune.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4170" marR="10160" indent="-320040">
              <a:spcBef>
                <a:spcPts val="40"/>
              </a:spcBef>
              <a:buFont typeface="Symbol" panose="05050102010706020507"/>
              <a:buChar char=""/>
              <a:tabLst>
                <a:tab pos="345440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We selected the six top-performing mutants found in the Monnet study (those with highest </a:t>
            </a:r>
            <a:r>
              <a:rPr sz="1815" dirty="0">
                <a:latin typeface="Arial" panose="020B0604020202020204"/>
                <a:cs typeface="Arial" panose="020B0604020202020204"/>
              </a:rPr>
              <a:t>affinity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and half-life), in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addition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to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Wt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and</a:t>
            </a:r>
            <a:r>
              <a:rPr sz="1815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YTE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(Table</a:t>
            </a:r>
            <a:r>
              <a:rPr sz="1815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A2).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" name="object 22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9632288" y="11718000"/>
            <a:ext cx="490873" cy="502127"/>
          </a:xfrm>
          <a:prstGeom prst="rect">
            <a:avLst/>
          </a:prstGeom>
        </p:spPr>
      </p:pic>
      <p:sp>
        <p:nvSpPr>
          <p:cNvPr id="226" name="object 226"/>
          <p:cNvSpPr txBox="1"/>
          <p:nvPr/>
        </p:nvSpPr>
        <p:spPr>
          <a:xfrm>
            <a:off x="9707732" y="11617866"/>
            <a:ext cx="335217" cy="591883"/>
          </a:xfrm>
          <a:prstGeom prst="rect">
            <a:avLst/>
          </a:prstGeom>
        </p:spPr>
        <p:txBody>
          <a:bodyPr vert="horz" wrap="square" lIns="0" tIns="33264" rIns="0" bIns="0" rtlCol="0">
            <a:spAutoFit/>
          </a:bodyPr>
          <a:lstStyle/>
          <a:p>
            <a:pPr marL="25400">
              <a:spcBef>
                <a:spcPts val="260"/>
              </a:spcBef>
            </a:pPr>
            <a:r>
              <a:rPr sz="3630" b="1" spc="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363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27" name="object 22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9632288" y="18721057"/>
            <a:ext cx="490873" cy="502127"/>
          </a:xfrm>
          <a:prstGeom prst="rect">
            <a:avLst/>
          </a:prstGeom>
        </p:spPr>
      </p:pic>
      <p:sp>
        <p:nvSpPr>
          <p:cNvPr id="228" name="object 228"/>
          <p:cNvSpPr txBox="1"/>
          <p:nvPr/>
        </p:nvSpPr>
        <p:spPr>
          <a:xfrm>
            <a:off x="9718640" y="18620923"/>
            <a:ext cx="314748" cy="591883"/>
          </a:xfrm>
          <a:prstGeom prst="rect">
            <a:avLst/>
          </a:prstGeom>
        </p:spPr>
        <p:txBody>
          <a:bodyPr vert="horz" wrap="square" lIns="0" tIns="33264" rIns="0" bIns="0" rtlCol="0">
            <a:spAutoFit/>
          </a:bodyPr>
          <a:lstStyle/>
          <a:p>
            <a:pPr marL="25400">
              <a:spcBef>
                <a:spcPts val="260"/>
              </a:spcBef>
            </a:pPr>
            <a:r>
              <a:rPr sz="3630" b="1" spc="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</a:t>
            </a:r>
            <a:endParaRPr sz="363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29" name="object 22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9632288" y="24531388"/>
            <a:ext cx="490873" cy="502127"/>
          </a:xfrm>
          <a:prstGeom prst="rect">
            <a:avLst/>
          </a:prstGeom>
        </p:spPr>
      </p:pic>
      <p:sp>
        <p:nvSpPr>
          <p:cNvPr id="230" name="object 230"/>
          <p:cNvSpPr txBox="1"/>
          <p:nvPr/>
        </p:nvSpPr>
        <p:spPr>
          <a:xfrm>
            <a:off x="9718640" y="24431491"/>
            <a:ext cx="299394" cy="591883"/>
          </a:xfrm>
          <a:prstGeom prst="rect">
            <a:avLst/>
          </a:prstGeom>
        </p:spPr>
        <p:txBody>
          <a:bodyPr vert="horz" wrap="square" lIns="0" tIns="33264" rIns="0" bIns="0" rtlCol="0">
            <a:spAutoFit/>
          </a:bodyPr>
          <a:lstStyle/>
          <a:p>
            <a:pPr marL="25400">
              <a:spcBef>
                <a:spcPts val="260"/>
              </a:spcBef>
            </a:pPr>
            <a:r>
              <a:rPr sz="3630" b="1" spc="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endParaRPr sz="363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31" name="object 231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9632288" y="29959141"/>
            <a:ext cx="490873" cy="502127"/>
          </a:xfrm>
          <a:prstGeom prst="rect">
            <a:avLst/>
          </a:prstGeom>
        </p:spPr>
      </p:pic>
      <p:sp>
        <p:nvSpPr>
          <p:cNvPr id="232" name="object 232"/>
          <p:cNvSpPr txBox="1"/>
          <p:nvPr/>
        </p:nvSpPr>
        <p:spPr>
          <a:xfrm>
            <a:off x="9701524" y="28695231"/>
            <a:ext cx="5903434" cy="3704531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L="849630" marR="10160" indent="-317500">
              <a:lnSpc>
                <a:spcPct val="102000"/>
              </a:lnSpc>
              <a:spcBef>
                <a:spcPts val="190"/>
              </a:spcBef>
              <a:buSzPct val="144000"/>
              <a:buFont typeface="Arial" panose="020B0604020202020204"/>
              <a:buChar char="•"/>
              <a:tabLst>
                <a:tab pos="850265" algn="l"/>
              </a:tabLst>
            </a:pPr>
            <a:r>
              <a:rPr sz="1815" spc="-20" dirty="0">
                <a:latin typeface="Calibri" panose="020F0502020204030204"/>
                <a:cs typeface="Calibri" panose="020F0502020204030204"/>
              </a:rPr>
              <a:t>We </a:t>
            </a:r>
            <a:r>
              <a:rPr sz="1815" dirty="0">
                <a:latin typeface="Calibri" panose="020F0502020204030204"/>
                <a:cs typeface="Calibri" panose="020F0502020204030204"/>
              </a:rPr>
              <a:t>docked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AR-201 mutants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FcRn </a:t>
            </a:r>
            <a:r>
              <a:rPr sz="1815" dirty="0">
                <a:latin typeface="Calibri" panose="020F0502020204030204"/>
                <a:cs typeface="Calibri" panose="020F0502020204030204"/>
              </a:rPr>
              <a:t>using Interactive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Rosetta </a:t>
            </a:r>
            <a:r>
              <a:rPr sz="1815" dirty="0">
                <a:latin typeface="Calibri" panose="020F0502020204030204"/>
                <a:cs typeface="Calibri" panose="020F0502020204030204"/>
              </a:rPr>
              <a:t>[7].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849630" marR="878840" indent="-317500">
              <a:lnSpc>
                <a:spcPts val="2215"/>
              </a:lnSpc>
              <a:spcBef>
                <a:spcPts val="80"/>
              </a:spcBef>
              <a:buSzPct val="144000"/>
              <a:buFont typeface="Arial" panose="020B0604020202020204"/>
              <a:buChar char="•"/>
              <a:tabLst>
                <a:tab pos="850265" algn="l"/>
              </a:tabLst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Docking is 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computational modelling of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complexes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made of </a:t>
            </a:r>
            <a:r>
              <a:rPr sz="1815" dirty="0">
                <a:latin typeface="Calibri" panose="020F0502020204030204"/>
                <a:cs typeface="Calibri" panose="020F0502020204030204"/>
              </a:rPr>
              <a:t>two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or </a:t>
            </a:r>
            <a:r>
              <a:rPr sz="1815" dirty="0">
                <a:latin typeface="Calibri" panose="020F0502020204030204"/>
                <a:cs typeface="Calibri" panose="020F0502020204030204"/>
              </a:rPr>
              <a:t>more interacting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biological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macromolecules.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ts val="2335"/>
              </a:lnSpc>
            </a:pPr>
            <a:r>
              <a:rPr sz="5435" b="1" spc="45" baseline="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5435" b="1" spc="1267" baseline="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20" spc="20" dirty="0">
                <a:latin typeface="Arial" panose="020B0604020202020204"/>
                <a:cs typeface="Arial" panose="020B0604020202020204"/>
              </a:rPr>
              <a:t>•</a:t>
            </a:r>
            <a:r>
              <a:rPr sz="2620" spc="79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Prior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docking,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we aligned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proteins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(Figure D1).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849630">
              <a:lnSpc>
                <a:spcPts val="2015"/>
              </a:lnSpc>
            </a:pPr>
            <a:r>
              <a:rPr sz="1815" dirty="0">
                <a:latin typeface="Calibri" panose="020F0502020204030204"/>
                <a:cs typeface="Calibri" panose="020F0502020204030204"/>
              </a:rPr>
              <a:t>Pre-docked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proteins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must be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aligned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so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that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849630" marR="423545">
              <a:lnSpc>
                <a:spcPct val="102000"/>
              </a:lnSpc>
            </a:pPr>
            <a:r>
              <a:rPr sz="1815" spc="-11" dirty="0">
                <a:latin typeface="Calibri" panose="020F0502020204030204"/>
                <a:cs typeface="Calibri" panose="020F0502020204030204"/>
              </a:rPr>
              <a:t>static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protein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docking region </a:t>
            </a:r>
            <a:r>
              <a:rPr sz="1815" dirty="0">
                <a:latin typeface="Calibri" panose="020F0502020204030204"/>
                <a:cs typeface="Calibri" panose="020F0502020204030204"/>
              </a:rPr>
              <a:t>faces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moveable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protein.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849630" marR="83185" indent="-317500">
              <a:lnSpc>
                <a:spcPct val="102000"/>
              </a:lnSpc>
              <a:buSzPct val="144000"/>
              <a:buFont typeface="Arial" panose="020B0604020202020204"/>
              <a:buChar char="•"/>
              <a:tabLst>
                <a:tab pos="850265" algn="l"/>
              </a:tabLst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Docking between </a:t>
            </a:r>
            <a:r>
              <a:rPr sz="1815" dirty="0">
                <a:latin typeface="Calibri" panose="020F0502020204030204"/>
                <a:cs typeface="Calibri" panose="020F0502020204030204"/>
              </a:rPr>
              <a:t>two proteins created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complex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that can be </a:t>
            </a:r>
            <a:r>
              <a:rPr sz="1815" dirty="0">
                <a:latin typeface="Calibri" panose="020F0502020204030204"/>
                <a:cs typeface="Calibri" panose="020F0502020204030204"/>
              </a:rPr>
              <a:t>visualized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as a </a:t>
            </a:r>
            <a:r>
              <a:rPr sz="1815" dirty="0">
                <a:latin typeface="Calibri" panose="020F0502020204030204"/>
                <a:cs typeface="Calibri" panose="020F0502020204030204"/>
              </a:rPr>
              <a:t>“lock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 </a:t>
            </a:r>
            <a:r>
              <a:rPr sz="1815" dirty="0">
                <a:latin typeface="Calibri" panose="020F0502020204030204"/>
                <a:cs typeface="Calibri" panose="020F0502020204030204"/>
              </a:rPr>
              <a:t>key”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concept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(Figure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D2).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better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fit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between the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two,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stronger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dirty="0">
                <a:latin typeface="Calibri" panose="020F0502020204030204"/>
                <a:cs typeface="Calibri" panose="020F0502020204030204"/>
              </a:rPr>
              <a:t> bind.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33" name="object 233"/>
          <p:cNvGrpSpPr/>
          <p:nvPr/>
        </p:nvGrpSpPr>
        <p:grpSpPr>
          <a:xfrm>
            <a:off x="15237268" y="15574675"/>
            <a:ext cx="14338924" cy="6911650"/>
            <a:chOff x="7548810" y="7159990"/>
            <a:chExt cx="7116445" cy="3430270"/>
          </a:xfrm>
        </p:grpSpPr>
        <p:pic>
          <p:nvPicPr>
            <p:cNvPr id="234" name="object 23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708164" y="9187154"/>
              <a:ext cx="1956659" cy="1403098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548810" y="7159990"/>
              <a:ext cx="98426" cy="127046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37592" y="7159990"/>
              <a:ext cx="99124" cy="127046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945566" y="7159990"/>
              <a:ext cx="181495" cy="127046"/>
            </a:xfrm>
            <a:prstGeom prst="rect">
              <a:avLst/>
            </a:prstGeom>
          </p:spPr>
        </p:pic>
      </p:grpSp>
      <p:sp>
        <p:nvSpPr>
          <p:cNvPr id="238" name="object 238"/>
          <p:cNvSpPr txBox="1"/>
          <p:nvPr/>
        </p:nvSpPr>
        <p:spPr>
          <a:xfrm>
            <a:off x="16842999" y="9578654"/>
            <a:ext cx="5314882" cy="3715945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L="341630" marR="108585" indent="-317500">
              <a:lnSpc>
                <a:spcPct val="102000"/>
              </a:lnSpc>
              <a:spcBef>
                <a:spcPts val="190"/>
              </a:spcBef>
              <a:buSzPct val="144000"/>
              <a:buFont typeface="Arial" panose="020B0604020202020204"/>
              <a:buChar char="•"/>
              <a:tabLst>
                <a:tab pos="342900" algn="l"/>
              </a:tabLst>
            </a:pPr>
            <a:r>
              <a:rPr sz="1815" spc="-20" dirty="0">
                <a:latin typeface="Calibri" panose="020F0502020204030204"/>
                <a:cs typeface="Calibri" panose="020F0502020204030204"/>
              </a:rPr>
              <a:t>We</a:t>
            </a:r>
            <a:r>
              <a:rPr sz="1815" dirty="0">
                <a:latin typeface="Calibri" panose="020F0502020204030204"/>
                <a:cs typeface="Calibri" panose="020F0502020204030204"/>
              </a:rPr>
              <a:t> evaluated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over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60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molecular </a:t>
            </a:r>
            <a:r>
              <a:rPr sz="1815" dirty="0">
                <a:latin typeface="Calibri" panose="020F0502020204030204"/>
                <a:cs typeface="Calibri" panose="020F0502020204030204"/>
              </a:rPr>
              <a:t>software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tools for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needed functionalities, and chose </a:t>
            </a:r>
            <a:r>
              <a:rPr sz="1815" dirty="0">
                <a:latin typeface="Calibri" panose="020F0502020204030204"/>
                <a:cs typeface="Calibri" panose="020F0502020204030204"/>
              </a:rPr>
              <a:t>seven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tools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(Table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A1).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341630" marR="144780" indent="-317500">
              <a:lnSpc>
                <a:spcPct val="102000"/>
              </a:lnSpc>
              <a:spcBef>
                <a:spcPts val="70"/>
              </a:spcBef>
              <a:buSzPct val="144000"/>
              <a:buChar char="•"/>
              <a:tabLst>
                <a:tab pos="342900" algn="l"/>
              </a:tabLst>
            </a:pPr>
            <a:r>
              <a:rPr sz="1815" spc="20" dirty="0">
                <a:latin typeface="Arial" panose="020B0604020202020204"/>
                <a:cs typeface="Arial" panose="020B0604020202020204"/>
              </a:rPr>
              <a:t>A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previous study on a similar antibody by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Monnet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et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al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[1]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has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found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certain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mutations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to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have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increased</a:t>
            </a:r>
            <a:r>
              <a:rPr sz="1815" spc="-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half-</a:t>
            </a:r>
            <a:r>
              <a:rPr sz="1815" dirty="0">
                <a:latin typeface="Arial" panose="020B0604020202020204"/>
                <a:cs typeface="Arial" panose="020B0604020202020204"/>
              </a:rPr>
              <a:t>li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f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(</a:t>
            </a:r>
            <a:r>
              <a:rPr sz="1815" spc="-181" dirty="0">
                <a:latin typeface="Arial" panose="020B0604020202020204"/>
                <a:cs typeface="Arial" panose="020B0604020202020204"/>
              </a:rPr>
              <a:t>T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able</a:t>
            </a:r>
            <a:r>
              <a:rPr sz="1815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A2).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1630" marR="317500" indent="-317500">
              <a:lnSpc>
                <a:spcPts val="2215"/>
              </a:lnSpc>
              <a:spcBef>
                <a:spcPts val="10"/>
              </a:spcBef>
              <a:buSzPct val="144000"/>
              <a:buFont typeface="Arial" panose="020B0604020202020204"/>
              <a:buChar char="•"/>
              <a:tabLst>
                <a:tab pos="342900" algn="l"/>
              </a:tabLst>
            </a:pPr>
            <a:r>
              <a:rPr sz="1815" dirty="0">
                <a:latin typeface="Calibri" panose="020F0502020204030204"/>
                <a:cs typeface="Calibri" panose="020F0502020204030204"/>
              </a:rPr>
              <a:t>These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mutants had been </a:t>
            </a:r>
            <a:r>
              <a:rPr sz="1815" dirty="0">
                <a:latin typeface="Calibri" panose="020F0502020204030204"/>
                <a:cs typeface="Calibri" panose="020F0502020204030204"/>
              </a:rPr>
              <a:t>created using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MutaGen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technology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which </a:t>
            </a:r>
            <a:r>
              <a:rPr sz="1815" dirty="0">
                <a:latin typeface="Calibri" panose="020F0502020204030204"/>
                <a:cs typeface="Calibri" panose="020F0502020204030204"/>
              </a:rPr>
              <a:t>allows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low </a:t>
            </a:r>
            <a:r>
              <a:rPr sz="1815" dirty="0">
                <a:latin typeface="Calibri" panose="020F0502020204030204"/>
                <a:cs typeface="Calibri" panose="020F0502020204030204"/>
              </a:rPr>
              <a:t>fidelity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DNA 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polymerases to introduce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homogeneously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distributed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random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mutations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over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whole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target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341630">
              <a:lnSpc>
                <a:spcPts val="2145"/>
              </a:lnSpc>
            </a:pPr>
            <a:r>
              <a:rPr sz="1815" dirty="0">
                <a:latin typeface="Calibri" panose="020F0502020204030204"/>
                <a:cs typeface="Calibri" panose="020F0502020204030204"/>
              </a:rPr>
              <a:t>sequence.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Animals</a:t>
            </a:r>
            <a:r>
              <a:rPr sz="1815" spc="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were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given intravenous</a:t>
            </a:r>
            <a:endParaRPr sz="1815">
              <a:latin typeface="Arial" panose="020B0604020202020204"/>
              <a:cs typeface="Arial" panose="020B0604020202020204"/>
            </a:endParaRPr>
          </a:p>
          <a:p>
            <a:pPr marL="341630" marR="10160">
              <a:spcBef>
                <a:spcPts val="100"/>
              </a:spcBef>
            </a:pPr>
            <a:r>
              <a:rPr sz="1815" spc="11" dirty="0">
                <a:latin typeface="Arial" panose="020B0604020202020204"/>
                <a:cs typeface="Arial" panose="020B0604020202020204"/>
              </a:rPr>
              <a:t>injection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of the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monoclonal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antibody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at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5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mg/kg, </a:t>
            </a:r>
            <a:r>
              <a:rPr sz="1815" spc="-47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blood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samples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were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collected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at multiple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time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39" name="object 239"/>
          <p:cNvGraphicFramePr>
            <a:graphicFrameLocks noGrp="1"/>
          </p:cNvGraphicFramePr>
          <p:nvPr/>
        </p:nvGraphicFramePr>
        <p:xfrm>
          <a:off x="10277876" y="9961244"/>
          <a:ext cx="6266800" cy="7172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00"/>
                <a:gridCol w="4560000"/>
              </a:tblGrid>
              <a:tr h="348979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Software 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Tools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23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Brief</a:t>
                      </a:r>
                      <a:r>
                        <a:rPr sz="1100" b="1" spc="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Description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23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F4E78"/>
                    </a:solidFill>
                  </a:tcPr>
                </a:tc>
              </a:tr>
              <a:tr h="390851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b="1" spc="5" dirty="0">
                          <a:latin typeface="Calibri" panose="020F0502020204030204"/>
                          <a:cs typeface="Calibri" panose="020F0502020204030204"/>
                        </a:rPr>
                        <a:t>ClustalX</a:t>
                      </a:r>
                      <a:r>
                        <a:rPr sz="1100" b="1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15" dirty="0">
                          <a:latin typeface="Calibri" panose="020F0502020204030204"/>
                          <a:cs typeface="Calibri" panose="020F0502020204030204"/>
                        </a:rPr>
                        <a:t>[2]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07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Multiple</a:t>
                      </a:r>
                      <a:r>
                        <a:rPr sz="11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alignment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of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nucleic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acid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protein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sequences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0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845053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b="1" spc="10" dirty="0">
                          <a:latin typeface="Calibri" panose="020F0502020204030204"/>
                          <a:cs typeface="Calibri" panose="020F0502020204030204"/>
                        </a:rPr>
                        <a:t>Swiss</a:t>
                      </a:r>
                      <a:r>
                        <a:rPr sz="1100" b="1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10" dirty="0">
                          <a:latin typeface="Calibri" panose="020F0502020204030204"/>
                          <a:cs typeface="Calibri" panose="020F0502020204030204"/>
                        </a:rPr>
                        <a:t>Model</a:t>
                      </a:r>
                      <a:r>
                        <a:rPr sz="1100" b="1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15" dirty="0">
                          <a:latin typeface="Calibri" panose="020F0502020204030204"/>
                          <a:cs typeface="Calibri" panose="020F0502020204030204"/>
                        </a:rPr>
                        <a:t>[3]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687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3970" marR="163830">
                        <a:lnSpc>
                          <a:spcPts val="920"/>
                        </a:lnSpc>
                        <a:spcBef>
                          <a:spcPts val="20"/>
                        </a:spcBef>
                      </a:pP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Fully</a:t>
                      </a:r>
                      <a:r>
                        <a:rPr sz="1100" spc="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automated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25" dirty="0">
                          <a:latin typeface="Calibri" panose="020F0502020204030204"/>
                          <a:cs typeface="Calibri" panose="020F0502020204030204"/>
                        </a:rPr>
                        <a:t>3D</a:t>
                      </a:r>
                      <a:r>
                        <a:rPr sz="1100" spc="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protein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structure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homology-modelling </a:t>
                      </a:r>
                      <a:r>
                        <a:rPr sz="1100" spc="-1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server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with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direct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access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RCSB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for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templates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11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845053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b="1" spc="20" dirty="0">
                          <a:latin typeface="Calibri" panose="020F0502020204030204"/>
                          <a:cs typeface="Calibri" panose="020F0502020204030204"/>
                        </a:rPr>
                        <a:t>UCSF</a:t>
                      </a:r>
                      <a:r>
                        <a:rPr sz="1100" b="1" spc="10" dirty="0">
                          <a:latin typeface="Calibri" panose="020F0502020204030204"/>
                          <a:cs typeface="Calibri" panose="020F0502020204030204"/>
                        </a:rPr>
                        <a:t> Chimera</a:t>
                      </a:r>
                      <a:r>
                        <a:rPr sz="1100" b="1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15" dirty="0">
                          <a:latin typeface="Calibri" panose="020F0502020204030204"/>
                          <a:cs typeface="Calibri" panose="020F0502020204030204"/>
                        </a:rPr>
                        <a:t>[4]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687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3970" marR="187960">
                        <a:lnSpc>
                          <a:spcPts val="920"/>
                        </a:lnSpc>
                        <a:spcBef>
                          <a:spcPts val="20"/>
                        </a:spcBef>
                      </a:pP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Highly</a:t>
                      </a:r>
                      <a:r>
                        <a:rPr sz="1100" spc="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extensible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program</a:t>
                      </a:r>
                      <a:r>
                        <a:rPr sz="11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for interactive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visualization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and </a:t>
                      </a:r>
                      <a:r>
                        <a:rPr sz="1100" spc="-1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analysis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of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molecular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 structures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11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1296972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b="1" spc="5" dirty="0">
                          <a:latin typeface="Calibri" panose="020F0502020204030204"/>
                          <a:cs typeface="Calibri" panose="020F0502020204030204"/>
                        </a:rPr>
                        <a:t>Chiron</a:t>
                      </a:r>
                      <a:r>
                        <a:rPr sz="1100" b="1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15" dirty="0">
                          <a:latin typeface="Calibri" panose="020F0502020204030204"/>
                          <a:cs typeface="Calibri" panose="020F0502020204030204"/>
                        </a:rPr>
                        <a:t>[5]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687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3970" marR="80645">
                        <a:lnSpc>
                          <a:spcPts val="920"/>
                        </a:lnSpc>
                      </a:pP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Protein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energy</a:t>
                      </a:r>
                      <a:r>
                        <a:rPr sz="11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minization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server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-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Rapid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energy</a:t>
                      </a:r>
                      <a:r>
                        <a:rPr sz="11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minimization </a:t>
                      </a:r>
                      <a:r>
                        <a:rPr sz="1100" spc="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of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protein</a:t>
                      </a:r>
                      <a:r>
                        <a:rPr sz="1100" spc="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molecules using</a:t>
                      </a:r>
                      <a:r>
                        <a:rPr sz="11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molecular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dynamics and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all-atom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representation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1298253">
                <a:tc>
                  <a:txBody>
                    <a:bodyPr/>
                    <a:lstStyle/>
                    <a:p>
                      <a:pPr marL="12065" marR="39370">
                        <a:lnSpc>
                          <a:spcPts val="920"/>
                        </a:lnSpc>
                        <a:spcBef>
                          <a:spcPts val="5"/>
                        </a:spcBef>
                      </a:pPr>
                      <a:r>
                        <a:rPr sz="1100" b="1" spc="-10" dirty="0">
                          <a:latin typeface="Calibri" panose="020F0502020204030204"/>
                          <a:cs typeface="Calibri" panose="020F0502020204030204"/>
                        </a:rPr>
                        <a:t>P</a:t>
                      </a:r>
                      <a:r>
                        <a:rPr sz="1100" b="1" dirty="0">
                          <a:latin typeface="Calibri" panose="020F0502020204030204"/>
                          <a:cs typeface="Calibri" panose="020F0502020204030204"/>
                        </a:rPr>
                        <a:t>y</a:t>
                      </a:r>
                      <a:r>
                        <a:rPr sz="1100" b="1" spc="5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100" b="1" spc="-15" dirty="0">
                          <a:latin typeface="Calibri" panose="020F0502020204030204"/>
                          <a:cs typeface="Calibri" panose="020F0502020204030204"/>
                        </a:rPr>
                        <a:t>os</a:t>
                      </a:r>
                      <a:r>
                        <a:rPr sz="1100" b="1" spc="1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100" b="1" spc="-10" dirty="0">
                          <a:latin typeface="Calibri" panose="020F0502020204030204"/>
                          <a:cs typeface="Calibri" panose="020F0502020204030204"/>
                        </a:rPr>
                        <a:t>tt</a:t>
                      </a:r>
                      <a:r>
                        <a:rPr sz="1100" b="1" spc="-1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100" b="1" dirty="0">
                          <a:latin typeface="Calibri" panose="020F0502020204030204"/>
                          <a:cs typeface="Calibri" panose="020F0502020204030204"/>
                        </a:rPr>
                        <a:t>/</a:t>
                      </a:r>
                      <a:r>
                        <a:rPr sz="1100" b="1" spc="10" dirty="0">
                          <a:latin typeface="Calibri" panose="020F0502020204030204"/>
                          <a:cs typeface="Calibri" panose="020F0502020204030204"/>
                        </a:rPr>
                        <a:t>I</a:t>
                      </a:r>
                      <a:r>
                        <a:rPr sz="1100" b="1" spc="-10" dirty="0">
                          <a:latin typeface="Calibri" panose="020F0502020204030204"/>
                          <a:cs typeface="Calibri" panose="020F0502020204030204"/>
                        </a:rPr>
                        <a:t>nt</a:t>
                      </a:r>
                      <a:r>
                        <a:rPr sz="1100" b="1" spc="1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100" b="1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100" b="1" spc="-1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100" b="1" spc="5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100" b="1" spc="-10" dirty="0">
                          <a:latin typeface="Calibri" panose="020F0502020204030204"/>
                          <a:cs typeface="Calibri" panose="020F0502020204030204"/>
                        </a:rPr>
                        <a:t>ti</a:t>
                      </a:r>
                      <a:r>
                        <a:rPr sz="1100" b="1" spc="-5" dirty="0">
                          <a:latin typeface="Calibri" panose="020F0502020204030204"/>
                          <a:cs typeface="Calibri" panose="020F0502020204030204"/>
                        </a:rPr>
                        <a:t>ve  </a:t>
                      </a:r>
                      <a:r>
                        <a:rPr sz="1100" b="1" spc="10" dirty="0">
                          <a:latin typeface="Calibri" panose="020F0502020204030204"/>
                          <a:cs typeface="Calibri" panose="020F0502020204030204"/>
                        </a:rPr>
                        <a:t>Rosetta</a:t>
                      </a:r>
                      <a:r>
                        <a:rPr sz="1100" b="1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15" dirty="0">
                          <a:latin typeface="Calibri" panose="020F0502020204030204"/>
                          <a:cs typeface="Calibri" panose="020F0502020204030204"/>
                        </a:rPr>
                        <a:t>[6]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3970" marR="29210">
                        <a:lnSpc>
                          <a:spcPts val="920"/>
                        </a:lnSpc>
                        <a:spcBef>
                          <a:spcPts val="5"/>
                        </a:spcBef>
                      </a:pP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Premier suite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for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macromolecular modeling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- Superimposition, </a:t>
                      </a:r>
                      <a:r>
                        <a:rPr sz="1100" spc="-1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docking,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energy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minimization,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structure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prediction, point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mutations,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loop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modeling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845053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b="1" spc="5" dirty="0">
                          <a:latin typeface="Calibri" panose="020F0502020204030204"/>
                          <a:cs typeface="Calibri" panose="020F0502020204030204"/>
                        </a:rPr>
                        <a:t>Prodigy</a:t>
                      </a:r>
                      <a:r>
                        <a:rPr sz="1100" b="1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15" dirty="0">
                          <a:latin typeface="Calibri" panose="020F0502020204030204"/>
                          <a:cs typeface="Calibri" panose="020F0502020204030204"/>
                        </a:rPr>
                        <a:t>[7]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687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3970" marR="179705">
                        <a:lnSpc>
                          <a:spcPts val="920"/>
                        </a:lnSpc>
                        <a:spcBef>
                          <a:spcPts val="20"/>
                        </a:spcBef>
                      </a:pP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Predicts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binding</a:t>
                      </a:r>
                      <a:r>
                        <a:rPr sz="11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affinity</a:t>
                      </a:r>
                      <a:r>
                        <a:rPr sz="1100" spc="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in</a:t>
                      </a:r>
                      <a:r>
                        <a:rPr sz="1100" spc="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protein-protein</a:t>
                      </a:r>
                      <a:r>
                        <a:rPr sz="1100" spc="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complexes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with </a:t>
                      </a:r>
                      <a:r>
                        <a:rPr sz="1100" spc="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direct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RCSB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database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access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11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1302091">
                <a:tc>
                  <a:txBody>
                    <a:bodyPr/>
                    <a:lstStyle/>
                    <a:p>
                      <a:pPr marL="12065" marR="141605">
                        <a:lnSpc>
                          <a:spcPts val="920"/>
                        </a:lnSpc>
                        <a:spcBef>
                          <a:spcPts val="20"/>
                        </a:spcBef>
                      </a:pPr>
                      <a:r>
                        <a:rPr sz="1100" b="1" spc="15" dirty="0">
                          <a:latin typeface="Calibri" panose="020F0502020204030204"/>
                          <a:cs typeface="Calibri" panose="020F0502020204030204"/>
                        </a:rPr>
                        <a:t>RCSB </a:t>
                      </a:r>
                      <a:r>
                        <a:rPr sz="1100" b="1" spc="5" dirty="0">
                          <a:latin typeface="Calibri" panose="020F0502020204030204"/>
                          <a:cs typeface="Calibri" panose="020F0502020204030204"/>
                        </a:rPr>
                        <a:t>Protein </a:t>
                      </a:r>
                      <a:r>
                        <a:rPr sz="1100" b="1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5" dirty="0">
                          <a:latin typeface="Calibri" panose="020F0502020204030204"/>
                          <a:cs typeface="Calibri" panose="020F0502020204030204"/>
                        </a:rPr>
                        <a:t>Database</a:t>
                      </a:r>
                      <a:r>
                        <a:rPr sz="1100" b="1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15" dirty="0">
                          <a:latin typeface="Calibri" panose="020F0502020204030204"/>
                          <a:cs typeface="Calibri" panose="020F0502020204030204"/>
                        </a:rPr>
                        <a:t>(PDB)</a:t>
                      </a:r>
                      <a:r>
                        <a:rPr sz="1100" b="1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15" dirty="0">
                          <a:latin typeface="Calibri" panose="020F0502020204030204"/>
                          <a:cs typeface="Calibri" panose="020F0502020204030204"/>
                        </a:rPr>
                        <a:t>[8]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11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3970" marR="20320">
                        <a:lnSpc>
                          <a:spcPts val="920"/>
                        </a:lnSpc>
                        <a:spcBef>
                          <a:spcPts val="20"/>
                        </a:spcBef>
                      </a:pP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single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repository</a:t>
                      </a:r>
                      <a:r>
                        <a:rPr sz="11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of information</a:t>
                      </a:r>
                      <a:r>
                        <a:rPr sz="1100" spc="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about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the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25" dirty="0">
                          <a:latin typeface="Calibri" panose="020F0502020204030204"/>
                          <a:cs typeface="Calibri" panose="020F0502020204030204"/>
                        </a:rPr>
                        <a:t>3D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structures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of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proteins,</a:t>
                      </a: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nucleic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acids,</a:t>
                      </a:r>
                      <a:r>
                        <a:rPr sz="11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15" dirty="0">
                          <a:latin typeface="Calibri" panose="020F0502020204030204"/>
                          <a:cs typeface="Calibri" panose="020F0502020204030204"/>
                        </a:rPr>
                        <a:t>complex</a:t>
                      </a:r>
                      <a:r>
                        <a:rPr sz="1100" spc="10" dirty="0">
                          <a:latin typeface="Calibri" panose="020F0502020204030204"/>
                          <a:cs typeface="Calibri" panose="020F0502020204030204"/>
                        </a:rPr>
                        <a:t> assemblies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11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" name="object 240"/>
          <p:cNvGraphicFramePr>
            <a:graphicFrameLocks noGrp="1"/>
          </p:cNvGraphicFramePr>
          <p:nvPr/>
        </p:nvGraphicFramePr>
        <p:xfrm>
          <a:off x="22341596" y="9961287"/>
          <a:ext cx="7472047" cy="50147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5925"/>
                <a:gridCol w="3874206"/>
                <a:gridCol w="982626"/>
                <a:gridCol w="1489289"/>
              </a:tblGrid>
              <a:tr h="1624578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7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Ig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7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700" b="1" spc="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7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700" b="1" spc="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7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Mutations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7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Half-Life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184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</a:t>
                      </a:r>
                      <a:r>
                        <a:rPr sz="1700" b="1" spc="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7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7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(H</a:t>
                      </a: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)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7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Binding</a:t>
                      </a:r>
                      <a:r>
                        <a:rPr sz="1700" b="1" spc="-4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Affinity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18415" marR="227965">
                        <a:lnSpc>
                          <a:spcPct val="114000"/>
                        </a:lnSpc>
                      </a:pPr>
                      <a:r>
                        <a:rPr sz="17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K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7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7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700" b="1" spc="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i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  </a:t>
                      </a:r>
                      <a:r>
                        <a:rPr sz="17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W</a:t>
                      </a:r>
                      <a:r>
                        <a:rPr sz="1700" b="1" spc="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/</a:t>
                      </a: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700" b="1" spc="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7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F4E78"/>
                    </a:solidFill>
                  </a:tcPr>
                </a:tc>
              </a:tr>
              <a:tr h="420669">
                <a:tc>
                  <a:txBody>
                    <a:bodyPr/>
                    <a:lstStyle/>
                    <a:p>
                      <a:pPr marL="15240">
                        <a:lnSpc>
                          <a:spcPts val="940"/>
                        </a:lnSpc>
                        <a:spcBef>
                          <a:spcPts val="95"/>
                        </a:spcBef>
                      </a:pPr>
                      <a:r>
                        <a:rPr sz="1700" b="1" spc="-20" dirty="0">
                          <a:latin typeface="Calibri" panose="020F0502020204030204"/>
                          <a:cs typeface="Calibri" panose="020F0502020204030204"/>
                        </a:rPr>
                        <a:t>Wt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431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940"/>
                        </a:lnSpc>
                        <a:spcBef>
                          <a:spcPts val="95"/>
                        </a:spcBef>
                      </a:pPr>
                      <a:r>
                        <a:rPr sz="1700" b="1" spc="-10" dirty="0">
                          <a:latin typeface="Calibri" panose="020F0502020204030204"/>
                          <a:cs typeface="Calibri" panose="020F0502020204030204"/>
                        </a:rPr>
                        <a:t>None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431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940"/>
                        </a:lnSpc>
                        <a:spcBef>
                          <a:spcPts val="95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23.71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431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940"/>
                        </a:lnSpc>
                        <a:spcBef>
                          <a:spcPts val="95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431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636596">
                <a:tc>
                  <a:txBody>
                    <a:bodyPr/>
                    <a:lstStyle/>
                    <a:p>
                      <a:pPr marL="15240">
                        <a:lnSpc>
                          <a:spcPts val="940"/>
                        </a:lnSpc>
                        <a:spcBef>
                          <a:spcPts val="55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C6A-69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0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940"/>
                        </a:lnSpc>
                        <a:spcBef>
                          <a:spcPts val="55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T307A/N315D/A330V/E382V/N389T/N434Y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0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940"/>
                        </a:lnSpc>
                        <a:spcBef>
                          <a:spcPts val="55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48.1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0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940"/>
                        </a:lnSpc>
                        <a:spcBef>
                          <a:spcPts val="55"/>
                        </a:spcBef>
                      </a:pP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4.2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0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409152">
                <a:tc>
                  <a:txBody>
                    <a:bodyPr/>
                    <a:lstStyle/>
                    <a:p>
                      <a:pPr marL="15240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T5A-74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N315D/A330V/N361D/A378V/N434Y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52.18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7.4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410430">
                <a:tc>
                  <a:txBody>
                    <a:bodyPr/>
                    <a:lstStyle/>
                    <a:p>
                      <a:pPr marL="15240">
                        <a:lnSpc>
                          <a:spcPts val="940"/>
                        </a:lnSpc>
                        <a:spcBef>
                          <a:spcPts val="55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C6A-74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0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940"/>
                        </a:lnSpc>
                        <a:spcBef>
                          <a:spcPts val="55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V259I/N315D/N343Y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0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940"/>
                        </a:lnSpc>
                        <a:spcBef>
                          <a:spcPts val="55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52.08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0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940"/>
                        </a:lnSpc>
                        <a:spcBef>
                          <a:spcPts val="55"/>
                        </a:spcBef>
                      </a:pP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6.1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0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409152">
                <a:tc>
                  <a:txBody>
                    <a:bodyPr/>
                    <a:lstStyle/>
                    <a:p>
                      <a:pPr marL="15240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C6A-60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P230S/N315D/M428L/N434Y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40.44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5.7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409152">
                <a:tc>
                  <a:txBody>
                    <a:bodyPr/>
                    <a:lstStyle/>
                    <a:p>
                      <a:pPr marL="15240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C6A-66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E294Del/T307P/N434Y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64.02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5.2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409152">
                <a:tc>
                  <a:txBody>
                    <a:bodyPr/>
                    <a:lstStyle/>
                    <a:p>
                      <a:pPr marL="15240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C6A-78A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T256N/A378V/N434Y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46.69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940"/>
                        </a:lnSpc>
                        <a:spcBef>
                          <a:spcPts val="50"/>
                        </a:spcBef>
                      </a:pP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3.9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285838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700" b="1" spc="-10" dirty="0">
                          <a:latin typeface="Calibri" panose="020F0502020204030204"/>
                          <a:cs typeface="Calibri" panose="020F0502020204030204"/>
                        </a:rPr>
                        <a:t>YTE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M252Y/S254T/T256E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53.9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55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1.9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55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</a:tbl>
          </a:graphicData>
        </a:graphic>
      </p:graphicFrame>
      <p:grpSp>
        <p:nvGrpSpPr>
          <p:cNvPr id="241" name="object 241"/>
          <p:cNvGrpSpPr/>
          <p:nvPr/>
        </p:nvGrpSpPr>
        <p:grpSpPr>
          <a:xfrm>
            <a:off x="129590" y="33476588"/>
            <a:ext cx="9116163" cy="7738182"/>
            <a:chOff x="50829" y="16044758"/>
            <a:chExt cx="4524375" cy="3840479"/>
          </a:xfrm>
        </p:grpSpPr>
        <p:sp>
          <p:nvSpPr>
            <p:cNvPr id="242" name="object 242"/>
            <p:cNvSpPr/>
            <p:nvPr/>
          </p:nvSpPr>
          <p:spPr>
            <a:xfrm>
              <a:off x="53052" y="16046981"/>
              <a:ext cx="4519930" cy="3836035"/>
            </a:xfrm>
            <a:custGeom>
              <a:avLst/>
              <a:gdLst/>
              <a:ahLst/>
              <a:cxnLst/>
              <a:rect l="l" t="t" r="r" b="b"/>
              <a:pathLst>
                <a:path w="4519930" h="3836034">
                  <a:moveTo>
                    <a:pt x="4519932" y="0"/>
                  </a:moveTo>
                  <a:lnTo>
                    <a:pt x="0" y="0"/>
                  </a:lnTo>
                  <a:lnTo>
                    <a:pt x="0" y="3835834"/>
                  </a:lnTo>
                  <a:lnTo>
                    <a:pt x="4519932" y="3835834"/>
                  </a:lnTo>
                  <a:lnTo>
                    <a:pt x="4519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3052" y="16046981"/>
              <a:ext cx="4519930" cy="3836035"/>
            </a:xfrm>
            <a:custGeom>
              <a:avLst/>
              <a:gdLst/>
              <a:ahLst/>
              <a:cxnLst/>
              <a:rect l="l" t="t" r="r" b="b"/>
              <a:pathLst>
                <a:path w="4519930" h="3836034">
                  <a:moveTo>
                    <a:pt x="0" y="3835834"/>
                  </a:moveTo>
                  <a:lnTo>
                    <a:pt x="4519932" y="3835834"/>
                  </a:lnTo>
                  <a:lnTo>
                    <a:pt x="4519932" y="0"/>
                  </a:lnTo>
                  <a:lnTo>
                    <a:pt x="0" y="0"/>
                  </a:lnTo>
                  <a:lnTo>
                    <a:pt x="0" y="3835834"/>
                  </a:lnTo>
                  <a:close/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244" name="object 244"/>
          <p:cNvSpPr txBox="1"/>
          <p:nvPr/>
        </p:nvSpPr>
        <p:spPr>
          <a:xfrm>
            <a:off x="138283" y="33485287"/>
            <a:ext cx="9099528" cy="7544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0941" rIns="0" bIns="0" rtlCol="0">
            <a:spAutoFit/>
          </a:bodyPr>
          <a:lstStyle/>
          <a:p>
            <a:pPr marL="2845435">
              <a:spcBef>
                <a:spcPts val="325"/>
              </a:spcBef>
            </a:pPr>
            <a:r>
              <a:rPr sz="46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6.</a:t>
            </a:r>
            <a:r>
              <a:rPr sz="4635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635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Conclusions</a:t>
            </a:r>
            <a:endParaRPr sz="46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105691" y="34652427"/>
            <a:ext cx="7166262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>
              <a:spcBef>
                <a:spcPts val="230"/>
              </a:spcBef>
              <a:tabLst>
                <a:tab pos="3925570" algn="l"/>
              </a:tabLst>
            </a:pP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Figure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E1. 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Plot</a:t>
            </a: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of </a:t>
            </a:r>
            <a:r>
              <a:rPr sz="1815" b="1" u="sng" spc="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ΔG 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vs. 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Kd</a:t>
            </a:r>
            <a:r>
              <a:rPr sz="1815" b="1" spc="-11" dirty="0">
                <a:latin typeface="Calibri" panose="020F0502020204030204"/>
                <a:cs typeface="Calibri" panose="020F0502020204030204"/>
              </a:rPr>
              <a:t>	</a:t>
            </a: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Table</a:t>
            </a:r>
            <a:r>
              <a:rPr sz="1815" b="1" u="sng" spc="-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E2.</a:t>
            </a:r>
            <a:r>
              <a:rPr sz="1815" b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Mutant</a:t>
            </a: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Binding</a:t>
            </a:r>
            <a:r>
              <a:rPr sz="1815" b="1" u="sng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15" b="1" u="sng" spc="11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Affinity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46" name="object 246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01581" y="34552834"/>
            <a:ext cx="489468" cy="503533"/>
          </a:xfrm>
          <a:prstGeom prst="rect">
            <a:avLst/>
          </a:prstGeom>
        </p:spPr>
      </p:pic>
      <p:sp>
        <p:nvSpPr>
          <p:cNvPr id="247" name="object 247"/>
          <p:cNvSpPr txBox="1"/>
          <p:nvPr/>
        </p:nvSpPr>
        <p:spPr>
          <a:xfrm>
            <a:off x="329572" y="34453872"/>
            <a:ext cx="254610" cy="591883"/>
          </a:xfrm>
          <a:prstGeom prst="rect">
            <a:avLst/>
          </a:prstGeom>
        </p:spPr>
        <p:txBody>
          <a:bodyPr vert="horz" wrap="square" lIns="0" tIns="33264" rIns="0" bIns="0" rtlCol="0">
            <a:spAutoFit/>
          </a:bodyPr>
          <a:lstStyle/>
          <a:p>
            <a:pPr>
              <a:spcBef>
                <a:spcPts val="260"/>
              </a:spcBef>
            </a:pPr>
            <a:r>
              <a:rPr sz="3630" b="1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363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48" name="object 248"/>
          <p:cNvGraphicFramePr>
            <a:graphicFrameLocks noGrp="1"/>
          </p:cNvGraphicFramePr>
          <p:nvPr/>
        </p:nvGraphicFramePr>
        <p:xfrm>
          <a:off x="5239732" y="35091524"/>
          <a:ext cx="3437912" cy="7719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8181"/>
                <a:gridCol w="872591"/>
                <a:gridCol w="907139"/>
              </a:tblGrid>
              <a:tr h="1052082">
                <a:tc>
                  <a:txBody>
                    <a:bodyPr/>
                    <a:lstStyle/>
                    <a:p>
                      <a:pPr marL="101600">
                        <a:lnSpc>
                          <a:spcPts val="1055"/>
                        </a:lnSpc>
                        <a:spcBef>
                          <a:spcPts val="65"/>
                        </a:spcBef>
                      </a:pPr>
                      <a:r>
                        <a:rPr sz="2000" b="1" spc="-3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g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G</a:t>
                      </a:r>
                      <a:r>
                        <a:rPr sz="2000" b="1" spc="-6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u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s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1055"/>
                        </a:lnSpc>
                        <a:spcBef>
                          <a:spcPts val="65"/>
                        </a:spcBef>
                      </a:pPr>
                      <a:r>
                        <a:rPr sz="2000" b="1" spc="-1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ΔG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ts val="1055"/>
                        </a:lnSpc>
                        <a:spcBef>
                          <a:spcPts val="6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Kd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1F4E78"/>
                    </a:solidFill>
                  </a:tcPr>
                </a:tc>
              </a:tr>
              <a:tr h="948660">
                <a:tc>
                  <a:txBody>
                    <a:bodyPr/>
                    <a:lstStyle/>
                    <a:p>
                      <a:pPr marL="13335">
                        <a:lnSpc>
                          <a:spcPts val="1005"/>
                        </a:lnSpc>
                        <a:spcBef>
                          <a:spcPts val="25"/>
                        </a:spcBef>
                      </a:pPr>
                      <a:r>
                        <a:rPr sz="1700" spc="-45" dirty="0">
                          <a:latin typeface="Calibri" panose="020F0502020204030204"/>
                          <a:cs typeface="Calibri" panose="020F0502020204030204"/>
                        </a:rPr>
                        <a:t>201-YTE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9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ts val="1005"/>
                        </a:lnSpc>
                        <a:spcBef>
                          <a:spcPts val="25"/>
                        </a:spcBef>
                      </a:pPr>
                      <a:r>
                        <a:rPr sz="1700" spc="-25" dirty="0">
                          <a:latin typeface="Calibri" panose="020F0502020204030204"/>
                          <a:cs typeface="Calibri" panose="020F0502020204030204"/>
                        </a:rPr>
                        <a:t>-7.1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9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005"/>
                        </a:lnSpc>
                        <a:spcBef>
                          <a:spcPts val="25"/>
                        </a:spcBef>
                      </a:pP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6</a:t>
                      </a:r>
                      <a:r>
                        <a:rPr sz="1700" spc="5" dirty="0">
                          <a:latin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30</a:t>
                      </a:r>
                      <a:r>
                        <a:rPr sz="1700" spc="-2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700" spc="20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700" dirty="0">
                          <a:latin typeface="Calibri" panose="020F0502020204030204"/>
                          <a:cs typeface="Calibri" panose="020F0502020204030204"/>
                        </a:rPr>
                        <a:t>6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9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440841">
                <a:tc>
                  <a:txBody>
                    <a:bodyPr/>
                    <a:lstStyle/>
                    <a:p>
                      <a:pPr marL="13335">
                        <a:lnSpc>
                          <a:spcPts val="1005"/>
                        </a:lnSpc>
                        <a:spcBef>
                          <a:spcPts val="25"/>
                        </a:spcBef>
                      </a:pPr>
                      <a:r>
                        <a:rPr sz="1700" spc="-45" dirty="0">
                          <a:latin typeface="Calibri" panose="020F0502020204030204"/>
                          <a:cs typeface="Calibri" panose="020F0502020204030204"/>
                        </a:rPr>
                        <a:t>201-Wt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9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ts val="1005"/>
                        </a:lnSpc>
                        <a:spcBef>
                          <a:spcPts val="25"/>
                        </a:spcBef>
                      </a:pPr>
                      <a:r>
                        <a:rPr sz="1700" spc="-25" dirty="0">
                          <a:latin typeface="Calibri" panose="020F0502020204030204"/>
                          <a:cs typeface="Calibri" panose="020F0502020204030204"/>
                        </a:rPr>
                        <a:t>-6.6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9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100" spc="-10" dirty="0">
                          <a:latin typeface="Verdana" panose="020B0604030504040204"/>
                          <a:cs typeface="Verdana" panose="020B0604030504040204"/>
                        </a:rPr>
                        <a:t>1.50E-05</a:t>
                      </a:r>
                      <a:endParaRPr sz="110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5629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949941">
                <a:tc>
                  <a:txBody>
                    <a:bodyPr/>
                    <a:lstStyle/>
                    <a:p>
                      <a:pPr marL="13335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spc="-40" dirty="0">
                          <a:latin typeface="Calibri" panose="020F0502020204030204"/>
                          <a:cs typeface="Calibri" panose="020F0502020204030204"/>
                        </a:rPr>
                        <a:t>201-T5A-74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spc="-5" dirty="0">
                          <a:latin typeface="Calibri" panose="020F0502020204030204"/>
                          <a:cs typeface="Calibri" panose="020F0502020204030204"/>
                        </a:rPr>
                        <a:t>-9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1700" spc="5" dirty="0">
                          <a:latin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70</a:t>
                      </a:r>
                      <a:r>
                        <a:rPr sz="1700" spc="-2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700" spc="20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700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949941">
                <a:tc>
                  <a:txBody>
                    <a:bodyPr/>
                    <a:lstStyle/>
                    <a:p>
                      <a:pPr marL="13335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b="1" spc="-45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201-C6A-78A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b="1" spc="-35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-10.1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b="1" spc="-35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1700" b="1" spc="-5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700" b="1" spc="-35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60</a:t>
                      </a:r>
                      <a:r>
                        <a:rPr sz="1700" b="1" spc="-20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700" b="1" spc="20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1700" b="1" spc="-35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700" b="1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8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948660">
                <a:tc>
                  <a:txBody>
                    <a:bodyPr/>
                    <a:lstStyle/>
                    <a:p>
                      <a:pPr marL="13335">
                        <a:lnSpc>
                          <a:spcPts val="1005"/>
                        </a:lnSpc>
                        <a:spcBef>
                          <a:spcPts val="25"/>
                        </a:spcBef>
                      </a:pPr>
                      <a:r>
                        <a:rPr sz="1700" spc="-40" dirty="0">
                          <a:latin typeface="Calibri" panose="020F0502020204030204"/>
                          <a:cs typeface="Calibri" panose="020F0502020204030204"/>
                        </a:rPr>
                        <a:t>201-C6A-74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9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ts val="1005"/>
                        </a:lnSpc>
                        <a:spcBef>
                          <a:spcPts val="25"/>
                        </a:spcBef>
                      </a:pPr>
                      <a:r>
                        <a:rPr sz="1700" spc="-25" dirty="0">
                          <a:latin typeface="Calibri" panose="020F0502020204030204"/>
                          <a:cs typeface="Calibri" panose="020F0502020204030204"/>
                        </a:rPr>
                        <a:t>-5.2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9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005"/>
                        </a:lnSpc>
                        <a:spcBef>
                          <a:spcPts val="25"/>
                        </a:spcBef>
                      </a:pP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700" spc="5" dirty="0">
                          <a:latin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60</a:t>
                      </a:r>
                      <a:r>
                        <a:rPr sz="1700" spc="-2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700" spc="20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70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9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949941">
                <a:tc>
                  <a:txBody>
                    <a:bodyPr/>
                    <a:lstStyle/>
                    <a:p>
                      <a:pPr marL="13335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spc="-40" dirty="0">
                          <a:latin typeface="Calibri" panose="020F0502020204030204"/>
                          <a:cs typeface="Calibri" panose="020F0502020204030204"/>
                        </a:rPr>
                        <a:t>201-C6A-69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spc="-25" dirty="0">
                          <a:latin typeface="Calibri" panose="020F0502020204030204"/>
                          <a:cs typeface="Calibri" panose="020F0502020204030204"/>
                        </a:rPr>
                        <a:t>-7.1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r>
                        <a:rPr sz="1700" spc="5" dirty="0">
                          <a:latin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70</a:t>
                      </a:r>
                      <a:r>
                        <a:rPr sz="1700" spc="-2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700" spc="20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700" dirty="0">
                          <a:latin typeface="Calibri" panose="020F0502020204030204"/>
                          <a:cs typeface="Calibri" panose="020F0502020204030204"/>
                        </a:rPr>
                        <a:t>6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949941">
                <a:tc>
                  <a:txBody>
                    <a:bodyPr/>
                    <a:lstStyle/>
                    <a:p>
                      <a:pPr marL="13335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spc="-40" dirty="0">
                          <a:latin typeface="Calibri" panose="020F0502020204030204"/>
                          <a:cs typeface="Calibri" panose="020F0502020204030204"/>
                        </a:rPr>
                        <a:t>201-C6A-66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spc="-25" dirty="0">
                          <a:latin typeface="Calibri" panose="020F0502020204030204"/>
                          <a:cs typeface="Calibri" panose="020F0502020204030204"/>
                        </a:rPr>
                        <a:t>-8.5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005"/>
                        </a:lnSpc>
                        <a:spcBef>
                          <a:spcPts val="30"/>
                        </a:spcBef>
                      </a:pP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r>
                        <a:rPr sz="1700" spc="5" dirty="0">
                          <a:latin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90</a:t>
                      </a:r>
                      <a:r>
                        <a:rPr sz="1700" spc="-2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700" spc="20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700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529697">
                <a:tc>
                  <a:txBody>
                    <a:bodyPr/>
                    <a:lstStyle/>
                    <a:p>
                      <a:pPr marL="1333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700" spc="-40" dirty="0">
                          <a:latin typeface="Calibri" panose="020F0502020204030204"/>
                          <a:cs typeface="Calibri" panose="020F0502020204030204"/>
                        </a:rPr>
                        <a:t>201-C6A-60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700" spc="-25" dirty="0">
                          <a:latin typeface="Calibri" panose="020F0502020204030204"/>
                          <a:cs typeface="Calibri" panose="020F0502020204030204"/>
                        </a:rPr>
                        <a:t>-6.8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700" spc="5" dirty="0">
                          <a:latin typeface="Calibri" panose="020F0502020204030204"/>
                          <a:cs typeface="Calibri" panose="020F0502020204030204"/>
                        </a:rPr>
                        <a:t>.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10</a:t>
                      </a:r>
                      <a:r>
                        <a:rPr sz="1700" spc="-2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700" spc="20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1700" spc="-3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7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</a:tbl>
          </a:graphicData>
        </a:graphic>
      </p:graphicFrame>
      <p:sp>
        <p:nvSpPr>
          <p:cNvPr id="249" name="object 249"/>
          <p:cNvSpPr txBox="1"/>
          <p:nvPr/>
        </p:nvSpPr>
        <p:spPr>
          <a:xfrm>
            <a:off x="271345" y="38138958"/>
            <a:ext cx="8173195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316230" indent="-317500">
              <a:spcBef>
                <a:spcPts val="230"/>
              </a:spcBef>
              <a:buSzPct val="144000"/>
              <a:buChar char="•"/>
              <a:tabLst>
                <a:tab pos="316865" algn="l"/>
              </a:tabLst>
            </a:pPr>
            <a:r>
              <a:rPr sz="1815" spc="11" dirty="0">
                <a:latin typeface="Arial" panose="020B0604020202020204"/>
                <a:cs typeface="Arial" panose="020B0604020202020204"/>
              </a:rPr>
              <a:t>We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created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seven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mutants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of</a:t>
            </a:r>
            <a:r>
              <a:rPr sz="1815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AR-201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using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 methods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outlined in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steps</a:t>
            </a:r>
            <a:r>
              <a:rPr sz="1815" spc="-113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A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587815" y="38420255"/>
            <a:ext cx="7052390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1815" spc="11" dirty="0">
                <a:latin typeface="Arial" panose="020B0604020202020204"/>
                <a:cs typeface="Arial" panose="020B0604020202020204"/>
              </a:rPr>
              <a:t>through</a:t>
            </a:r>
            <a:r>
              <a:rPr sz="1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D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and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tested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their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binding </a:t>
            </a:r>
            <a:r>
              <a:rPr sz="1815" dirty="0">
                <a:latin typeface="Arial" panose="020B0604020202020204"/>
                <a:cs typeface="Arial" panose="020B0604020202020204"/>
              </a:rPr>
              <a:t>affinity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to </a:t>
            </a:r>
            <a:r>
              <a:rPr sz="1815" spc="20" dirty="0">
                <a:latin typeface="Arial" panose="020B0604020202020204"/>
                <a:cs typeface="Arial" panose="020B0604020202020204"/>
              </a:rPr>
              <a:t>FcRn</a:t>
            </a:r>
            <a:r>
              <a:rPr sz="1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using</a:t>
            </a:r>
            <a:r>
              <a:rPr sz="1815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Prodigy</a:t>
            </a:r>
            <a:r>
              <a:rPr sz="1815" spc="28" dirty="0">
                <a:latin typeface="Arial" panose="020B0604020202020204"/>
                <a:cs typeface="Arial" panose="020B0604020202020204"/>
              </a:rPr>
              <a:t>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[7].</a:t>
            </a:r>
            <a:endParaRPr sz="18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587810" y="39537030"/>
            <a:ext cx="2967072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1815" dirty="0">
                <a:latin typeface="Calibri" panose="020F0502020204030204"/>
                <a:cs typeface="Calibri" panose="020F0502020204030204"/>
              </a:rPr>
              <a:t>structure</a:t>
            </a:r>
            <a:r>
              <a:rPr sz="1815" spc="-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spc="-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FcRn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</a:t>
            </a:r>
            <a:r>
              <a:rPr sz="1815" spc="-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mutants.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271341" y="38694529"/>
            <a:ext cx="8668352" cy="1711555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 marL="316230" marR="10160" indent="-317500">
              <a:lnSpc>
                <a:spcPct val="101000"/>
              </a:lnSpc>
              <a:spcBef>
                <a:spcPts val="205"/>
              </a:spcBef>
              <a:buSzPct val="144000"/>
              <a:buChar char="•"/>
              <a:tabLst>
                <a:tab pos="316865" algn="l"/>
              </a:tabLst>
            </a:pPr>
            <a:r>
              <a:rPr sz="1815" spc="20" dirty="0">
                <a:latin typeface="Arial" panose="020B0604020202020204"/>
                <a:cs typeface="Arial" panose="020B0604020202020204"/>
              </a:rPr>
              <a:t>The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best binding </a:t>
            </a:r>
            <a:r>
              <a:rPr sz="1815" dirty="0">
                <a:latin typeface="Arial" panose="020B0604020202020204"/>
                <a:cs typeface="Arial" panose="020B0604020202020204"/>
              </a:rPr>
              <a:t>affinity </a:t>
            </a:r>
            <a:r>
              <a:rPr sz="1815" spc="11" dirty="0">
                <a:latin typeface="Arial" panose="020B0604020202020204"/>
                <a:cs typeface="Arial" panose="020B0604020202020204"/>
              </a:rPr>
              <a:t>is defined as having the lowest Kd and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ΔG, which </a:t>
            </a:r>
            <a:r>
              <a:rPr sz="1815" dirty="0">
                <a:latin typeface="Calibri" panose="020F0502020204030204"/>
                <a:cs typeface="Calibri" panose="020F0502020204030204"/>
              </a:rPr>
              <a:t>are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output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Prodigy’s scoring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function. </a:t>
            </a:r>
            <a:r>
              <a:rPr sz="1815" dirty="0">
                <a:latin typeface="Calibri" panose="020F0502020204030204"/>
                <a:cs typeface="Calibri" panose="020F0502020204030204"/>
              </a:rPr>
              <a:t>This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function </a:t>
            </a:r>
            <a:r>
              <a:rPr sz="1815" dirty="0">
                <a:latin typeface="Calibri" panose="020F0502020204030204"/>
                <a:cs typeface="Calibri" panose="020F0502020204030204"/>
              </a:rPr>
              <a:t>estimates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binding </a:t>
            </a:r>
            <a:r>
              <a:rPr sz="1815" dirty="0">
                <a:latin typeface="Calibri" panose="020F0502020204030204"/>
                <a:cs typeface="Calibri" panose="020F0502020204030204"/>
              </a:rPr>
              <a:t>affinity by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measuring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number of </a:t>
            </a:r>
            <a:r>
              <a:rPr sz="1815" dirty="0">
                <a:latin typeface="Calibri" panose="020F0502020204030204"/>
                <a:cs typeface="Calibri" panose="020F0502020204030204"/>
              </a:rPr>
              <a:t>interfacial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contacts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non-interacting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surfaces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between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endParaRPr sz="1815">
              <a:latin typeface="Calibri" panose="020F0502020204030204"/>
              <a:cs typeface="Calibri" panose="020F0502020204030204"/>
            </a:endParaRPr>
          </a:p>
          <a:p>
            <a:pPr marL="316230" marR="220345" indent="-317500">
              <a:lnSpc>
                <a:spcPct val="102000"/>
              </a:lnSpc>
              <a:buSzPct val="144000"/>
              <a:buFont typeface="Arial" panose="020B0604020202020204"/>
              <a:buChar char="•"/>
              <a:tabLst>
                <a:tab pos="316865" algn="l"/>
              </a:tabLst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Our</a:t>
            </a:r>
            <a:r>
              <a:rPr sz="1815" dirty="0">
                <a:latin typeface="Calibri" panose="020F0502020204030204"/>
                <a:cs typeface="Calibri" panose="020F0502020204030204"/>
              </a:rPr>
              <a:t> results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showed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mutant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C6A-78A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have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highest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calculated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binding </a:t>
            </a:r>
            <a:r>
              <a:rPr sz="1815" dirty="0">
                <a:latin typeface="Calibri" panose="020F0502020204030204"/>
                <a:cs typeface="Calibri" panose="020F0502020204030204"/>
              </a:rPr>
              <a:t>affinity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FcRn,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indicating</a:t>
            </a:r>
            <a:r>
              <a:rPr sz="1815" dirty="0">
                <a:latin typeface="Calibri" panose="020F0502020204030204"/>
                <a:cs typeface="Calibri" panose="020F0502020204030204"/>
              </a:rPr>
              <a:t> that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it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has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highest</a:t>
            </a:r>
            <a:r>
              <a:rPr sz="1815" dirty="0">
                <a:latin typeface="Calibri" panose="020F0502020204030204"/>
                <a:cs typeface="Calibri" panose="020F0502020204030204"/>
              </a:rPr>
              <a:t> potential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for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prolonged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half-life.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53" name="object 253"/>
          <p:cNvGrpSpPr/>
          <p:nvPr/>
        </p:nvGrpSpPr>
        <p:grpSpPr>
          <a:xfrm>
            <a:off x="536335" y="35111228"/>
            <a:ext cx="4434614" cy="2647204"/>
            <a:chOff x="252698" y="16856033"/>
            <a:chExt cx="2200910" cy="1313815"/>
          </a:xfrm>
        </p:grpSpPr>
        <p:sp>
          <p:nvSpPr>
            <p:cNvPr id="254" name="object 254"/>
            <p:cNvSpPr/>
            <p:nvPr/>
          </p:nvSpPr>
          <p:spPr>
            <a:xfrm>
              <a:off x="252698" y="16856033"/>
              <a:ext cx="2200910" cy="1313815"/>
            </a:xfrm>
            <a:custGeom>
              <a:avLst/>
              <a:gdLst/>
              <a:ahLst/>
              <a:cxnLst/>
              <a:rect l="l" t="t" r="r" b="b"/>
              <a:pathLst>
                <a:path w="2200910" h="1313815">
                  <a:moveTo>
                    <a:pt x="2200334" y="0"/>
                  </a:moveTo>
                  <a:lnTo>
                    <a:pt x="0" y="0"/>
                  </a:lnTo>
                  <a:lnTo>
                    <a:pt x="0" y="1313674"/>
                  </a:lnTo>
                  <a:lnTo>
                    <a:pt x="2200334" y="1313674"/>
                  </a:lnTo>
                  <a:lnTo>
                    <a:pt x="220033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37918" y="17081848"/>
              <a:ext cx="2015489" cy="828675"/>
            </a:xfrm>
            <a:custGeom>
              <a:avLst/>
              <a:gdLst/>
              <a:ahLst/>
              <a:cxnLst/>
              <a:rect l="l" t="t" r="r" b="b"/>
              <a:pathLst>
                <a:path w="2015489" h="828675">
                  <a:moveTo>
                    <a:pt x="0" y="0"/>
                  </a:moveTo>
                  <a:lnTo>
                    <a:pt x="2015226" y="0"/>
                  </a:lnTo>
                </a:path>
                <a:path w="2015489" h="828675">
                  <a:moveTo>
                    <a:pt x="0" y="118474"/>
                  </a:moveTo>
                  <a:lnTo>
                    <a:pt x="2015226" y="118474"/>
                  </a:lnTo>
                </a:path>
                <a:path w="2015489" h="828675">
                  <a:moveTo>
                    <a:pt x="0" y="236949"/>
                  </a:moveTo>
                  <a:lnTo>
                    <a:pt x="2015226" y="236949"/>
                  </a:lnTo>
                </a:path>
                <a:path w="2015489" h="828675">
                  <a:moveTo>
                    <a:pt x="0" y="354727"/>
                  </a:moveTo>
                  <a:lnTo>
                    <a:pt x="2015226" y="354727"/>
                  </a:lnTo>
                </a:path>
                <a:path w="2015489" h="828675">
                  <a:moveTo>
                    <a:pt x="0" y="473201"/>
                  </a:moveTo>
                  <a:lnTo>
                    <a:pt x="2015226" y="473201"/>
                  </a:lnTo>
                </a:path>
                <a:path w="2015489" h="828675">
                  <a:moveTo>
                    <a:pt x="0" y="591658"/>
                  </a:moveTo>
                  <a:lnTo>
                    <a:pt x="2015226" y="591658"/>
                  </a:lnTo>
                </a:path>
                <a:path w="2015489" h="828675">
                  <a:moveTo>
                    <a:pt x="0" y="710133"/>
                  </a:moveTo>
                  <a:lnTo>
                    <a:pt x="2015226" y="710133"/>
                  </a:lnTo>
                </a:path>
                <a:path w="2015489" h="828675">
                  <a:moveTo>
                    <a:pt x="0" y="828608"/>
                  </a:moveTo>
                  <a:lnTo>
                    <a:pt x="2015226" y="828608"/>
                  </a:lnTo>
                </a:path>
              </a:pathLst>
            </a:custGeom>
            <a:ln w="418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73905" y="17081848"/>
              <a:ext cx="1679575" cy="946785"/>
            </a:xfrm>
            <a:custGeom>
              <a:avLst/>
              <a:gdLst/>
              <a:ahLst/>
              <a:cxnLst/>
              <a:rect l="l" t="t" r="r" b="b"/>
              <a:pathLst>
                <a:path w="1679575" h="946784">
                  <a:moveTo>
                    <a:pt x="1679239" y="0"/>
                  </a:moveTo>
                  <a:lnTo>
                    <a:pt x="1679239" y="946385"/>
                  </a:lnTo>
                </a:path>
                <a:path w="1679575" h="946784">
                  <a:moveTo>
                    <a:pt x="1343251" y="0"/>
                  </a:moveTo>
                  <a:lnTo>
                    <a:pt x="1343251" y="946385"/>
                  </a:lnTo>
                </a:path>
                <a:path w="1679575" h="946784">
                  <a:moveTo>
                    <a:pt x="1007264" y="0"/>
                  </a:moveTo>
                  <a:lnTo>
                    <a:pt x="1007264" y="946385"/>
                  </a:lnTo>
                </a:path>
                <a:path w="1679575" h="946784">
                  <a:moveTo>
                    <a:pt x="671975" y="0"/>
                  </a:moveTo>
                  <a:lnTo>
                    <a:pt x="671975" y="946385"/>
                  </a:lnTo>
                </a:path>
                <a:path w="1679575" h="946784">
                  <a:moveTo>
                    <a:pt x="335987" y="0"/>
                  </a:moveTo>
                  <a:lnTo>
                    <a:pt x="335987" y="946385"/>
                  </a:lnTo>
                </a:path>
                <a:path w="1679575" h="946784">
                  <a:moveTo>
                    <a:pt x="0" y="0"/>
                  </a:moveTo>
                  <a:lnTo>
                    <a:pt x="0" y="946385"/>
                  </a:lnTo>
                </a:path>
              </a:pathLst>
            </a:custGeom>
            <a:ln w="418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37918" y="17081848"/>
              <a:ext cx="2015489" cy="946785"/>
            </a:xfrm>
            <a:custGeom>
              <a:avLst/>
              <a:gdLst/>
              <a:ahLst/>
              <a:cxnLst/>
              <a:rect l="l" t="t" r="r" b="b"/>
              <a:pathLst>
                <a:path w="2015489" h="946784">
                  <a:moveTo>
                    <a:pt x="0" y="0"/>
                  </a:moveTo>
                  <a:lnTo>
                    <a:pt x="0" y="946385"/>
                  </a:lnTo>
                </a:path>
                <a:path w="2015489" h="946784">
                  <a:moveTo>
                    <a:pt x="0" y="946385"/>
                  </a:moveTo>
                  <a:lnTo>
                    <a:pt x="2015226" y="946385"/>
                  </a:lnTo>
                </a:path>
              </a:pathLst>
            </a:custGeom>
            <a:ln w="418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515446" y="1739847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2760" y="0"/>
                  </a:moveTo>
                  <a:lnTo>
                    <a:pt x="6577" y="0"/>
                  </a:lnTo>
                  <a:lnTo>
                    <a:pt x="0" y="6562"/>
                  </a:lnTo>
                  <a:lnTo>
                    <a:pt x="0" y="22707"/>
                  </a:lnTo>
                  <a:lnTo>
                    <a:pt x="6577" y="29270"/>
                  </a:lnTo>
                  <a:lnTo>
                    <a:pt x="22760" y="29270"/>
                  </a:lnTo>
                  <a:lnTo>
                    <a:pt x="29337" y="22707"/>
                  </a:lnTo>
                  <a:lnTo>
                    <a:pt x="29337" y="14635"/>
                  </a:lnTo>
                  <a:lnTo>
                    <a:pt x="29337" y="6562"/>
                  </a:lnTo>
                  <a:lnTo>
                    <a:pt x="2276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515446" y="1739847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9337" y="14635"/>
                  </a:moveTo>
                  <a:lnTo>
                    <a:pt x="29337" y="22707"/>
                  </a:lnTo>
                  <a:lnTo>
                    <a:pt x="22760" y="29270"/>
                  </a:lnTo>
                  <a:lnTo>
                    <a:pt x="14668" y="29270"/>
                  </a:lnTo>
                  <a:lnTo>
                    <a:pt x="6577" y="29270"/>
                  </a:lnTo>
                  <a:lnTo>
                    <a:pt x="0" y="22707"/>
                  </a:lnTo>
                  <a:lnTo>
                    <a:pt x="0" y="14635"/>
                  </a:lnTo>
                  <a:lnTo>
                    <a:pt x="0" y="6562"/>
                  </a:lnTo>
                  <a:lnTo>
                    <a:pt x="6577" y="0"/>
                  </a:lnTo>
                  <a:lnTo>
                    <a:pt x="14668" y="0"/>
                  </a:lnTo>
                  <a:lnTo>
                    <a:pt x="22760" y="0"/>
                  </a:lnTo>
                  <a:lnTo>
                    <a:pt x="29337" y="6562"/>
                  </a:lnTo>
                  <a:lnTo>
                    <a:pt x="29337" y="14635"/>
                  </a:lnTo>
                  <a:close/>
                </a:path>
              </a:pathLst>
            </a:custGeom>
            <a:ln w="418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431623" y="1744308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2760" y="0"/>
                  </a:moveTo>
                  <a:lnTo>
                    <a:pt x="6577" y="0"/>
                  </a:lnTo>
                  <a:lnTo>
                    <a:pt x="0" y="6562"/>
                  </a:lnTo>
                  <a:lnTo>
                    <a:pt x="0" y="22707"/>
                  </a:lnTo>
                  <a:lnTo>
                    <a:pt x="6577" y="29270"/>
                  </a:lnTo>
                  <a:lnTo>
                    <a:pt x="22760" y="29270"/>
                  </a:lnTo>
                  <a:lnTo>
                    <a:pt x="29337" y="22707"/>
                  </a:lnTo>
                  <a:lnTo>
                    <a:pt x="29337" y="14635"/>
                  </a:lnTo>
                  <a:lnTo>
                    <a:pt x="29337" y="6562"/>
                  </a:lnTo>
                  <a:lnTo>
                    <a:pt x="2276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431623" y="1744308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9337" y="14635"/>
                  </a:moveTo>
                  <a:lnTo>
                    <a:pt x="29337" y="22707"/>
                  </a:lnTo>
                  <a:lnTo>
                    <a:pt x="22760" y="29270"/>
                  </a:lnTo>
                  <a:lnTo>
                    <a:pt x="14668" y="29270"/>
                  </a:lnTo>
                  <a:lnTo>
                    <a:pt x="6577" y="29270"/>
                  </a:lnTo>
                  <a:lnTo>
                    <a:pt x="0" y="22707"/>
                  </a:lnTo>
                  <a:lnTo>
                    <a:pt x="0" y="14635"/>
                  </a:lnTo>
                  <a:lnTo>
                    <a:pt x="0" y="6562"/>
                  </a:lnTo>
                  <a:lnTo>
                    <a:pt x="6577" y="0"/>
                  </a:lnTo>
                  <a:lnTo>
                    <a:pt x="14668" y="0"/>
                  </a:lnTo>
                  <a:lnTo>
                    <a:pt x="22760" y="0"/>
                  </a:lnTo>
                  <a:lnTo>
                    <a:pt x="29337" y="6562"/>
                  </a:lnTo>
                  <a:lnTo>
                    <a:pt x="29337" y="14635"/>
                  </a:lnTo>
                  <a:close/>
                </a:path>
              </a:pathLst>
            </a:custGeom>
            <a:ln w="418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834669" y="17236794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2760" y="0"/>
                  </a:moveTo>
                  <a:lnTo>
                    <a:pt x="6577" y="0"/>
                  </a:lnTo>
                  <a:lnTo>
                    <a:pt x="0" y="6562"/>
                  </a:lnTo>
                  <a:lnTo>
                    <a:pt x="0" y="22707"/>
                  </a:lnTo>
                  <a:lnTo>
                    <a:pt x="6577" y="29270"/>
                  </a:lnTo>
                  <a:lnTo>
                    <a:pt x="22760" y="29270"/>
                  </a:lnTo>
                  <a:lnTo>
                    <a:pt x="29337" y="22707"/>
                  </a:lnTo>
                  <a:lnTo>
                    <a:pt x="29337" y="14635"/>
                  </a:lnTo>
                  <a:lnTo>
                    <a:pt x="29337" y="6562"/>
                  </a:lnTo>
                  <a:lnTo>
                    <a:pt x="2276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834669" y="17236794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9337" y="14635"/>
                  </a:moveTo>
                  <a:lnTo>
                    <a:pt x="29337" y="22707"/>
                  </a:lnTo>
                  <a:lnTo>
                    <a:pt x="22760" y="29270"/>
                  </a:lnTo>
                  <a:lnTo>
                    <a:pt x="14668" y="29270"/>
                  </a:lnTo>
                  <a:lnTo>
                    <a:pt x="6577" y="29270"/>
                  </a:lnTo>
                  <a:lnTo>
                    <a:pt x="0" y="22707"/>
                  </a:lnTo>
                  <a:lnTo>
                    <a:pt x="0" y="14635"/>
                  </a:lnTo>
                  <a:lnTo>
                    <a:pt x="0" y="6562"/>
                  </a:lnTo>
                  <a:lnTo>
                    <a:pt x="6577" y="0"/>
                  </a:lnTo>
                  <a:lnTo>
                    <a:pt x="14668" y="0"/>
                  </a:lnTo>
                  <a:lnTo>
                    <a:pt x="22760" y="0"/>
                  </a:lnTo>
                  <a:lnTo>
                    <a:pt x="29337" y="6562"/>
                  </a:lnTo>
                  <a:lnTo>
                    <a:pt x="29337" y="14635"/>
                  </a:lnTo>
                  <a:close/>
                </a:path>
              </a:pathLst>
            </a:custGeom>
            <a:ln w="418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019078" y="1713295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2760" y="0"/>
                  </a:moveTo>
                  <a:lnTo>
                    <a:pt x="6577" y="0"/>
                  </a:lnTo>
                  <a:lnTo>
                    <a:pt x="0" y="6562"/>
                  </a:lnTo>
                  <a:lnTo>
                    <a:pt x="0" y="22707"/>
                  </a:lnTo>
                  <a:lnTo>
                    <a:pt x="6577" y="29270"/>
                  </a:lnTo>
                  <a:lnTo>
                    <a:pt x="22760" y="29270"/>
                  </a:lnTo>
                  <a:lnTo>
                    <a:pt x="29337" y="22707"/>
                  </a:lnTo>
                  <a:lnTo>
                    <a:pt x="29337" y="14635"/>
                  </a:lnTo>
                  <a:lnTo>
                    <a:pt x="29337" y="6562"/>
                  </a:lnTo>
                  <a:lnTo>
                    <a:pt x="2276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019078" y="1713295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9337" y="14635"/>
                  </a:moveTo>
                  <a:lnTo>
                    <a:pt x="29337" y="22707"/>
                  </a:lnTo>
                  <a:lnTo>
                    <a:pt x="22760" y="29270"/>
                  </a:lnTo>
                  <a:lnTo>
                    <a:pt x="14668" y="29270"/>
                  </a:lnTo>
                  <a:lnTo>
                    <a:pt x="6577" y="29270"/>
                  </a:lnTo>
                  <a:lnTo>
                    <a:pt x="0" y="22707"/>
                  </a:lnTo>
                  <a:lnTo>
                    <a:pt x="0" y="14635"/>
                  </a:lnTo>
                  <a:lnTo>
                    <a:pt x="0" y="6562"/>
                  </a:lnTo>
                  <a:lnTo>
                    <a:pt x="6577" y="0"/>
                  </a:lnTo>
                  <a:lnTo>
                    <a:pt x="14668" y="0"/>
                  </a:lnTo>
                  <a:lnTo>
                    <a:pt x="22760" y="0"/>
                  </a:lnTo>
                  <a:lnTo>
                    <a:pt x="29337" y="6562"/>
                  </a:lnTo>
                  <a:lnTo>
                    <a:pt x="29337" y="14635"/>
                  </a:lnTo>
                  <a:close/>
                </a:path>
              </a:pathLst>
            </a:custGeom>
            <a:ln w="418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96222" y="1756503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2760" y="0"/>
                  </a:moveTo>
                  <a:lnTo>
                    <a:pt x="6577" y="0"/>
                  </a:lnTo>
                  <a:lnTo>
                    <a:pt x="0" y="6562"/>
                  </a:lnTo>
                  <a:lnTo>
                    <a:pt x="0" y="22707"/>
                  </a:lnTo>
                  <a:lnTo>
                    <a:pt x="6577" y="29281"/>
                  </a:lnTo>
                  <a:lnTo>
                    <a:pt x="22760" y="29281"/>
                  </a:lnTo>
                  <a:lnTo>
                    <a:pt x="29337" y="22707"/>
                  </a:lnTo>
                  <a:lnTo>
                    <a:pt x="29337" y="14635"/>
                  </a:lnTo>
                  <a:lnTo>
                    <a:pt x="29337" y="6562"/>
                  </a:lnTo>
                  <a:lnTo>
                    <a:pt x="2276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96222" y="1756503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9337" y="14635"/>
                  </a:moveTo>
                  <a:lnTo>
                    <a:pt x="29337" y="22707"/>
                  </a:lnTo>
                  <a:lnTo>
                    <a:pt x="22760" y="29281"/>
                  </a:lnTo>
                  <a:lnTo>
                    <a:pt x="14668" y="29281"/>
                  </a:lnTo>
                  <a:lnTo>
                    <a:pt x="6577" y="29281"/>
                  </a:lnTo>
                  <a:lnTo>
                    <a:pt x="0" y="22707"/>
                  </a:lnTo>
                  <a:lnTo>
                    <a:pt x="0" y="14635"/>
                  </a:lnTo>
                  <a:lnTo>
                    <a:pt x="0" y="6562"/>
                  </a:lnTo>
                  <a:lnTo>
                    <a:pt x="6577" y="0"/>
                  </a:lnTo>
                  <a:lnTo>
                    <a:pt x="14668" y="0"/>
                  </a:lnTo>
                  <a:lnTo>
                    <a:pt x="22760" y="0"/>
                  </a:lnTo>
                  <a:lnTo>
                    <a:pt x="29337" y="6562"/>
                  </a:lnTo>
                  <a:lnTo>
                    <a:pt x="29337" y="14635"/>
                  </a:lnTo>
                  <a:close/>
                </a:path>
              </a:pathLst>
            </a:custGeom>
            <a:ln w="418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515446" y="1739359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2760" y="0"/>
                  </a:moveTo>
                  <a:lnTo>
                    <a:pt x="6577" y="0"/>
                  </a:lnTo>
                  <a:lnTo>
                    <a:pt x="0" y="6562"/>
                  </a:lnTo>
                  <a:lnTo>
                    <a:pt x="0" y="22707"/>
                  </a:lnTo>
                  <a:lnTo>
                    <a:pt x="6577" y="29270"/>
                  </a:lnTo>
                  <a:lnTo>
                    <a:pt x="22760" y="29270"/>
                  </a:lnTo>
                  <a:lnTo>
                    <a:pt x="29337" y="22707"/>
                  </a:lnTo>
                  <a:lnTo>
                    <a:pt x="29337" y="14635"/>
                  </a:lnTo>
                  <a:lnTo>
                    <a:pt x="29337" y="6562"/>
                  </a:lnTo>
                  <a:lnTo>
                    <a:pt x="2276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515446" y="1739359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9337" y="14635"/>
                  </a:moveTo>
                  <a:lnTo>
                    <a:pt x="29337" y="22707"/>
                  </a:lnTo>
                  <a:lnTo>
                    <a:pt x="22760" y="29270"/>
                  </a:lnTo>
                  <a:lnTo>
                    <a:pt x="14668" y="29270"/>
                  </a:lnTo>
                  <a:lnTo>
                    <a:pt x="6577" y="29270"/>
                  </a:lnTo>
                  <a:lnTo>
                    <a:pt x="0" y="22707"/>
                  </a:lnTo>
                  <a:lnTo>
                    <a:pt x="0" y="14635"/>
                  </a:lnTo>
                  <a:lnTo>
                    <a:pt x="0" y="6562"/>
                  </a:lnTo>
                  <a:lnTo>
                    <a:pt x="6577" y="0"/>
                  </a:lnTo>
                  <a:lnTo>
                    <a:pt x="14668" y="0"/>
                  </a:lnTo>
                  <a:lnTo>
                    <a:pt x="22760" y="0"/>
                  </a:lnTo>
                  <a:lnTo>
                    <a:pt x="29337" y="6562"/>
                  </a:lnTo>
                  <a:lnTo>
                    <a:pt x="29337" y="14635"/>
                  </a:lnTo>
                  <a:close/>
                </a:path>
              </a:pathLst>
            </a:custGeom>
            <a:ln w="418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750846" y="1727721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2760" y="0"/>
                  </a:moveTo>
                  <a:lnTo>
                    <a:pt x="6577" y="0"/>
                  </a:lnTo>
                  <a:lnTo>
                    <a:pt x="0" y="6562"/>
                  </a:lnTo>
                  <a:lnTo>
                    <a:pt x="0" y="22707"/>
                  </a:lnTo>
                  <a:lnTo>
                    <a:pt x="6577" y="29270"/>
                  </a:lnTo>
                  <a:lnTo>
                    <a:pt x="22760" y="29270"/>
                  </a:lnTo>
                  <a:lnTo>
                    <a:pt x="29337" y="22707"/>
                  </a:lnTo>
                  <a:lnTo>
                    <a:pt x="29337" y="14635"/>
                  </a:lnTo>
                  <a:lnTo>
                    <a:pt x="29337" y="6562"/>
                  </a:lnTo>
                  <a:lnTo>
                    <a:pt x="2276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750846" y="1727721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9337" y="14635"/>
                  </a:moveTo>
                  <a:lnTo>
                    <a:pt x="29337" y="22707"/>
                  </a:lnTo>
                  <a:lnTo>
                    <a:pt x="22760" y="29270"/>
                  </a:lnTo>
                  <a:lnTo>
                    <a:pt x="14668" y="29270"/>
                  </a:lnTo>
                  <a:lnTo>
                    <a:pt x="6577" y="29270"/>
                  </a:lnTo>
                  <a:lnTo>
                    <a:pt x="0" y="22707"/>
                  </a:lnTo>
                  <a:lnTo>
                    <a:pt x="0" y="14635"/>
                  </a:lnTo>
                  <a:lnTo>
                    <a:pt x="0" y="6562"/>
                  </a:lnTo>
                  <a:lnTo>
                    <a:pt x="6577" y="0"/>
                  </a:lnTo>
                  <a:lnTo>
                    <a:pt x="14668" y="0"/>
                  </a:lnTo>
                  <a:lnTo>
                    <a:pt x="22760" y="0"/>
                  </a:lnTo>
                  <a:lnTo>
                    <a:pt x="29337" y="6562"/>
                  </a:lnTo>
                  <a:lnTo>
                    <a:pt x="29337" y="14635"/>
                  </a:lnTo>
                  <a:close/>
                </a:path>
              </a:pathLst>
            </a:custGeom>
            <a:ln w="418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465152" y="1742705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2760" y="0"/>
                  </a:moveTo>
                  <a:lnTo>
                    <a:pt x="6577" y="0"/>
                  </a:lnTo>
                  <a:lnTo>
                    <a:pt x="0" y="6562"/>
                  </a:lnTo>
                  <a:lnTo>
                    <a:pt x="0" y="22707"/>
                  </a:lnTo>
                  <a:lnTo>
                    <a:pt x="6577" y="29270"/>
                  </a:lnTo>
                  <a:lnTo>
                    <a:pt x="22760" y="29270"/>
                  </a:lnTo>
                  <a:lnTo>
                    <a:pt x="29337" y="22707"/>
                  </a:lnTo>
                  <a:lnTo>
                    <a:pt x="29337" y="14635"/>
                  </a:lnTo>
                  <a:lnTo>
                    <a:pt x="29337" y="6562"/>
                  </a:lnTo>
                  <a:lnTo>
                    <a:pt x="2276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465152" y="1742705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9337" y="14635"/>
                  </a:moveTo>
                  <a:lnTo>
                    <a:pt x="29337" y="22707"/>
                  </a:lnTo>
                  <a:lnTo>
                    <a:pt x="22760" y="29270"/>
                  </a:lnTo>
                  <a:lnTo>
                    <a:pt x="14668" y="29270"/>
                  </a:lnTo>
                  <a:lnTo>
                    <a:pt x="6577" y="29270"/>
                  </a:lnTo>
                  <a:lnTo>
                    <a:pt x="0" y="22707"/>
                  </a:lnTo>
                  <a:lnTo>
                    <a:pt x="0" y="14635"/>
                  </a:lnTo>
                  <a:lnTo>
                    <a:pt x="0" y="6562"/>
                  </a:lnTo>
                  <a:lnTo>
                    <a:pt x="6577" y="0"/>
                  </a:lnTo>
                  <a:lnTo>
                    <a:pt x="14668" y="0"/>
                  </a:lnTo>
                  <a:lnTo>
                    <a:pt x="22760" y="0"/>
                  </a:lnTo>
                  <a:lnTo>
                    <a:pt x="29337" y="6562"/>
                  </a:lnTo>
                  <a:lnTo>
                    <a:pt x="29337" y="14635"/>
                  </a:lnTo>
                  <a:close/>
                </a:path>
              </a:pathLst>
            </a:custGeom>
            <a:ln w="418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183824" y="17197535"/>
              <a:ext cx="666115" cy="570865"/>
            </a:xfrm>
            <a:custGeom>
              <a:avLst/>
              <a:gdLst/>
              <a:ahLst/>
              <a:cxnLst/>
              <a:rect l="l" t="t" r="r" b="b"/>
              <a:pathLst>
                <a:path w="666114" h="570865">
                  <a:moveTo>
                    <a:pt x="346465" y="215345"/>
                  </a:moveTo>
                  <a:lnTo>
                    <a:pt x="303157" y="51571"/>
                  </a:lnTo>
                </a:path>
                <a:path w="666114" h="570865">
                  <a:moveTo>
                    <a:pt x="262643" y="259947"/>
                  </a:moveTo>
                  <a:lnTo>
                    <a:pt x="285694" y="568660"/>
                  </a:lnTo>
                </a:path>
                <a:path w="666114" h="570865">
                  <a:moveTo>
                    <a:pt x="665688" y="53662"/>
                  </a:moveTo>
                  <a:lnTo>
                    <a:pt x="660100" y="292005"/>
                  </a:lnTo>
                </a:path>
                <a:path w="666114" h="570865">
                  <a:moveTo>
                    <a:pt x="27242" y="381906"/>
                  </a:moveTo>
                  <a:lnTo>
                    <a:pt x="0" y="423703"/>
                  </a:lnTo>
                </a:path>
                <a:path w="666114" h="570865">
                  <a:moveTo>
                    <a:pt x="346465" y="210466"/>
                  </a:moveTo>
                  <a:lnTo>
                    <a:pt x="468706" y="570751"/>
                  </a:lnTo>
                  <a:lnTo>
                    <a:pt x="495249" y="570751"/>
                  </a:lnTo>
                </a:path>
                <a:path w="666114" h="570865">
                  <a:moveTo>
                    <a:pt x="581866" y="94082"/>
                  </a:moveTo>
                  <a:lnTo>
                    <a:pt x="518999" y="0"/>
                  </a:lnTo>
                </a:path>
                <a:path w="666114" h="570865">
                  <a:moveTo>
                    <a:pt x="296171" y="243918"/>
                  </a:moveTo>
                  <a:lnTo>
                    <a:pt x="60771" y="157501"/>
                  </a:lnTo>
                  <a:lnTo>
                    <a:pt x="34227" y="157501"/>
                  </a:lnTo>
                </a:path>
              </a:pathLst>
            </a:custGeom>
            <a:ln w="6977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275" name="object 275"/>
          <p:cNvSpPr txBox="1"/>
          <p:nvPr/>
        </p:nvSpPr>
        <p:spPr>
          <a:xfrm>
            <a:off x="2916557" y="35682692"/>
            <a:ext cx="237980" cy="195045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1110" b="1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YTE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2901082" y="36890596"/>
            <a:ext cx="203435" cy="195045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1110" b="1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Wt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7" name="object 277"/>
          <p:cNvSpPr txBox="1"/>
          <p:nvPr/>
        </p:nvSpPr>
        <p:spPr>
          <a:xfrm>
            <a:off x="3535365" y="36372461"/>
            <a:ext cx="441415" cy="196333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>
              <a:spcBef>
                <a:spcPts val="205"/>
              </a:spcBef>
            </a:pPr>
            <a:r>
              <a:rPr sz="1110" b="1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T5A-74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4189477" y="35623716"/>
            <a:ext cx="530975" cy="195045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1110" b="1" spc="-11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C6A-78A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9" name="object 279"/>
          <p:cNvSpPr txBox="1"/>
          <p:nvPr/>
        </p:nvSpPr>
        <p:spPr>
          <a:xfrm>
            <a:off x="2202985" y="36637847"/>
            <a:ext cx="445249" cy="196333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>
              <a:spcBef>
                <a:spcPts val="205"/>
              </a:spcBef>
            </a:pPr>
            <a:r>
              <a:rPr sz="1110" b="1" spc="-11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C6A-74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3444703" y="36831343"/>
            <a:ext cx="445249" cy="195045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1110" b="1" spc="-11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C6A-69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1" name="object 281"/>
          <p:cNvSpPr txBox="1"/>
          <p:nvPr/>
        </p:nvSpPr>
        <p:spPr>
          <a:xfrm>
            <a:off x="3249889" y="35577449"/>
            <a:ext cx="445249" cy="196333"/>
          </a:xfrm>
          <a:prstGeom prst="rect">
            <a:avLst/>
          </a:prstGeom>
        </p:spPr>
        <p:txBody>
          <a:bodyPr vert="horz" wrap="square" lIns="0" tIns="25587" rIns="0" bIns="0" rtlCol="0">
            <a:spAutoFit/>
          </a:bodyPr>
          <a:lstStyle/>
          <a:p>
            <a:pPr>
              <a:spcBef>
                <a:spcPts val="205"/>
              </a:spcBef>
            </a:pPr>
            <a:r>
              <a:rPr sz="1110" b="1" spc="-11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C6A-66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2028811" y="35998404"/>
            <a:ext cx="445249" cy="195045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1110" b="1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C6A-60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805722" y="35465039"/>
            <a:ext cx="405589" cy="152945"/>
          </a:xfrm>
          <a:prstGeom prst="rect">
            <a:avLst/>
          </a:prstGeom>
        </p:spPr>
        <p:txBody>
          <a:bodyPr vert="horz" wrap="square" lIns="0" tIns="28149" rIns="0" bIns="0" rtlCol="0">
            <a:spAutoFit/>
          </a:bodyPr>
          <a:lstStyle/>
          <a:p>
            <a:pPr>
              <a:spcBef>
                <a:spcPts val="220"/>
              </a:spcBef>
            </a:pPr>
            <a:r>
              <a:rPr sz="81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1.00E-08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805722" y="35703237"/>
            <a:ext cx="406867" cy="152945"/>
          </a:xfrm>
          <a:prstGeom prst="rect">
            <a:avLst/>
          </a:prstGeom>
        </p:spPr>
        <p:txBody>
          <a:bodyPr vert="horz" wrap="square" lIns="0" tIns="28149" rIns="0" bIns="0" rtlCol="0">
            <a:spAutoFit/>
          </a:bodyPr>
          <a:lstStyle/>
          <a:p>
            <a:pPr>
              <a:spcBef>
                <a:spcPts val="220"/>
              </a:spcBef>
            </a:pPr>
            <a:r>
              <a:rPr sz="810" b="1" spc="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1.</a:t>
            </a:r>
            <a:r>
              <a:rPr sz="81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sz="810" b="1" spc="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0E-07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805722" y="35942235"/>
            <a:ext cx="405589" cy="152945"/>
          </a:xfrm>
          <a:prstGeom prst="rect">
            <a:avLst/>
          </a:prstGeom>
        </p:spPr>
        <p:txBody>
          <a:bodyPr vert="horz" wrap="square" lIns="0" tIns="28149" rIns="0" bIns="0" rtlCol="0">
            <a:spAutoFit/>
          </a:bodyPr>
          <a:lstStyle/>
          <a:p>
            <a:pPr>
              <a:spcBef>
                <a:spcPts val="220"/>
              </a:spcBef>
            </a:pPr>
            <a:r>
              <a:rPr sz="81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1.00E-06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805722" y="36180600"/>
            <a:ext cx="405589" cy="399103"/>
          </a:xfrm>
          <a:prstGeom prst="rect">
            <a:avLst/>
          </a:prstGeom>
        </p:spPr>
        <p:txBody>
          <a:bodyPr vert="horz" wrap="square" lIns="0" tIns="28149" rIns="0" bIns="0" rtlCol="0">
            <a:spAutoFit/>
          </a:bodyPr>
          <a:lstStyle/>
          <a:p>
            <a:pPr>
              <a:spcBef>
                <a:spcPts val="220"/>
              </a:spcBef>
            </a:pPr>
            <a:r>
              <a:rPr sz="81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1.00E-05</a:t>
            </a:r>
            <a:endParaRPr sz="81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50"/>
              </a:spcBef>
            </a:pPr>
            <a:endParaRPr sz="705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81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1.00E-04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805722" y="36657782"/>
            <a:ext cx="405589" cy="152945"/>
          </a:xfrm>
          <a:prstGeom prst="rect">
            <a:avLst/>
          </a:prstGeom>
        </p:spPr>
        <p:txBody>
          <a:bodyPr vert="horz" wrap="square" lIns="0" tIns="28149" rIns="0" bIns="0" rtlCol="0">
            <a:spAutoFit/>
          </a:bodyPr>
          <a:lstStyle/>
          <a:p>
            <a:pPr>
              <a:spcBef>
                <a:spcPts val="220"/>
              </a:spcBef>
            </a:pPr>
            <a:r>
              <a:rPr sz="81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1.00E-03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8" name="object 288"/>
          <p:cNvSpPr txBox="1"/>
          <p:nvPr/>
        </p:nvSpPr>
        <p:spPr>
          <a:xfrm>
            <a:off x="805722" y="36896495"/>
            <a:ext cx="405589" cy="152945"/>
          </a:xfrm>
          <a:prstGeom prst="rect">
            <a:avLst/>
          </a:prstGeom>
        </p:spPr>
        <p:txBody>
          <a:bodyPr vert="horz" wrap="square" lIns="0" tIns="28149" rIns="0" bIns="0" rtlCol="0">
            <a:spAutoFit/>
          </a:bodyPr>
          <a:lstStyle/>
          <a:p>
            <a:pPr>
              <a:spcBef>
                <a:spcPts val="220"/>
              </a:spcBef>
            </a:pPr>
            <a:r>
              <a:rPr sz="81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1.00E-02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9" name="object 289"/>
          <p:cNvSpPr txBox="1"/>
          <p:nvPr/>
        </p:nvSpPr>
        <p:spPr>
          <a:xfrm>
            <a:off x="805715" y="37134927"/>
            <a:ext cx="426058" cy="399103"/>
          </a:xfrm>
          <a:prstGeom prst="rect">
            <a:avLst/>
          </a:prstGeom>
        </p:spPr>
        <p:txBody>
          <a:bodyPr vert="horz" wrap="square" lIns="0" tIns="28149" rIns="0" bIns="0" rtlCol="0">
            <a:spAutoFit/>
          </a:bodyPr>
          <a:lstStyle/>
          <a:p>
            <a:pPr>
              <a:spcBef>
                <a:spcPts val="220"/>
              </a:spcBef>
            </a:pPr>
            <a:r>
              <a:rPr sz="81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1.00E-01</a:t>
            </a:r>
            <a:endParaRPr sz="81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50"/>
              </a:spcBef>
            </a:pPr>
            <a:endParaRPr sz="705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810" b="1" spc="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1.</a:t>
            </a:r>
            <a:r>
              <a:rPr sz="81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sz="810" b="1" spc="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0E</a:t>
            </a:r>
            <a:r>
              <a:rPr sz="81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+</a:t>
            </a:r>
            <a:r>
              <a:rPr sz="810" b="1" spc="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00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4700733" y="35328010"/>
            <a:ext cx="166331" cy="152945"/>
          </a:xfrm>
          <a:prstGeom prst="rect">
            <a:avLst/>
          </a:prstGeom>
        </p:spPr>
        <p:txBody>
          <a:bodyPr vert="horz" wrap="square" lIns="0" tIns="28149" rIns="0" bIns="0" rtlCol="0">
            <a:spAutoFit/>
          </a:bodyPr>
          <a:lstStyle/>
          <a:p>
            <a:pPr>
              <a:spcBef>
                <a:spcPts val="220"/>
              </a:spcBef>
            </a:pPr>
            <a:r>
              <a:rPr sz="810" b="1" spc="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-12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1" name="object 291"/>
          <p:cNvSpPr txBox="1"/>
          <p:nvPr/>
        </p:nvSpPr>
        <p:spPr>
          <a:xfrm>
            <a:off x="4023750" y="35328010"/>
            <a:ext cx="166331" cy="152945"/>
          </a:xfrm>
          <a:prstGeom prst="rect">
            <a:avLst/>
          </a:prstGeom>
        </p:spPr>
        <p:txBody>
          <a:bodyPr vert="horz" wrap="square" lIns="0" tIns="28149" rIns="0" bIns="0" rtlCol="0">
            <a:spAutoFit/>
          </a:bodyPr>
          <a:lstStyle/>
          <a:p>
            <a:pPr>
              <a:spcBef>
                <a:spcPts val="220"/>
              </a:spcBef>
            </a:pPr>
            <a:r>
              <a:rPr sz="810" b="1" spc="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-10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2" name="object 292"/>
          <p:cNvSpPr txBox="1"/>
          <p:nvPr/>
        </p:nvSpPr>
        <p:spPr>
          <a:xfrm>
            <a:off x="1341949" y="35328009"/>
            <a:ext cx="112591" cy="152945"/>
          </a:xfrm>
          <a:prstGeom prst="rect">
            <a:avLst/>
          </a:prstGeom>
        </p:spPr>
        <p:txBody>
          <a:bodyPr vert="horz" wrap="square" lIns="0" tIns="28149" rIns="0" bIns="0" rtlCol="0">
            <a:spAutoFit/>
          </a:bodyPr>
          <a:lstStyle/>
          <a:p>
            <a:pPr>
              <a:spcBef>
                <a:spcPts val="220"/>
              </a:spcBef>
            </a:pPr>
            <a:r>
              <a:rPr sz="810" b="1" spc="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-2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681021" y="35328008"/>
            <a:ext cx="79327" cy="152945"/>
          </a:xfrm>
          <a:prstGeom prst="rect">
            <a:avLst/>
          </a:prstGeom>
        </p:spPr>
        <p:txBody>
          <a:bodyPr vert="horz" wrap="square" lIns="0" tIns="28149" rIns="0" bIns="0" rtlCol="0">
            <a:spAutoFit/>
          </a:bodyPr>
          <a:lstStyle/>
          <a:p>
            <a:pPr>
              <a:spcBef>
                <a:spcPts val="220"/>
              </a:spcBef>
            </a:pPr>
            <a:r>
              <a:rPr sz="810" b="1" spc="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4" name="object 294"/>
          <p:cNvSpPr txBox="1"/>
          <p:nvPr/>
        </p:nvSpPr>
        <p:spPr>
          <a:xfrm>
            <a:off x="571123" y="36328675"/>
            <a:ext cx="179536" cy="22390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25400">
              <a:lnSpc>
                <a:spcPts val="1440"/>
              </a:lnSpc>
            </a:pPr>
            <a:r>
              <a:rPr sz="1310" b="1" spc="-28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Kd</a:t>
            </a:r>
            <a:endParaRPr sz="13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5" name="object 295"/>
          <p:cNvSpPr txBox="1"/>
          <p:nvPr/>
        </p:nvSpPr>
        <p:spPr>
          <a:xfrm>
            <a:off x="2778396" y="37478961"/>
            <a:ext cx="197039" cy="195045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>
              <a:spcBef>
                <a:spcPts val="190"/>
              </a:spcBef>
            </a:pPr>
            <a:r>
              <a:rPr sz="111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ΔG</a:t>
            </a:r>
            <a:endParaRPr sz="11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1939559" y="35130606"/>
            <a:ext cx="1795082" cy="349692"/>
          </a:xfrm>
          <a:prstGeom prst="rect">
            <a:avLst/>
          </a:prstGeom>
        </p:spPr>
        <p:txBody>
          <a:bodyPr vert="horz" wrap="square" lIns="0" tIns="23031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1310" b="1" spc="-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Binding</a:t>
            </a:r>
            <a:r>
              <a:rPr sz="1310" b="1" spc="-59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310" b="1" spc="-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Affinity</a:t>
            </a:r>
            <a:r>
              <a:rPr sz="1310" b="1" spc="-5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310" b="1" spc="-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Measures</a:t>
            </a:r>
            <a:endParaRPr sz="131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20"/>
              </a:spcBef>
              <a:tabLst>
                <a:tab pos="755650" algn="l"/>
                <a:tab pos="1432560" algn="l"/>
              </a:tabLst>
            </a:pPr>
            <a:r>
              <a:rPr sz="810" b="1" spc="1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-4	-6	-8</a:t>
            </a:r>
            <a:endParaRPr sz="81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97" name="object 297"/>
          <p:cNvGrpSpPr/>
          <p:nvPr/>
        </p:nvGrpSpPr>
        <p:grpSpPr>
          <a:xfrm>
            <a:off x="532120" y="35107009"/>
            <a:ext cx="4442291" cy="2656162"/>
            <a:chOff x="250606" y="16853940"/>
            <a:chExt cx="2204720" cy="1318260"/>
          </a:xfrm>
        </p:grpSpPr>
        <p:sp>
          <p:nvSpPr>
            <p:cNvPr id="298" name="object 298"/>
            <p:cNvSpPr/>
            <p:nvPr/>
          </p:nvSpPr>
          <p:spPr>
            <a:xfrm>
              <a:off x="252698" y="16856032"/>
              <a:ext cx="2200910" cy="1313815"/>
            </a:xfrm>
            <a:custGeom>
              <a:avLst/>
              <a:gdLst/>
              <a:ahLst/>
              <a:cxnLst/>
              <a:rect l="l" t="t" r="r" b="b"/>
              <a:pathLst>
                <a:path w="2200910" h="1313815">
                  <a:moveTo>
                    <a:pt x="0" y="1313674"/>
                  </a:moveTo>
                  <a:lnTo>
                    <a:pt x="2200334" y="1313674"/>
                  </a:lnTo>
                  <a:lnTo>
                    <a:pt x="2200334" y="0"/>
                  </a:lnTo>
                  <a:lnTo>
                    <a:pt x="0" y="0"/>
                  </a:lnTo>
                  <a:lnTo>
                    <a:pt x="0" y="1313674"/>
                  </a:lnTo>
                  <a:close/>
                </a:path>
              </a:pathLst>
            </a:custGeom>
            <a:ln w="418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908493" y="17063354"/>
              <a:ext cx="468630" cy="196215"/>
            </a:xfrm>
            <a:custGeom>
              <a:avLst/>
              <a:gdLst/>
              <a:ahLst/>
              <a:cxnLst/>
              <a:rect l="l" t="t" r="r" b="b"/>
              <a:pathLst>
                <a:path w="468630" h="196215">
                  <a:moveTo>
                    <a:pt x="0" y="98077"/>
                  </a:moveTo>
                  <a:lnTo>
                    <a:pt x="31981" y="48579"/>
                  </a:lnTo>
                  <a:lnTo>
                    <a:pt x="68606" y="28729"/>
                  </a:lnTo>
                  <a:lnTo>
                    <a:pt x="116007" y="13392"/>
                  </a:lnTo>
                  <a:lnTo>
                    <a:pt x="171949" y="3504"/>
                  </a:lnTo>
                  <a:lnTo>
                    <a:pt x="234198" y="0"/>
                  </a:lnTo>
                  <a:lnTo>
                    <a:pt x="296448" y="3504"/>
                  </a:lnTo>
                  <a:lnTo>
                    <a:pt x="352390" y="13392"/>
                  </a:lnTo>
                  <a:lnTo>
                    <a:pt x="399791" y="28729"/>
                  </a:lnTo>
                  <a:lnTo>
                    <a:pt x="436416" y="48579"/>
                  </a:lnTo>
                  <a:lnTo>
                    <a:pt x="468397" y="98077"/>
                  </a:lnTo>
                  <a:lnTo>
                    <a:pt x="460029" y="124147"/>
                  </a:lnTo>
                  <a:lnTo>
                    <a:pt x="399791" y="167425"/>
                  </a:lnTo>
                  <a:lnTo>
                    <a:pt x="352390" y="182762"/>
                  </a:lnTo>
                  <a:lnTo>
                    <a:pt x="296448" y="192650"/>
                  </a:lnTo>
                  <a:lnTo>
                    <a:pt x="234198" y="196154"/>
                  </a:lnTo>
                  <a:lnTo>
                    <a:pt x="171949" y="192650"/>
                  </a:lnTo>
                  <a:lnTo>
                    <a:pt x="116007" y="182762"/>
                  </a:lnTo>
                  <a:lnTo>
                    <a:pt x="68606" y="167425"/>
                  </a:lnTo>
                  <a:lnTo>
                    <a:pt x="31981" y="147574"/>
                  </a:lnTo>
                  <a:lnTo>
                    <a:pt x="0" y="98077"/>
                  </a:lnTo>
                  <a:close/>
                </a:path>
              </a:pathLst>
            </a:custGeom>
            <a:ln w="2652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grpSp>
        <p:nvGrpSpPr>
          <p:cNvPr id="300" name="object 300"/>
          <p:cNvGrpSpPr/>
          <p:nvPr/>
        </p:nvGrpSpPr>
        <p:grpSpPr>
          <a:xfrm>
            <a:off x="9422718" y="33465589"/>
            <a:ext cx="9117441" cy="4045657"/>
            <a:chOff x="4663034" y="16039301"/>
            <a:chExt cx="4525010" cy="2007870"/>
          </a:xfrm>
        </p:grpSpPr>
        <p:sp>
          <p:nvSpPr>
            <p:cNvPr id="301" name="object 301"/>
            <p:cNvSpPr/>
            <p:nvPr/>
          </p:nvSpPr>
          <p:spPr>
            <a:xfrm>
              <a:off x="4665116" y="16041407"/>
              <a:ext cx="4520565" cy="2003425"/>
            </a:xfrm>
            <a:custGeom>
              <a:avLst/>
              <a:gdLst/>
              <a:ahLst/>
              <a:cxnLst/>
              <a:rect l="l" t="t" r="r" b="b"/>
              <a:pathLst>
                <a:path w="4520565" h="2003425">
                  <a:moveTo>
                    <a:pt x="4519942" y="399986"/>
                  </a:moveTo>
                  <a:lnTo>
                    <a:pt x="0" y="399986"/>
                  </a:lnTo>
                  <a:lnTo>
                    <a:pt x="0" y="2003425"/>
                  </a:lnTo>
                  <a:lnTo>
                    <a:pt x="4519942" y="2003425"/>
                  </a:lnTo>
                  <a:lnTo>
                    <a:pt x="4519942" y="399986"/>
                  </a:lnTo>
                  <a:close/>
                </a:path>
                <a:path w="4520565" h="2003425">
                  <a:moveTo>
                    <a:pt x="4519942" y="0"/>
                  </a:moveTo>
                  <a:lnTo>
                    <a:pt x="0" y="0"/>
                  </a:lnTo>
                  <a:lnTo>
                    <a:pt x="0" y="5575"/>
                  </a:lnTo>
                  <a:lnTo>
                    <a:pt x="4519942" y="5575"/>
                  </a:lnTo>
                  <a:lnTo>
                    <a:pt x="4519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665128" y="16041395"/>
              <a:ext cx="4519930" cy="2003425"/>
            </a:xfrm>
            <a:custGeom>
              <a:avLst/>
              <a:gdLst/>
              <a:ahLst/>
              <a:cxnLst/>
              <a:rect l="l" t="t" r="r" b="b"/>
              <a:pathLst>
                <a:path w="4519930" h="2003425">
                  <a:moveTo>
                    <a:pt x="0" y="2003429"/>
                  </a:moveTo>
                  <a:lnTo>
                    <a:pt x="4519932" y="2003429"/>
                  </a:lnTo>
                  <a:lnTo>
                    <a:pt x="4519932" y="0"/>
                  </a:lnTo>
                  <a:lnTo>
                    <a:pt x="0" y="0"/>
                  </a:lnTo>
                  <a:lnTo>
                    <a:pt x="0" y="2003429"/>
                  </a:lnTo>
                  <a:close/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676995" y="16046980"/>
              <a:ext cx="4511040" cy="394970"/>
            </a:xfrm>
            <a:custGeom>
              <a:avLst/>
              <a:gdLst/>
              <a:ahLst/>
              <a:cxnLst/>
              <a:rect l="l" t="t" r="r" b="b"/>
              <a:pathLst>
                <a:path w="4511040" h="394969">
                  <a:moveTo>
                    <a:pt x="4510857" y="0"/>
                  </a:moveTo>
                  <a:lnTo>
                    <a:pt x="0" y="0"/>
                  </a:lnTo>
                  <a:lnTo>
                    <a:pt x="0" y="394403"/>
                  </a:lnTo>
                  <a:lnTo>
                    <a:pt x="4510857" y="394403"/>
                  </a:lnTo>
                  <a:lnTo>
                    <a:pt x="451085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304" name="object 304"/>
          <p:cNvSpPr txBox="1"/>
          <p:nvPr/>
        </p:nvSpPr>
        <p:spPr>
          <a:xfrm>
            <a:off x="9431155" y="33481069"/>
            <a:ext cx="9099528" cy="715728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2559" rIns="0" bIns="0" rtlCol="0">
            <a:spAutoFit/>
          </a:bodyPr>
          <a:lstStyle/>
          <a:p>
            <a:pPr marL="2996565">
              <a:spcBef>
                <a:spcPts val="20"/>
              </a:spcBef>
            </a:pPr>
            <a:r>
              <a:rPr sz="46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7.</a:t>
            </a:r>
            <a:r>
              <a:rPr sz="4635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635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Discussion</a:t>
            </a:r>
            <a:endParaRPr sz="46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5" name="object 305"/>
          <p:cNvSpPr txBox="1"/>
          <p:nvPr/>
        </p:nvSpPr>
        <p:spPr>
          <a:xfrm>
            <a:off x="9589269" y="34421989"/>
            <a:ext cx="8678585" cy="1154346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L="316230" marR="10160" indent="-317500">
              <a:lnSpc>
                <a:spcPct val="102000"/>
              </a:lnSpc>
              <a:spcBef>
                <a:spcPts val="190"/>
              </a:spcBef>
              <a:buSzPct val="144000"/>
              <a:buFont typeface="Arial" panose="020B0604020202020204"/>
              <a:buChar char="•"/>
              <a:tabLst>
                <a:tab pos="316865" algn="l"/>
              </a:tabLst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In this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research,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we modeled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</a:t>
            </a:r>
            <a:r>
              <a:rPr sz="1815" dirty="0">
                <a:latin typeface="Calibri" panose="020F0502020204030204"/>
                <a:cs typeface="Calibri" panose="020F0502020204030204"/>
              </a:rPr>
              <a:t> tested</a:t>
            </a:r>
            <a:r>
              <a:rPr sz="1815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how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different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mutations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known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improve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half-life</a:t>
            </a:r>
            <a:r>
              <a:rPr sz="1815" spc="93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one</a:t>
            </a:r>
            <a:r>
              <a:rPr sz="1815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antibody</a:t>
            </a:r>
            <a:r>
              <a:rPr sz="1815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would</a:t>
            </a:r>
            <a:r>
              <a:rPr sz="1815" spc="7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affect</a:t>
            </a:r>
            <a:r>
              <a:rPr sz="1815" spc="79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spc="7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half-life</a:t>
            </a:r>
            <a:r>
              <a:rPr sz="1815" spc="93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another</a:t>
            </a:r>
            <a:r>
              <a:rPr sz="1815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antibody.</a:t>
            </a:r>
            <a:r>
              <a:rPr sz="1815" spc="484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Interestingly, 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our </a:t>
            </a:r>
            <a:r>
              <a:rPr sz="1815" dirty="0">
                <a:latin typeface="Calibri" panose="020F0502020204030204"/>
                <a:cs typeface="Calibri" panose="020F0502020204030204"/>
              </a:rPr>
              <a:t>results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differed </a:t>
            </a:r>
            <a:r>
              <a:rPr sz="1815" dirty="0">
                <a:latin typeface="Calibri" panose="020F0502020204030204"/>
                <a:cs typeface="Calibri" panose="020F0502020204030204"/>
              </a:rPr>
              <a:t>from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those </a:t>
            </a:r>
            <a:r>
              <a:rPr sz="1815" dirty="0">
                <a:latin typeface="Calibri" panose="020F0502020204030204"/>
                <a:cs typeface="Calibri" panose="020F0502020204030204"/>
              </a:rPr>
              <a:t>found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 the Monnet </a:t>
            </a:r>
            <a:r>
              <a:rPr sz="1815" dirty="0">
                <a:latin typeface="Calibri" panose="020F0502020204030204"/>
                <a:cs typeface="Calibri" panose="020F0502020204030204"/>
              </a:rPr>
              <a:t>et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al study [1], which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could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partly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be </a:t>
            </a:r>
            <a:r>
              <a:rPr sz="1815" dirty="0">
                <a:latin typeface="Calibri" panose="020F0502020204030204"/>
                <a:cs typeface="Calibri" panose="020F0502020204030204"/>
              </a:rPr>
              <a:t>explained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by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dirty="0">
                <a:latin typeface="Calibri" panose="020F0502020204030204"/>
                <a:cs typeface="Calibri" panose="020F0502020204030204"/>
              </a:rPr>
              <a:t> subtle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differences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between the</a:t>
            </a:r>
            <a:r>
              <a:rPr sz="1815" dirty="0">
                <a:latin typeface="Calibri" panose="020F0502020204030204"/>
                <a:cs typeface="Calibri" panose="020F0502020204030204"/>
              </a:rPr>
              <a:t> two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antibodies,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glycans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not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6" name="object 306"/>
          <p:cNvSpPr txBox="1"/>
          <p:nvPr/>
        </p:nvSpPr>
        <p:spPr>
          <a:xfrm>
            <a:off x="9905742" y="35547210"/>
            <a:ext cx="7881484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1815" dirty="0">
                <a:latin typeface="Calibri" panose="020F0502020204030204"/>
                <a:cs typeface="Calibri" panose="020F0502020204030204"/>
              </a:rPr>
              <a:t>being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included in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modelling,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 pH dependency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not </a:t>
            </a:r>
            <a:r>
              <a:rPr sz="1815" dirty="0">
                <a:latin typeface="Calibri" panose="020F0502020204030204"/>
                <a:cs typeface="Calibri" panose="020F0502020204030204"/>
              </a:rPr>
              <a:t>being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taken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into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account.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7" name="object 307"/>
          <p:cNvSpPr txBox="1"/>
          <p:nvPr/>
        </p:nvSpPr>
        <p:spPr>
          <a:xfrm>
            <a:off x="9589272" y="35828510"/>
            <a:ext cx="8597981" cy="1154346"/>
          </a:xfrm>
          <a:prstGeom prst="rect">
            <a:avLst/>
          </a:prstGeom>
        </p:spPr>
        <p:txBody>
          <a:bodyPr vert="horz" wrap="square" lIns="0" tIns="24312" rIns="0" bIns="0" rtlCol="0">
            <a:spAutoFit/>
          </a:bodyPr>
          <a:lstStyle/>
          <a:p>
            <a:pPr marL="316230" marR="10160" indent="-317500">
              <a:lnSpc>
                <a:spcPct val="102000"/>
              </a:lnSpc>
              <a:spcBef>
                <a:spcPts val="190"/>
              </a:spcBef>
              <a:buSzPct val="144000"/>
              <a:buFont typeface="Arial" panose="020B0604020202020204"/>
              <a:buChar char="•"/>
              <a:tabLst>
                <a:tab pos="316865" algn="l"/>
              </a:tabLst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Although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molecular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computer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modeling </a:t>
            </a:r>
            <a:r>
              <a:rPr sz="1815" dirty="0">
                <a:latin typeface="Calibri" panose="020F0502020204030204"/>
                <a:cs typeface="Calibri" panose="020F0502020204030204"/>
              </a:rPr>
              <a:t>is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still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 its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infancy,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it has 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potential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save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significant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time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effort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for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scientists</a:t>
            </a:r>
            <a:r>
              <a:rPr sz="1815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 </a:t>
            </a:r>
            <a:r>
              <a:rPr sz="1815" dirty="0">
                <a:latin typeface="Calibri" panose="020F0502020204030204"/>
                <a:cs typeface="Calibri" panose="020F0502020204030204"/>
              </a:rPr>
              <a:t>speeding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up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drug</a:t>
            </a:r>
            <a:r>
              <a:rPr sz="1815" dirty="0">
                <a:latin typeface="Calibri" panose="020F0502020204030204"/>
                <a:cs typeface="Calibri" panose="020F0502020204030204"/>
              </a:rPr>
              <a:t> development</a:t>
            </a:r>
            <a:r>
              <a:rPr sz="1815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process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[10].</a:t>
            </a:r>
            <a:r>
              <a:rPr sz="1815" spc="424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This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work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will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guide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dirty="0">
                <a:latin typeface="Calibri" panose="020F0502020204030204"/>
                <a:cs typeface="Calibri" panose="020F0502020204030204"/>
              </a:rPr>
              <a:t>further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development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AR-201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into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a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highly potent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drug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with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increased </a:t>
            </a:r>
            <a:r>
              <a:rPr sz="1815" dirty="0">
                <a:latin typeface="Calibri" panose="020F0502020204030204"/>
                <a:cs typeface="Calibri" panose="020F0502020204030204"/>
              </a:rPr>
              <a:t>half-life.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08" name="object 308"/>
          <p:cNvGrpSpPr/>
          <p:nvPr/>
        </p:nvGrpSpPr>
        <p:grpSpPr>
          <a:xfrm>
            <a:off x="9429751" y="37699221"/>
            <a:ext cx="9116163" cy="3515958"/>
            <a:chOff x="4666524" y="18140460"/>
            <a:chExt cx="4524375" cy="1744980"/>
          </a:xfrm>
        </p:grpSpPr>
        <p:sp>
          <p:nvSpPr>
            <p:cNvPr id="309" name="object 309"/>
            <p:cNvSpPr/>
            <p:nvPr/>
          </p:nvSpPr>
          <p:spPr>
            <a:xfrm>
              <a:off x="4668609" y="18142559"/>
              <a:ext cx="4519930" cy="1740535"/>
            </a:xfrm>
            <a:custGeom>
              <a:avLst/>
              <a:gdLst/>
              <a:ahLst/>
              <a:cxnLst/>
              <a:rect l="l" t="t" r="r" b="b"/>
              <a:pathLst>
                <a:path w="4519930" h="1740534">
                  <a:moveTo>
                    <a:pt x="4519930" y="416737"/>
                  </a:moveTo>
                  <a:lnTo>
                    <a:pt x="0" y="416737"/>
                  </a:lnTo>
                  <a:lnTo>
                    <a:pt x="0" y="1740268"/>
                  </a:lnTo>
                  <a:lnTo>
                    <a:pt x="4519930" y="1740268"/>
                  </a:lnTo>
                  <a:lnTo>
                    <a:pt x="4519930" y="416737"/>
                  </a:lnTo>
                  <a:close/>
                </a:path>
                <a:path w="4519930" h="1740534">
                  <a:moveTo>
                    <a:pt x="4519930" y="0"/>
                  </a:moveTo>
                  <a:lnTo>
                    <a:pt x="0" y="0"/>
                  </a:lnTo>
                  <a:lnTo>
                    <a:pt x="0" y="22339"/>
                  </a:lnTo>
                  <a:lnTo>
                    <a:pt x="4519930" y="22339"/>
                  </a:lnTo>
                  <a:lnTo>
                    <a:pt x="4519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4668619" y="18142554"/>
              <a:ext cx="4519930" cy="1740535"/>
            </a:xfrm>
            <a:custGeom>
              <a:avLst/>
              <a:gdLst/>
              <a:ahLst/>
              <a:cxnLst/>
              <a:rect l="l" t="t" r="r" b="b"/>
              <a:pathLst>
                <a:path w="4519930" h="1740534">
                  <a:moveTo>
                    <a:pt x="0" y="1740261"/>
                  </a:moveTo>
                  <a:lnTo>
                    <a:pt x="4519932" y="1740261"/>
                  </a:lnTo>
                  <a:lnTo>
                    <a:pt x="4519932" y="0"/>
                  </a:lnTo>
                  <a:lnTo>
                    <a:pt x="0" y="0"/>
                  </a:lnTo>
                  <a:lnTo>
                    <a:pt x="0" y="1740261"/>
                  </a:lnTo>
                  <a:close/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4675599" y="18164892"/>
              <a:ext cx="4509770" cy="394970"/>
            </a:xfrm>
            <a:custGeom>
              <a:avLst/>
              <a:gdLst/>
              <a:ahLst/>
              <a:cxnLst/>
              <a:rect l="l" t="t" r="r" b="b"/>
              <a:pathLst>
                <a:path w="4509770" h="394969">
                  <a:moveTo>
                    <a:pt x="4509461" y="0"/>
                  </a:moveTo>
                  <a:lnTo>
                    <a:pt x="0" y="0"/>
                  </a:lnTo>
                  <a:lnTo>
                    <a:pt x="0" y="394403"/>
                  </a:lnTo>
                  <a:lnTo>
                    <a:pt x="4509461" y="394403"/>
                  </a:lnTo>
                  <a:lnTo>
                    <a:pt x="450946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312" name="object 312"/>
          <p:cNvSpPr txBox="1"/>
          <p:nvPr/>
        </p:nvSpPr>
        <p:spPr>
          <a:xfrm>
            <a:off x="9438187" y="37748443"/>
            <a:ext cx="9099528" cy="715728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2559" rIns="0" bIns="0" rtlCol="0">
            <a:spAutoFit/>
          </a:bodyPr>
          <a:lstStyle/>
          <a:p>
            <a:pPr marL="2277745">
              <a:spcBef>
                <a:spcPts val="20"/>
              </a:spcBef>
            </a:pPr>
            <a:r>
              <a:rPr sz="46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8.</a:t>
            </a:r>
            <a:r>
              <a:rPr sz="4635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635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Future</a:t>
            </a:r>
            <a:r>
              <a:rPr sz="4635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635" b="1" spc="-2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Direction</a:t>
            </a:r>
            <a:endParaRPr sz="46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9595953" y="38662179"/>
            <a:ext cx="7589764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 marL="266065" indent="-267335">
              <a:spcBef>
                <a:spcPts val="230"/>
              </a:spcBef>
              <a:buSzPct val="144000"/>
              <a:buFont typeface="Arial" panose="020B0604020202020204"/>
              <a:buChar char="•"/>
              <a:tabLst>
                <a:tab pos="267335" algn="l"/>
              </a:tabLst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Apply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docking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constraints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(select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amino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acids</a:t>
            </a:r>
            <a:r>
              <a:rPr sz="1815" dirty="0">
                <a:latin typeface="Calibri" panose="020F0502020204030204"/>
                <a:cs typeface="Calibri" panose="020F0502020204030204"/>
              </a:rPr>
              <a:t> that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interact)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ensure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 more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4" name="object 314"/>
          <p:cNvSpPr txBox="1"/>
          <p:nvPr/>
        </p:nvSpPr>
        <p:spPr>
          <a:xfrm>
            <a:off x="9863190" y="38943485"/>
            <a:ext cx="6999935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1815" dirty="0">
                <a:latin typeface="Calibri" panose="020F0502020204030204"/>
                <a:cs typeface="Calibri" panose="020F0502020204030204"/>
              </a:rPr>
              <a:t>consistent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and</a:t>
            </a:r>
            <a:r>
              <a:rPr sz="1815" dirty="0">
                <a:latin typeface="Calibri" panose="020F0502020204030204"/>
                <a:cs typeface="Calibri" panose="020F0502020204030204"/>
              </a:rPr>
              <a:t> accurate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dock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between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FcRn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AR-201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Wt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mutants.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5" name="object 315"/>
          <p:cNvSpPr txBox="1"/>
          <p:nvPr/>
        </p:nvSpPr>
        <p:spPr>
          <a:xfrm>
            <a:off x="9863193" y="39506090"/>
            <a:ext cx="2648485" cy="309019"/>
          </a:xfrm>
          <a:prstGeom prst="rect">
            <a:avLst/>
          </a:prstGeom>
        </p:spPr>
        <p:txBody>
          <a:bodyPr vert="horz" wrap="square" lIns="0" tIns="29424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during</a:t>
            </a:r>
            <a:r>
              <a:rPr sz="1815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homology</a:t>
            </a:r>
            <a:r>
              <a:rPr sz="1815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modeling.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9595956" y="39103844"/>
            <a:ext cx="8371515" cy="1573991"/>
          </a:xfrm>
          <a:prstGeom prst="rect">
            <a:avLst/>
          </a:prstGeom>
        </p:spPr>
        <p:txBody>
          <a:bodyPr vert="horz" wrap="square" lIns="0" tIns="150974" rIns="0" bIns="0" rtlCol="0">
            <a:spAutoFit/>
          </a:bodyPr>
          <a:lstStyle/>
          <a:p>
            <a:pPr marL="266065" indent="-267335">
              <a:spcBef>
                <a:spcPts val="1190"/>
              </a:spcBef>
              <a:buSzPct val="144000"/>
              <a:buFont typeface="Arial" panose="020B0604020202020204"/>
              <a:buChar char="•"/>
              <a:tabLst>
                <a:tab pos="267335" algn="l"/>
              </a:tabLst>
            </a:pPr>
            <a:r>
              <a:rPr sz="1815" spc="11" dirty="0">
                <a:latin typeface="Calibri" panose="020F0502020204030204"/>
                <a:cs typeface="Calibri" panose="020F0502020204030204"/>
              </a:rPr>
              <a:t>Acquire</a:t>
            </a:r>
            <a:r>
              <a:rPr sz="1815" dirty="0">
                <a:latin typeface="Calibri" panose="020F0502020204030204"/>
                <a:cs typeface="Calibri" panose="020F0502020204030204"/>
              </a:rPr>
              <a:t> software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tools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that</a:t>
            </a:r>
            <a:r>
              <a:rPr sz="1815" dirty="0">
                <a:latin typeface="Calibri" panose="020F0502020204030204"/>
                <a:cs typeface="Calibri" panose="020F0502020204030204"/>
              </a:rPr>
              <a:t> are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capable of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considering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both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chains of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antibody</a:t>
            </a:r>
            <a:r>
              <a:rPr sz="1815" dirty="0">
                <a:latin typeface="Calibri" panose="020F0502020204030204"/>
                <a:cs typeface="Calibri" panose="020F0502020204030204"/>
              </a:rPr>
              <a:t> Fc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266065" indent="-267335">
              <a:spcBef>
                <a:spcPts val="2255"/>
              </a:spcBef>
              <a:buSzPct val="144000"/>
              <a:buFont typeface="Arial" panose="020B0604020202020204"/>
              <a:buChar char="•"/>
              <a:tabLst>
                <a:tab pos="267335" algn="l"/>
              </a:tabLst>
            </a:pPr>
            <a:r>
              <a:rPr sz="1815" spc="-11" dirty="0">
                <a:latin typeface="Calibri" panose="020F0502020204030204"/>
                <a:cs typeface="Calibri" panose="020F0502020204030204"/>
              </a:rPr>
              <a:t>Verify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findings</a:t>
            </a:r>
            <a:r>
              <a:rPr sz="1815" dirty="0">
                <a:latin typeface="Calibri" panose="020F0502020204030204"/>
                <a:cs typeface="Calibri" panose="020F0502020204030204"/>
              </a:rPr>
              <a:t> using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state-of-the-art,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commercial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modeling </a:t>
            </a:r>
            <a:r>
              <a:rPr sz="1815" dirty="0">
                <a:latin typeface="Calibri" panose="020F0502020204030204"/>
                <a:cs typeface="Calibri" panose="020F0502020204030204"/>
              </a:rPr>
              <a:t>software.</a:t>
            </a:r>
            <a:endParaRPr sz="1815">
              <a:latin typeface="Calibri" panose="020F0502020204030204"/>
              <a:cs typeface="Calibri" panose="020F0502020204030204"/>
            </a:endParaRPr>
          </a:p>
          <a:p>
            <a:pPr marL="266065" marR="308610" indent="-267335">
              <a:lnSpc>
                <a:spcPts val="2215"/>
              </a:lnSpc>
              <a:spcBef>
                <a:spcPts val="70"/>
              </a:spcBef>
              <a:buSzPct val="144000"/>
              <a:buFont typeface="Arial" panose="020B0604020202020204"/>
              <a:buChar char="•"/>
              <a:tabLst>
                <a:tab pos="267335" algn="l"/>
              </a:tabLst>
            </a:pPr>
            <a:r>
              <a:rPr sz="1815" spc="-11" dirty="0">
                <a:latin typeface="Calibri" panose="020F0502020204030204"/>
                <a:cs typeface="Calibri" panose="020F0502020204030204"/>
              </a:rPr>
              <a:t>Validate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our</a:t>
            </a:r>
            <a:r>
              <a:rPr sz="1815" dirty="0">
                <a:latin typeface="Calibri" panose="020F0502020204030204"/>
                <a:cs typeface="Calibri" panose="020F0502020204030204"/>
              </a:rPr>
              <a:t> results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via </a:t>
            </a:r>
            <a:r>
              <a:rPr sz="1815" dirty="0">
                <a:latin typeface="Calibri" panose="020F0502020204030204"/>
                <a:cs typeface="Calibri" panose="020F0502020204030204"/>
              </a:rPr>
              <a:t>synthesis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actual monoclonal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antibody </a:t>
            </a:r>
            <a:r>
              <a:rPr sz="1815" dirty="0">
                <a:latin typeface="Calibri" panose="020F0502020204030204"/>
                <a:cs typeface="Calibri" panose="020F0502020204030204"/>
              </a:rPr>
              <a:t>variants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using </a:t>
            </a:r>
            <a:r>
              <a:rPr sz="1815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molecular cloning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(i.e.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verify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using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laboratory experimentation).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17" name="object 317"/>
          <p:cNvGrpSpPr/>
          <p:nvPr/>
        </p:nvGrpSpPr>
        <p:grpSpPr>
          <a:xfrm>
            <a:off x="18715589" y="33464189"/>
            <a:ext cx="11320674" cy="5275219"/>
            <a:chOff x="9275110" y="16038603"/>
            <a:chExt cx="5618480" cy="2618105"/>
          </a:xfrm>
        </p:grpSpPr>
        <p:sp>
          <p:nvSpPr>
            <p:cNvPr id="318" name="object 318"/>
            <p:cNvSpPr/>
            <p:nvPr/>
          </p:nvSpPr>
          <p:spPr>
            <a:xfrm>
              <a:off x="9277204" y="16040698"/>
              <a:ext cx="5614035" cy="5080"/>
            </a:xfrm>
            <a:custGeom>
              <a:avLst/>
              <a:gdLst/>
              <a:ahLst/>
              <a:cxnLst/>
              <a:rect l="l" t="t" r="r" b="b"/>
              <a:pathLst>
                <a:path w="5614034" h="5080">
                  <a:moveTo>
                    <a:pt x="0" y="4886"/>
                  </a:moveTo>
                  <a:lnTo>
                    <a:pt x="5613790" y="4886"/>
                  </a:lnTo>
                  <a:lnTo>
                    <a:pt x="5613790" y="0"/>
                  </a:lnTo>
                  <a:lnTo>
                    <a:pt x="0" y="0"/>
                  </a:lnTo>
                  <a:lnTo>
                    <a:pt x="0" y="4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9277204" y="16040698"/>
              <a:ext cx="5614035" cy="2613660"/>
            </a:xfrm>
            <a:custGeom>
              <a:avLst/>
              <a:gdLst/>
              <a:ahLst/>
              <a:cxnLst/>
              <a:rect l="l" t="t" r="r" b="b"/>
              <a:pathLst>
                <a:path w="5614034" h="2613659">
                  <a:moveTo>
                    <a:pt x="0" y="2613533"/>
                  </a:moveTo>
                  <a:lnTo>
                    <a:pt x="5613790" y="2613533"/>
                  </a:lnTo>
                  <a:lnTo>
                    <a:pt x="5613790" y="0"/>
                  </a:lnTo>
                  <a:lnTo>
                    <a:pt x="0" y="0"/>
                  </a:lnTo>
                  <a:lnTo>
                    <a:pt x="0" y="2613533"/>
                  </a:lnTo>
                  <a:close/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320" name="object 320"/>
          <p:cNvSpPr txBox="1"/>
          <p:nvPr/>
        </p:nvSpPr>
        <p:spPr>
          <a:xfrm>
            <a:off x="18724024" y="34274351"/>
            <a:ext cx="11304042" cy="44516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6059" rIns="0" bIns="0" rtlCol="0">
            <a:spAutoFit/>
          </a:bodyPr>
          <a:lstStyle/>
          <a:p>
            <a:pPr marL="473710" indent="-317500">
              <a:spcBef>
                <a:spcPts val="365"/>
              </a:spcBef>
              <a:buAutoNum type="arabicPeriod"/>
              <a:tabLst>
                <a:tab pos="474345" algn="l"/>
              </a:tabLst>
            </a:pPr>
            <a:r>
              <a:rPr sz="1410" spc="11" dirty="0">
                <a:latin typeface="Calibri" panose="020F0502020204030204"/>
                <a:cs typeface="Calibri" panose="020F0502020204030204"/>
              </a:rPr>
              <a:t>C.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Monnet,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Jorieux,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N.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Souyris,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O.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Zaki,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A. Jacquet,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N. </a:t>
            </a:r>
            <a:r>
              <a:rPr sz="1410" dirty="0">
                <a:latin typeface="Calibri" panose="020F0502020204030204"/>
                <a:cs typeface="Calibri" panose="020F0502020204030204"/>
              </a:rPr>
              <a:t>Fournier,</a:t>
            </a:r>
            <a:r>
              <a:rPr sz="1410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59" dirty="0">
                <a:latin typeface="Calibri" panose="020F0502020204030204"/>
                <a:cs typeface="Calibri" panose="020F0502020204030204"/>
              </a:rPr>
              <a:t>F.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Crozet,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C.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de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Romeuf,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K. Bouayadi,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R.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Urbain,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C.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K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Behrens,</a:t>
            </a:r>
            <a:r>
              <a:rPr sz="1410" spc="7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79" dirty="0">
                <a:latin typeface="Calibri" panose="020F0502020204030204"/>
                <a:cs typeface="Calibri" panose="020F0502020204030204"/>
              </a:rPr>
              <a:t>P.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Mondon 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&amp;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 marR="393065">
              <a:lnSpc>
                <a:spcPct val="105000"/>
              </a:lnSpc>
            </a:pPr>
            <a:r>
              <a:rPr sz="1410" spc="20" dirty="0">
                <a:latin typeface="Calibri" panose="020F0502020204030204"/>
                <a:cs typeface="Calibri" panose="020F0502020204030204"/>
              </a:rPr>
              <a:t>A.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Fontayne.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Combined glycand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protein-Fc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engineering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simultaneously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enhance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cytotoxicity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and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half-life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of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a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therapeutic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antibody,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mAbs,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(2014)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6:2,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422-436.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 marR="241935" indent="-317500">
              <a:lnSpc>
                <a:spcPct val="105000"/>
              </a:lnSpc>
              <a:buAutoNum type="arabicPeriod" startAt="2"/>
              <a:tabLst>
                <a:tab pos="474345" algn="l"/>
              </a:tabLst>
            </a:pPr>
            <a:r>
              <a:rPr sz="1410" spc="20" dirty="0">
                <a:latin typeface="Calibri" panose="020F0502020204030204"/>
                <a:cs typeface="Calibri" panose="020F0502020204030204"/>
              </a:rPr>
              <a:t>Higgins</a:t>
            </a:r>
            <a:r>
              <a:rPr sz="141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DG,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Sharp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PM.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CLUSTAL: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a package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for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performing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multiple</a:t>
            </a:r>
            <a:r>
              <a:rPr sz="141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sequence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alignment</a:t>
            </a:r>
            <a:r>
              <a:rPr sz="141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on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a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microcomputer,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Gene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1988,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vol.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73</a:t>
            </a:r>
            <a:r>
              <a:rPr sz="1410" spc="93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(pg. 237-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244)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 marR="518160" indent="-317500">
              <a:lnSpc>
                <a:spcPts val="1690"/>
              </a:lnSpc>
              <a:spcBef>
                <a:spcPts val="50"/>
              </a:spcBef>
              <a:buAutoNum type="arabicPeriod" startAt="2"/>
              <a:tabLst>
                <a:tab pos="474345" algn="l"/>
              </a:tabLst>
            </a:pPr>
            <a:r>
              <a:rPr sz="1410" spc="20" dirty="0">
                <a:latin typeface="Calibri" panose="020F0502020204030204"/>
                <a:cs typeface="Calibri" panose="020F0502020204030204"/>
              </a:rPr>
              <a:t>K.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Arnold,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L.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Bordoli,</a:t>
            </a:r>
            <a:r>
              <a:rPr sz="1410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J.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Kopp,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and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59" dirty="0">
                <a:latin typeface="Calibri" panose="020F0502020204030204"/>
                <a:cs typeface="Calibri" panose="020F0502020204030204"/>
              </a:rPr>
              <a:t>T.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Schwede.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The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SWISS-MODEL</a:t>
            </a:r>
            <a:r>
              <a:rPr sz="1410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Workspace:</a:t>
            </a:r>
            <a:r>
              <a:rPr sz="1410" spc="7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A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web-based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environment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for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structure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homology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modelling.</a:t>
            </a:r>
            <a:r>
              <a:rPr sz="141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i="1" spc="20" dirty="0">
                <a:latin typeface="Calibri" panose="020F0502020204030204"/>
                <a:cs typeface="Calibri" panose="020F0502020204030204"/>
              </a:rPr>
              <a:t>Bioinformatics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(2006)</a:t>
            </a:r>
            <a:r>
              <a:rPr sz="1410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22,195-201.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 indent="-317500">
              <a:lnSpc>
                <a:spcPts val="1610"/>
              </a:lnSpc>
              <a:buAutoNum type="arabicPeriod" startAt="2"/>
              <a:tabLst>
                <a:tab pos="474345" algn="l"/>
              </a:tabLst>
            </a:pPr>
            <a:r>
              <a:rPr sz="1410" spc="11" dirty="0">
                <a:latin typeface="Calibri" panose="020F0502020204030204"/>
                <a:cs typeface="Calibri" panose="020F0502020204030204"/>
              </a:rPr>
              <a:t>E.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59" dirty="0">
                <a:latin typeface="Calibri" panose="020F0502020204030204"/>
                <a:cs typeface="Calibri" panose="020F0502020204030204"/>
              </a:rPr>
              <a:t>F.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Pettersen,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59" dirty="0">
                <a:latin typeface="Calibri" panose="020F0502020204030204"/>
                <a:cs typeface="Calibri" panose="020F0502020204030204"/>
              </a:rPr>
              <a:t>T.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D.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Goddard,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C.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C.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Huang, G.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Couch,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D.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M.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Greenblatt,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E.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C.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Meng, </a:t>
            </a:r>
            <a:r>
              <a:rPr sz="1410" spc="-59" dirty="0">
                <a:latin typeface="Calibri" panose="020F0502020204030204"/>
                <a:cs typeface="Calibri" panose="020F0502020204030204"/>
              </a:rPr>
              <a:t>T.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E.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Ferrin.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UCSF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Chimera--a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visualization system </a:t>
            </a:r>
            <a:r>
              <a:rPr sz="1410" dirty="0">
                <a:latin typeface="Calibri" panose="020F0502020204030204"/>
                <a:cs typeface="Calibri" panose="020F0502020204030204"/>
              </a:rPr>
              <a:t>for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>
              <a:lnSpc>
                <a:spcPts val="1680"/>
              </a:lnSpc>
            </a:pPr>
            <a:r>
              <a:rPr sz="1410" spc="11" dirty="0">
                <a:latin typeface="Calibri" panose="020F0502020204030204"/>
                <a:cs typeface="Calibri" panose="020F0502020204030204"/>
              </a:rPr>
              <a:t>exploratory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research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and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analysis. </a:t>
            </a:r>
            <a:r>
              <a:rPr sz="1410" i="1" spc="11" dirty="0">
                <a:latin typeface="Calibri" panose="020F0502020204030204"/>
                <a:cs typeface="Calibri" panose="020F0502020204030204"/>
              </a:rPr>
              <a:t>J</a:t>
            </a:r>
            <a:r>
              <a:rPr sz="1410" i="1" spc="20" dirty="0">
                <a:latin typeface="Calibri" panose="020F0502020204030204"/>
                <a:cs typeface="Calibri" panose="020F0502020204030204"/>
              </a:rPr>
              <a:t> Comput</a:t>
            </a:r>
            <a:r>
              <a:rPr sz="1410" i="1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i="1" spc="20" dirty="0">
                <a:latin typeface="Calibri" panose="020F0502020204030204"/>
                <a:cs typeface="Calibri" panose="020F0502020204030204"/>
              </a:rPr>
              <a:t>Chem.</a:t>
            </a:r>
            <a:r>
              <a:rPr sz="1410" i="1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(2004)</a:t>
            </a:r>
            <a:r>
              <a:rPr sz="1410" spc="7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Oct;25(13):1605-12.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 indent="-317500">
              <a:lnSpc>
                <a:spcPts val="1680"/>
              </a:lnSpc>
              <a:buAutoNum type="arabicPeriod" startAt="5"/>
              <a:tabLst>
                <a:tab pos="474345" algn="l"/>
              </a:tabLst>
            </a:pPr>
            <a:r>
              <a:rPr sz="1410" spc="11" dirty="0">
                <a:latin typeface="Calibri" panose="020F0502020204030204"/>
                <a:cs typeface="Calibri" panose="020F0502020204030204"/>
              </a:rPr>
              <a:t>S.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Ramachandran,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79" dirty="0">
                <a:latin typeface="Calibri" panose="020F0502020204030204"/>
                <a:cs typeface="Calibri" panose="020F0502020204030204"/>
              </a:rPr>
              <a:t>P.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Kota,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59" dirty="0">
                <a:latin typeface="Calibri" panose="020F0502020204030204"/>
                <a:cs typeface="Calibri" panose="020F0502020204030204"/>
              </a:rPr>
              <a:t>F.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Ding,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and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N.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51" dirty="0">
                <a:latin typeface="Calibri" panose="020F0502020204030204"/>
                <a:cs typeface="Calibri" panose="020F0502020204030204"/>
              </a:rPr>
              <a:t>V.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Dokholyan.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Chiron.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i="1" spc="20" dirty="0">
                <a:latin typeface="Calibri" panose="020F0502020204030204"/>
                <a:cs typeface="Calibri" panose="020F0502020204030204"/>
              </a:rPr>
              <a:t>PROTEINS:</a:t>
            </a:r>
            <a:r>
              <a:rPr sz="1410" i="1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i="1" spc="11" dirty="0">
                <a:latin typeface="Calibri" panose="020F0502020204030204"/>
                <a:cs typeface="Calibri" panose="020F0502020204030204"/>
              </a:rPr>
              <a:t>Structure,</a:t>
            </a:r>
            <a:r>
              <a:rPr sz="1410" i="1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i="1" spc="11" dirty="0">
                <a:latin typeface="Calibri" panose="020F0502020204030204"/>
                <a:cs typeface="Calibri" panose="020F0502020204030204"/>
              </a:rPr>
              <a:t>Function</a:t>
            </a:r>
            <a:r>
              <a:rPr sz="1410" i="1" spc="7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i="1" spc="20" dirty="0">
                <a:latin typeface="Calibri" panose="020F0502020204030204"/>
                <a:cs typeface="Calibri" panose="020F0502020204030204"/>
              </a:rPr>
              <a:t>and</a:t>
            </a:r>
            <a:r>
              <a:rPr sz="1410" i="1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i="1" spc="20" dirty="0">
                <a:latin typeface="Calibri" panose="020F0502020204030204"/>
                <a:cs typeface="Calibri" panose="020F0502020204030204"/>
              </a:rPr>
              <a:t>Bioinformatics,</a:t>
            </a:r>
            <a:r>
              <a:rPr sz="1410" i="1" spc="7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(2011)</a:t>
            </a:r>
            <a:r>
              <a:rPr sz="1410" spc="7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79: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261-270.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 marR="715010" indent="-317500">
              <a:lnSpc>
                <a:spcPts val="1690"/>
              </a:lnSpc>
              <a:spcBef>
                <a:spcPts val="50"/>
              </a:spcBef>
              <a:buAutoNum type="arabicPeriod" startAt="5"/>
              <a:tabLst>
                <a:tab pos="474345" algn="l"/>
              </a:tabLst>
            </a:pPr>
            <a:r>
              <a:rPr sz="1410" dirty="0">
                <a:latin typeface="Calibri" panose="020F0502020204030204"/>
                <a:cs typeface="Calibri" panose="020F0502020204030204"/>
              </a:rPr>
              <a:t>J.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J.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11" dirty="0">
                <a:latin typeface="Calibri" panose="020F0502020204030204"/>
                <a:cs typeface="Calibri" panose="020F0502020204030204"/>
              </a:rPr>
              <a:t>Gray,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Chaudhury,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20" dirty="0">
                <a:latin typeface="Calibri" panose="020F0502020204030204"/>
                <a:cs typeface="Calibri" panose="020F0502020204030204"/>
              </a:rPr>
              <a:t>Lyskov.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The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PyRosetta</a:t>
            </a:r>
            <a:r>
              <a:rPr sz="1410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Interactive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Platform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for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structure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Prediction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and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Design: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A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Set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of</a:t>
            </a:r>
            <a:r>
              <a:rPr sz="1410" spc="93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Educational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Modules;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1</a:t>
            </a:r>
            <a:r>
              <a:rPr sz="1360" spc="28" baseline="25000" dirty="0">
                <a:latin typeface="Calibri" panose="020F0502020204030204"/>
                <a:cs typeface="Calibri" panose="020F0502020204030204"/>
              </a:rPr>
              <a:t>st</a:t>
            </a:r>
            <a:r>
              <a:rPr sz="1360" spc="181" baseline="2500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Edition, Sept.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2009.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 indent="-317500">
              <a:lnSpc>
                <a:spcPts val="1610"/>
              </a:lnSpc>
              <a:buAutoNum type="arabicPeriod" startAt="5"/>
              <a:tabLst>
                <a:tab pos="474345" algn="l"/>
              </a:tabLst>
            </a:pPr>
            <a:r>
              <a:rPr sz="1410" spc="11" dirty="0">
                <a:latin typeface="Calibri" panose="020F0502020204030204"/>
                <a:cs typeface="Calibri" panose="020F0502020204030204"/>
              </a:rPr>
              <a:t>L.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C. Xue,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J.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79" dirty="0">
                <a:latin typeface="Calibri" panose="020F0502020204030204"/>
                <a:cs typeface="Calibri" panose="020F0502020204030204"/>
              </a:rPr>
              <a:t>P.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Rodrigues,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79" dirty="0">
                <a:latin typeface="Calibri" panose="020F0502020204030204"/>
                <a:cs typeface="Calibri" panose="020F0502020204030204"/>
              </a:rPr>
              <a:t>P.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L. Kastritis,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A.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M.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Bonvin,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and A.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Vangone.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PRODIGY: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a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web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server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for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predicting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the binding</a:t>
            </a:r>
            <a:r>
              <a:rPr sz="141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affinity</a:t>
            </a:r>
            <a:r>
              <a:rPr sz="141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of protein-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>
              <a:lnSpc>
                <a:spcPts val="1680"/>
              </a:lnSpc>
            </a:pPr>
            <a:r>
              <a:rPr sz="1410" spc="11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complexes: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Bioinformatics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(2016)</a:t>
            </a:r>
            <a:r>
              <a:rPr sz="1410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32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(23):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3676-3678.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 marR="88265" indent="-317500">
              <a:lnSpc>
                <a:spcPts val="1690"/>
              </a:lnSpc>
              <a:spcBef>
                <a:spcPts val="50"/>
              </a:spcBef>
              <a:buAutoNum type="arabicPeriod" startAt="8"/>
              <a:tabLst>
                <a:tab pos="474345" algn="l"/>
              </a:tabLst>
            </a:pPr>
            <a:r>
              <a:rPr sz="1410" spc="20" dirty="0">
                <a:latin typeface="Calibri" panose="020F0502020204030204"/>
                <a:cs typeface="Calibri" panose="020F0502020204030204"/>
              </a:rPr>
              <a:t>H.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M.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Berman,</a:t>
            </a:r>
            <a:r>
              <a:rPr sz="1410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J.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Westbrook,</a:t>
            </a:r>
            <a:r>
              <a:rPr sz="1410" spc="7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Z.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Feng,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G.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Gilliland,</a:t>
            </a:r>
            <a:r>
              <a:rPr sz="141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59" dirty="0">
                <a:latin typeface="Calibri" panose="020F0502020204030204"/>
                <a:cs typeface="Calibri" panose="020F0502020204030204"/>
              </a:rPr>
              <a:t>T.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N.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Bhat,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H.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Weissig,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I.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N.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Shindyalov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and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79" dirty="0">
                <a:latin typeface="Calibri" panose="020F0502020204030204"/>
                <a:cs typeface="Calibri" panose="020F0502020204030204"/>
              </a:rPr>
              <a:t>P.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E.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Bourne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(2000).</a:t>
            </a:r>
            <a:r>
              <a:rPr sz="1410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The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Data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Bank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(PDB).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Nucleic</a:t>
            </a:r>
            <a:r>
              <a:rPr sz="141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Acids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Research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28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(1):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235-242.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 indent="-317500">
              <a:lnSpc>
                <a:spcPts val="1610"/>
              </a:lnSpc>
              <a:buAutoNum type="arabicPeriod" startAt="8"/>
              <a:tabLst>
                <a:tab pos="474345" algn="l"/>
              </a:tabLst>
            </a:pPr>
            <a:r>
              <a:rPr sz="1410" spc="-79" dirty="0">
                <a:latin typeface="Calibri" panose="020F0502020204030204"/>
                <a:cs typeface="Calibri" panose="020F0502020204030204"/>
              </a:rPr>
              <a:t>P.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Benkert,</a:t>
            </a:r>
            <a:r>
              <a:rPr sz="1410" spc="7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C. E.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11" dirty="0">
                <a:latin typeface="Calibri" panose="020F0502020204030204"/>
                <a:cs typeface="Calibri" panose="020F0502020204030204"/>
              </a:rPr>
              <a:t>Tosatto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and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dirty="0">
                <a:latin typeface="Calibri" panose="020F0502020204030204"/>
                <a:cs typeface="Calibri" panose="020F0502020204030204"/>
              </a:rPr>
              <a:t>D.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Schomburg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(2008).</a:t>
            </a:r>
            <a:r>
              <a:rPr sz="1410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"QMEAN: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A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comprehensive</a:t>
            </a:r>
            <a:r>
              <a:rPr sz="1410" spc="59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scoring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function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for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model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quality</a:t>
            </a:r>
            <a:r>
              <a:rPr sz="141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assessment."</a:t>
            </a:r>
            <a:r>
              <a:rPr sz="1410" spc="93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Proteins: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>
              <a:lnSpc>
                <a:spcPts val="1680"/>
              </a:lnSpc>
            </a:pPr>
            <a:r>
              <a:rPr sz="1410" spc="11" dirty="0">
                <a:latin typeface="Calibri" panose="020F0502020204030204"/>
                <a:cs typeface="Calibri" panose="020F0502020204030204"/>
              </a:rPr>
              <a:t>Structure,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Function,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and</a:t>
            </a:r>
            <a:r>
              <a:rPr sz="141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Bioinformatics,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71(1):261-277.</a:t>
            </a:r>
            <a:endParaRPr sz="1410">
              <a:latin typeface="Calibri" panose="020F0502020204030204"/>
              <a:cs typeface="Calibri" panose="020F0502020204030204"/>
            </a:endParaRPr>
          </a:p>
          <a:p>
            <a:pPr marL="473710" marR="297815" indent="-317500">
              <a:lnSpc>
                <a:spcPts val="1690"/>
              </a:lnSpc>
              <a:spcBef>
                <a:spcPts val="50"/>
              </a:spcBef>
              <a:buAutoNum type="arabicPeriod" startAt="10"/>
              <a:tabLst>
                <a:tab pos="474345" algn="l"/>
              </a:tabLst>
            </a:pPr>
            <a:r>
              <a:rPr sz="1410" dirty="0">
                <a:latin typeface="Calibri" panose="020F0502020204030204"/>
                <a:cs typeface="Calibri" panose="020F0502020204030204"/>
              </a:rPr>
              <a:t>D.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Kuroda,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H.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Shirai,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M.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-79" dirty="0">
                <a:latin typeface="Calibri" panose="020F0502020204030204"/>
                <a:cs typeface="Calibri" panose="020F0502020204030204"/>
              </a:rPr>
              <a:t>P.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Jacobson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and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H.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Nakamura.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Review</a:t>
            </a:r>
            <a:r>
              <a:rPr sz="1410" spc="71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–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Computer-aided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antibody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design.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Engineering,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Design 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Selection, 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(2012)</a:t>
            </a:r>
            <a:r>
              <a:rPr sz="141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vol.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25,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no.</a:t>
            </a:r>
            <a:r>
              <a:rPr sz="1410" spc="11" dirty="0">
                <a:latin typeface="Calibri" panose="020F0502020204030204"/>
                <a:cs typeface="Calibri" panose="020F0502020204030204"/>
              </a:rPr>
              <a:t> 10,</a:t>
            </a:r>
            <a:r>
              <a:rPr sz="1410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pp.</a:t>
            </a:r>
            <a:r>
              <a:rPr sz="1410" dirty="0">
                <a:latin typeface="Calibri" panose="020F0502020204030204"/>
                <a:cs typeface="Calibri" panose="020F0502020204030204"/>
              </a:rPr>
              <a:t> </a:t>
            </a:r>
            <a:r>
              <a:rPr sz="1410" spc="20" dirty="0">
                <a:latin typeface="Calibri" panose="020F0502020204030204"/>
                <a:cs typeface="Calibri" panose="020F0502020204030204"/>
              </a:rPr>
              <a:t>507-521.</a:t>
            </a:r>
            <a:endParaRPr sz="14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1" name="object 321"/>
          <p:cNvSpPr txBox="1"/>
          <p:nvPr/>
        </p:nvSpPr>
        <p:spPr>
          <a:xfrm>
            <a:off x="18724024" y="33478256"/>
            <a:ext cx="11304042" cy="717021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3840" rIns="0" bIns="0" rtlCol="0">
            <a:spAutoFit/>
          </a:bodyPr>
          <a:lstStyle/>
          <a:p>
            <a:pPr marL="4035425">
              <a:spcBef>
                <a:spcPts val="30"/>
              </a:spcBef>
            </a:pPr>
            <a:r>
              <a:rPr sz="46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9.</a:t>
            </a:r>
            <a:r>
              <a:rPr sz="4635" b="1" spc="-5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635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References</a:t>
            </a:r>
            <a:endParaRPr sz="463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22" name="object 322"/>
          <p:cNvGrpSpPr/>
          <p:nvPr/>
        </p:nvGrpSpPr>
        <p:grpSpPr>
          <a:xfrm>
            <a:off x="18709965" y="38908828"/>
            <a:ext cx="11337306" cy="2286396"/>
            <a:chOff x="9272318" y="18740790"/>
            <a:chExt cx="5626735" cy="1134745"/>
          </a:xfrm>
        </p:grpSpPr>
        <p:sp>
          <p:nvSpPr>
            <p:cNvPr id="323" name="object 323"/>
            <p:cNvSpPr/>
            <p:nvPr/>
          </p:nvSpPr>
          <p:spPr>
            <a:xfrm>
              <a:off x="9274412" y="18742885"/>
              <a:ext cx="5622290" cy="22860"/>
            </a:xfrm>
            <a:custGeom>
              <a:avLst/>
              <a:gdLst/>
              <a:ahLst/>
              <a:cxnLst/>
              <a:rect l="l" t="t" r="r" b="b"/>
              <a:pathLst>
                <a:path w="5622290" h="22859">
                  <a:moveTo>
                    <a:pt x="0" y="22337"/>
                  </a:moveTo>
                  <a:lnTo>
                    <a:pt x="5622167" y="22337"/>
                  </a:lnTo>
                  <a:lnTo>
                    <a:pt x="5622167" y="0"/>
                  </a:lnTo>
                  <a:lnTo>
                    <a:pt x="0" y="0"/>
                  </a:lnTo>
                  <a:lnTo>
                    <a:pt x="0" y="22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630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274412" y="18742885"/>
              <a:ext cx="5622290" cy="1130300"/>
            </a:xfrm>
            <a:custGeom>
              <a:avLst/>
              <a:gdLst/>
              <a:ahLst/>
              <a:cxnLst/>
              <a:rect l="l" t="t" r="r" b="b"/>
              <a:pathLst>
                <a:path w="5622290" h="1130300">
                  <a:moveTo>
                    <a:pt x="0" y="1130157"/>
                  </a:moveTo>
                  <a:lnTo>
                    <a:pt x="5622167" y="1130157"/>
                  </a:lnTo>
                  <a:lnTo>
                    <a:pt x="5622167" y="0"/>
                  </a:lnTo>
                  <a:lnTo>
                    <a:pt x="0" y="0"/>
                  </a:lnTo>
                  <a:lnTo>
                    <a:pt x="0" y="1130157"/>
                  </a:lnTo>
                  <a:close/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630"/>
            </a:p>
          </p:txBody>
        </p:sp>
      </p:grpSp>
      <p:sp>
        <p:nvSpPr>
          <p:cNvPr id="325" name="object 325"/>
          <p:cNvSpPr txBox="1"/>
          <p:nvPr/>
        </p:nvSpPr>
        <p:spPr>
          <a:xfrm>
            <a:off x="18718403" y="38958051"/>
            <a:ext cx="11320674" cy="715728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2559" rIns="0" bIns="0" rtlCol="0">
            <a:spAutoFit/>
          </a:bodyPr>
          <a:lstStyle/>
          <a:p>
            <a:pPr marL="2831465">
              <a:spcBef>
                <a:spcPts val="20"/>
              </a:spcBef>
            </a:pPr>
            <a:r>
              <a:rPr sz="463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10.</a:t>
            </a:r>
            <a:r>
              <a:rPr sz="4635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635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Acknowledgements</a:t>
            </a:r>
            <a:endParaRPr sz="46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6" name="object 326"/>
          <p:cNvSpPr txBox="1"/>
          <p:nvPr/>
        </p:nvSpPr>
        <p:spPr>
          <a:xfrm>
            <a:off x="18718403" y="39752734"/>
            <a:ext cx="11320674" cy="12102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1785" rIns="0" bIns="0" rtlCol="0">
            <a:spAutoFit/>
          </a:bodyPr>
          <a:lstStyle/>
          <a:p>
            <a:pPr marL="190500" marR="260985">
              <a:lnSpc>
                <a:spcPts val="2095"/>
              </a:lnSpc>
              <a:spcBef>
                <a:spcPts val="1040"/>
              </a:spcBef>
            </a:pPr>
            <a:r>
              <a:rPr sz="1815" dirty="0">
                <a:latin typeface="Calibri" panose="020F0502020204030204"/>
                <a:cs typeface="Calibri" panose="020F0502020204030204"/>
              </a:rPr>
              <a:t>I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would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like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thank </a:t>
            </a:r>
            <a:r>
              <a:rPr sz="1815" spc="-59" dirty="0">
                <a:latin typeface="Calibri" panose="020F0502020204030204"/>
                <a:cs typeface="Calibri" panose="020F0502020204030204"/>
              </a:rPr>
              <a:t>Dr.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Vu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Truong,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CEO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Aridis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Pharmaceuticals,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for</a:t>
            </a:r>
            <a:r>
              <a:rPr sz="1815" dirty="0">
                <a:latin typeface="Calibri" panose="020F0502020204030204"/>
                <a:cs typeface="Calibri" panose="020F0502020204030204"/>
              </a:rPr>
              <a:t> allowing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me </a:t>
            </a:r>
            <a:r>
              <a:rPr sz="1815" dirty="0">
                <a:latin typeface="Calibri" panose="020F0502020204030204"/>
                <a:cs typeface="Calibri" panose="020F0502020204030204"/>
              </a:rPr>
              <a:t>to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take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part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in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this </a:t>
            </a:r>
            <a:r>
              <a:rPr sz="1815" dirty="0">
                <a:latin typeface="Calibri" panose="020F0502020204030204"/>
                <a:cs typeface="Calibri" panose="020F0502020204030204"/>
              </a:rPr>
              <a:t>exciting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new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drug development;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59" dirty="0">
                <a:latin typeface="Calibri" panose="020F0502020204030204"/>
                <a:cs typeface="Calibri" panose="020F0502020204030204"/>
              </a:rPr>
              <a:t>Dr.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Andreas </a:t>
            </a:r>
            <a:r>
              <a:rPr sz="1815" dirty="0">
                <a:latin typeface="Calibri" panose="020F0502020204030204"/>
                <a:cs typeface="Calibri" panose="020F0502020204030204"/>
              </a:rPr>
              <a:t>Loos,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Aridis’</a:t>
            </a:r>
            <a:r>
              <a:rPr sz="1815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senior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researcher,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for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his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many </a:t>
            </a:r>
            <a:r>
              <a:rPr sz="1815" dirty="0">
                <a:latin typeface="Calibri" panose="020F0502020204030204"/>
                <a:cs typeface="Calibri" panose="020F0502020204030204"/>
              </a:rPr>
              <a:t>hours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mentoring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on this </a:t>
            </a:r>
            <a:r>
              <a:rPr sz="1815" dirty="0">
                <a:latin typeface="Calibri" panose="020F0502020204030204"/>
                <a:cs typeface="Calibri" panose="020F0502020204030204"/>
              </a:rPr>
              <a:t>project;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59" dirty="0">
                <a:latin typeface="Calibri" panose="020F0502020204030204"/>
                <a:cs typeface="Calibri" panose="020F0502020204030204"/>
              </a:rPr>
              <a:t>Dr. </a:t>
            </a:r>
            <a:r>
              <a:rPr sz="1815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Jason </a:t>
            </a:r>
            <a:r>
              <a:rPr sz="1815" dirty="0">
                <a:latin typeface="Calibri" panose="020F0502020204030204"/>
                <a:cs typeface="Calibri" panose="020F0502020204030204"/>
              </a:rPr>
              <a:t>Labonte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 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Johns </a:t>
            </a:r>
            <a:r>
              <a:rPr sz="1815" dirty="0">
                <a:latin typeface="Calibri" panose="020F0502020204030204"/>
                <a:cs typeface="Calibri" panose="020F0502020204030204"/>
              </a:rPr>
              <a:t>Hopkins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and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51" dirty="0">
                <a:latin typeface="Calibri" panose="020F0502020204030204"/>
                <a:cs typeface="Calibri" panose="020F0502020204030204"/>
              </a:rPr>
              <a:t>Mr.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Bo </a:t>
            </a:r>
            <a:r>
              <a:rPr sz="1815" dirty="0">
                <a:latin typeface="Calibri" panose="020F0502020204030204"/>
                <a:cs typeface="Calibri" panose="020F0502020204030204"/>
              </a:rPr>
              <a:t>Wang,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20" dirty="0">
                <a:latin typeface="Calibri" panose="020F0502020204030204"/>
                <a:cs typeface="Calibri" panose="020F0502020204030204"/>
              </a:rPr>
              <a:t>Yale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PhD</a:t>
            </a:r>
            <a:r>
              <a:rPr sz="1815" dirty="0">
                <a:latin typeface="Calibri" panose="020F0502020204030204"/>
                <a:cs typeface="Calibri" panose="020F0502020204030204"/>
              </a:rPr>
              <a:t> candidate,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for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their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insights on the application of</a:t>
            </a:r>
            <a:r>
              <a:rPr sz="1815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the 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computer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modeling</a:t>
            </a:r>
            <a:r>
              <a:rPr sz="1815" dirty="0">
                <a:latin typeface="Calibri" panose="020F0502020204030204"/>
                <a:cs typeface="Calibri" panose="020F0502020204030204"/>
              </a:rPr>
              <a:t> programs, especially</a:t>
            </a:r>
            <a:r>
              <a:rPr sz="181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spc="11" dirty="0">
                <a:latin typeface="Calibri" panose="020F0502020204030204"/>
                <a:cs typeface="Calibri" panose="020F0502020204030204"/>
              </a:rPr>
              <a:t>on</a:t>
            </a:r>
            <a:r>
              <a:rPr sz="181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Interactive</a:t>
            </a:r>
            <a:r>
              <a:rPr sz="1815" spc="28" dirty="0">
                <a:latin typeface="Calibri" panose="020F0502020204030204"/>
                <a:cs typeface="Calibri" panose="020F0502020204030204"/>
              </a:rPr>
              <a:t> </a:t>
            </a:r>
            <a:r>
              <a:rPr sz="1815" dirty="0">
                <a:latin typeface="Calibri" panose="020F0502020204030204"/>
                <a:cs typeface="Calibri" panose="020F0502020204030204"/>
              </a:rPr>
              <a:t>PyRosetta.</a:t>
            </a:r>
            <a:endParaRPr sz="181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bg object 1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175" y="44964"/>
            <a:ext cx="30210722" cy="42714219"/>
          </a:xfrm>
          <a:prstGeom prst="rect">
            <a:avLst/>
          </a:prstGeom>
        </p:spPr>
      </p:pic>
      <p:pic>
        <p:nvPicPr>
          <p:cNvPr id="79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5111" y="33858599"/>
            <a:ext cx="24034211" cy="8900267"/>
          </a:xfrm>
          <a:prstGeom prst="rect">
            <a:avLst/>
          </a:prstGeom>
        </p:spPr>
      </p:pic>
      <p:pic>
        <p:nvPicPr>
          <p:cNvPr id="80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1196" y="472344"/>
            <a:ext cx="24022041" cy="33549018"/>
          </a:xfrm>
          <a:prstGeom prst="rect">
            <a:avLst/>
          </a:prstGeom>
        </p:spPr>
      </p:pic>
      <p:pic>
        <p:nvPicPr>
          <p:cNvPr id="81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2915" y="473862"/>
            <a:ext cx="23918603" cy="33445583"/>
          </a:xfrm>
          <a:prstGeom prst="rect">
            <a:avLst/>
          </a:prstGeom>
        </p:spPr>
      </p:pic>
      <p:sp>
        <p:nvSpPr>
          <p:cNvPr id="82" name="bg object 20"/>
          <p:cNvSpPr/>
          <p:nvPr/>
        </p:nvSpPr>
        <p:spPr>
          <a:xfrm>
            <a:off x="9844693" y="34814644"/>
            <a:ext cx="19972761" cy="2992405"/>
          </a:xfrm>
          <a:custGeom>
            <a:avLst/>
            <a:gdLst/>
            <a:ahLst/>
            <a:cxnLst/>
            <a:rect l="l" t="t" r="r" b="b"/>
            <a:pathLst>
              <a:path w="9400540" h="1408430">
                <a:moveTo>
                  <a:pt x="9233948" y="0"/>
                </a:moveTo>
                <a:lnTo>
                  <a:pt x="189728" y="0"/>
                </a:lnTo>
                <a:lnTo>
                  <a:pt x="139296" y="6773"/>
                </a:lnTo>
                <a:lnTo>
                  <a:pt x="93976" y="25891"/>
                </a:lnTo>
                <a:lnTo>
                  <a:pt x="55576" y="55546"/>
                </a:lnTo>
                <a:lnTo>
                  <a:pt x="25907" y="93931"/>
                </a:lnTo>
                <a:lnTo>
                  <a:pt x="6778" y="139241"/>
                </a:lnTo>
                <a:lnTo>
                  <a:pt x="0" y="189669"/>
                </a:lnTo>
                <a:lnTo>
                  <a:pt x="0" y="1241530"/>
                </a:lnTo>
                <a:lnTo>
                  <a:pt x="5940" y="1285730"/>
                </a:lnTo>
                <a:lnTo>
                  <a:pt x="22707" y="1325450"/>
                </a:lnTo>
                <a:lnTo>
                  <a:pt x="48714" y="1359104"/>
                </a:lnTo>
                <a:lnTo>
                  <a:pt x="82379" y="1385106"/>
                </a:lnTo>
                <a:lnTo>
                  <a:pt x="122116" y="1401871"/>
                </a:lnTo>
                <a:lnTo>
                  <a:pt x="166340" y="1407811"/>
                </a:lnTo>
                <a:lnTo>
                  <a:pt x="9210560" y="1407811"/>
                </a:lnTo>
                <a:lnTo>
                  <a:pt x="9260987" y="1401033"/>
                </a:lnTo>
                <a:lnTo>
                  <a:pt x="9306297" y="1381904"/>
                </a:lnTo>
                <a:lnTo>
                  <a:pt x="9344682" y="1352235"/>
                </a:lnTo>
                <a:lnTo>
                  <a:pt x="9374337" y="1313835"/>
                </a:lnTo>
                <a:lnTo>
                  <a:pt x="9393455" y="1268515"/>
                </a:lnTo>
                <a:lnTo>
                  <a:pt x="9400229" y="1218083"/>
                </a:lnTo>
                <a:lnTo>
                  <a:pt x="9400229" y="166281"/>
                </a:lnTo>
                <a:lnTo>
                  <a:pt x="9394288" y="122081"/>
                </a:lnTo>
                <a:lnTo>
                  <a:pt x="9377524" y="82361"/>
                </a:lnTo>
                <a:lnTo>
                  <a:pt x="9351521" y="48707"/>
                </a:lnTo>
                <a:lnTo>
                  <a:pt x="9317867" y="22705"/>
                </a:lnTo>
                <a:lnTo>
                  <a:pt x="9278147" y="5940"/>
                </a:lnTo>
                <a:lnTo>
                  <a:pt x="9233948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83" name="bg object 21"/>
          <p:cNvSpPr/>
          <p:nvPr/>
        </p:nvSpPr>
        <p:spPr>
          <a:xfrm>
            <a:off x="2089598" y="1211749"/>
            <a:ext cx="26087092" cy="1721512"/>
          </a:xfrm>
          <a:custGeom>
            <a:avLst/>
            <a:gdLst/>
            <a:ahLst/>
            <a:cxnLst/>
            <a:rect l="l" t="t" r="r" b="b"/>
            <a:pathLst>
              <a:path w="12278360" h="810260">
                <a:moveTo>
                  <a:pt x="12128864" y="0"/>
                </a:moveTo>
                <a:lnTo>
                  <a:pt x="135017" y="0"/>
                </a:lnTo>
                <a:lnTo>
                  <a:pt x="92337" y="6882"/>
                </a:lnTo>
                <a:lnTo>
                  <a:pt x="55273" y="26047"/>
                </a:lnTo>
                <a:lnTo>
                  <a:pt x="26047" y="55273"/>
                </a:lnTo>
                <a:lnTo>
                  <a:pt x="6882" y="92337"/>
                </a:lnTo>
                <a:lnTo>
                  <a:pt x="0" y="135017"/>
                </a:lnTo>
                <a:lnTo>
                  <a:pt x="0" y="661008"/>
                </a:lnTo>
                <a:lnTo>
                  <a:pt x="7594" y="708089"/>
                </a:lnTo>
                <a:lnTo>
                  <a:pt x="28741" y="748970"/>
                </a:lnTo>
                <a:lnTo>
                  <a:pt x="60982" y="781203"/>
                </a:lnTo>
                <a:lnTo>
                  <a:pt x="101860" y="802338"/>
                </a:lnTo>
                <a:lnTo>
                  <a:pt x="148919" y="809927"/>
                </a:lnTo>
                <a:lnTo>
                  <a:pt x="12142765" y="809927"/>
                </a:lnTo>
                <a:lnTo>
                  <a:pt x="12185446" y="803045"/>
                </a:lnTo>
                <a:lnTo>
                  <a:pt x="12222510" y="783883"/>
                </a:lnTo>
                <a:lnTo>
                  <a:pt x="12251736" y="754666"/>
                </a:lnTo>
                <a:lnTo>
                  <a:pt x="12270901" y="717620"/>
                </a:lnTo>
                <a:lnTo>
                  <a:pt x="12277783" y="674969"/>
                </a:lnTo>
                <a:lnTo>
                  <a:pt x="12277783" y="148919"/>
                </a:lnTo>
                <a:lnTo>
                  <a:pt x="12270188" y="101860"/>
                </a:lnTo>
                <a:lnTo>
                  <a:pt x="12249042" y="60982"/>
                </a:lnTo>
                <a:lnTo>
                  <a:pt x="12216801" y="28741"/>
                </a:lnTo>
                <a:lnTo>
                  <a:pt x="12175922" y="7594"/>
                </a:lnTo>
                <a:lnTo>
                  <a:pt x="12128864" y="0"/>
                </a:lnTo>
                <a:close/>
              </a:path>
            </a:pathLst>
          </a:custGeom>
          <a:solidFill>
            <a:srgbClr val="F1F1F1">
              <a:alpha val="87057"/>
            </a:srgbClr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84" name="bg object 22"/>
          <p:cNvSpPr/>
          <p:nvPr/>
        </p:nvSpPr>
        <p:spPr>
          <a:xfrm>
            <a:off x="466191" y="6709961"/>
            <a:ext cx="8801828" cy="2481080"/>
          </a:xfrm>
          <a:custGeom>
            <a:avLst/>
            <a:gdLst/>
            <a:ahLst/>
            <a:cxnLst/>
            <a:rect l="l" t="t" r="r" b="b"/>
            <a:pathLst>
              <a:path w="4142740" h="1167764">
                <a:moveTo>
                  <a:pt x="4065966" y="0"/>
                </a:moveTo>
                <a:lnTo>
                  <a:pt x="113735" y="0"/>
                </a:lnTo>
                <a:lnTo>
                  <a:pt x="69465" y="8933"/>
                </a:lnTo>
                <a:lnTo>
                  <a:pt x="33312" y="33299"/>
                </a:lnTo>
                <a:lnTo>
                  <a:pt x="8938" y="69445"/>
                </a:lnTo>
                <a:lnTo>
                  <a:pt x="0" y="113717"/>
                </a:lnTo>
                <a:lnTo>
                  <a:pt x="0" y="1091060"/>
                </a:lnTo>
                <a:lnTo>
                  <a:pt x="6011" y="1120832"/>
                </a:lnTo>
                <a:lnTo>
                  <a:pt x="22403" y="1145144"/>
                </a:lnTo>
                <a:lnTo>
                  <a:pt x="46716" y="1161537"/>
                </a:lnTo>
                <a:lnTo>
                  <a:pt x="76488" y="1167548"/>
                </a:lnTo>
                <a:lnTo>
                  <a:pt x="4028677" y="1167548"/>
                </a:lnTo>
                <a:lnTo>
                  <a:pt x="4072959" y="1158614"/>
                </a:lnTo>
                <a:lnTo>
                  <a:pt x="4109125" y="1134248"/>
                </a:lnTo>
                <a:lnTo>
                  <a:pt x="4133512" y="1098103"/>
                </a:lnTo>
                <a:lnTo>
                  <a:pt x="4142455" y="1053830"/>
                </a:lnTo>
                <a:lnTo>
                  <a:pt x="4142455" y="76488"/>
                </a:lnTo>
                <a:lnTo>
                  <a:pt x="4136443" y="46716"/>
                </a:lnTo>
                <a:lnTo>
                  <a:pt x="4120051" y="22403"/>
                </a:lnTo>
                <a:lnTo>
                  <a:pt x="4095738" y="6011"/>
                </a:lnTo>
                <a:lnTo>
                  <a:pt x="4065966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85" name="Holder 4"/>
          <p:cNvSpPr>
            <a:spLocks noGrp="1"/>
          </p:cNvSpPr>
          <p:nvPr>
            <p:ph type="ftr" sz="quarter" idx="5"/>
          </p:nvPr>
        </p:nvSpPr>
        <p:spPr>
          <a:xfrm>
            <a:off x="10302267" y="39768895"/>
            <a:ext cx="9670678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86" name="Holder 5"/>
          <p:cNvSpPr>
            <a:spLocks noGrp="1"/>
          </p:cNvSpPr>
          <p:nvPr>
            <p:ph type="dt" sz="half" idx="6"/>
          </p:nvPr>
        </p:nvSpPr>
        <p:spPr>
          <a:xfrm>
            <a:off x="1538217" y="39768895"/>
            <a:ext cx="6950799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87" name="Holder 6"/>
          <p:cNvSpPr>
            <a:spLocks noGrp="1"/>
          </p:cNvSpPr>
          <p:nvPr>
            <p:ph type="sldNum" sz="quarter" idx="7"/>
          </p:nvPr>
        </p:nvSpPr>
        <p:spPr>
          <a:xfrm>
            <a:off x="21786204" y="39768895"/>
            <a:ext cx="6950799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76188" y="6917308"/>
            <a:ext cx="8108371" cy="449702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26670">
              <a:spcBef>
                <a:spcPts val="190"/>
              </a:spcBef>
              <a:tabLst>
                <a:tab pos="8080375" algn="l"/>
              </a:tabLst>
            </a:pPr>
            <a:r>
              <a:rPr sz="2765" b="1" u="heavy" spc="-288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mbria" panose="02040503050406030204"/>
                <a:cs typeface="Cambria" panose="02040503050406030204"/>
              </a:rPr>
              <a:t> </a:t>
            </a:r>
            <a:r>
              <a:rPr sz="2765" b="1" u="heavy" spc="-2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mbria" panose="02040503050406030204"/>
                <a:cs typeface="Cambria" panose="02040503050406030204"/>
              </a:rPr>
              <a:t>Affiliations	</a:t>
            </a:r>
            <a:endParaRPr sz="276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9139" y="7364829"/>
            <a:ext cx="7406810" cy="581166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483235" marR="10795" indent="-457200">
              <a:spcBef>
                <a:spcPts val="205"/>
              </a:spcBef>
              <a:tabLst>
                <a:tab pos="482600" algn="l"/>
              </a:tabLst>
            </a:pP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1.	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Faculty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of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Paramedical</a:t>
            </a:r>
            <a:r>
              <a:rPr sz="1805" spc="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Sciences,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Shahid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Beheshti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University</a:t>
            </a:r>
            <a:r>
              <a:rPr sz="180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of</a:t>
            </a:r>
            <a:r>
              <a:rPr sz="1805" spc="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Medical </a:t>
            </a:r>
            <a:r>
              <a:rPr sz="1805" spc="-373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Sciences.</a:t>
            </a:r>
            <a:r>
              <a:rPr sz="180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Tehran,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Iran.</a:t>
            </a:r>
            <a:endParaRPr sz="180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138" y="8186251"/>
            <a:ext cx="6535265" cy="303525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26670">
              <a:spcBef>
                <a:spcPts val="205"/>
              </a:spcBef>
              <a:tabLst>
                <a:tab pos="474345" algn="l"/>
              </a:tabLst>
            </a:pP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2.	Drug Design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 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Bioinformatics</a:t>
            </a:r>
            <a:r>
              <a:rPr sz="180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Unit,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Pasteur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Institute of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Iran.</a:t>
            </a:r>
            <a:endParaRPr sz="180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135" y="8733869"/>
            <a:ext cx="6224959" cy="303525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26670">
              <a:spcBef>
                <a:spcPts val="205"/>
              </a:spcBef>
              <a:tabLst>
                <a:tab pos="474345" algn="l"/>
              </a:tabLst>
            </a:pP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3.	Dept.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Physiology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&amp;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Pharmacology, Pasteur</a:t>
            </a:r>
            <a:r>
              <a:rPr sz="180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Institute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of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Iran.</a:t>
            </a:r>
            <a:endParaRPr sz="180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79702" y="4106760"/>
            <a:ext cx="18128476" cy="837820"/>
          </a:xfrm>
          <a:custGeom>
            <a:avLst/>
            <a:gdLst/>
            <a:ahLst/>
            <a:cxnLst/>
            <a:rect l="l" t="t" r="r" b="b"/>
            <a:pathLst>
              <a:path w="8532495" h="394335">
                <a:moveTo>
                  <a:pt x="8474913" y="0"/>
                </a:moveTo>
                <a:lnTo>
                  <a:pt x="65689" y="0"/>
                </a:lnTo>
                <a:lnTo>
                  <a:pt x="40121" y="5162"/>
                </a:lnTo>
                <a:lnTo>
                  <a:pt x="19241" y="19241"/>
                </a:lnTo>
                <a:lnTo>
                  <a:pt x="5162" y="40121"/>
                </a:lnTo>
                <a:lnTo>
                  <a:pt x="0" y="65689"/>
                </a:lnTo>
                <a:lnTo>
                  <a:pt x="0" y="336858"/>
                </a:lnTo>
                <a:lnTo>
                  <a:pt x="4492" y="359104"/>
                </a:lnTo>
                <a:lnTo>
                  <a:pt x="16742" y="377272"/>
                </a:lnTo>
                <a:lnTo>
                  <a:pt x="34911" y="389523"/>
                </a:lnTo>
                <a:lnTo>
                  <a:pt x="57157" y="394015"/>
                </a:lnTo>
                <a:lnTo>
                  <a:pt x="8466441" y="394015"/>
                </a:lnTo>
                <a:lnTo>
                  <a:pt x="8491999" y="388853"/>
                </a:lnTo>
                <a:lnTo>
                  <a:pt x="8512859" y="374781"/>
                </a:lnTo>
                <a:lnTo>
                  <a:pt x="8526917" y="353919"/>
                </a:lnTo>
                <a:lnTo>
                  <a:pt x="8532070" y="328386"/>
                </a:lnTo>
                <a:lnTo>
                  <a:pt x="8532070" y="57216"/>
                </a:lnTo>
                <a:lnTo>
                  <a:pt x="8527578" y="34936"/>
                </a:lnTo>
                <a:lnTo>
                  <a:pt x="8515327" y="16750"/>
                </a:lnTo>
                <a:lnTo>
                  <a:pt x="8497159" y="4493"/>
                </a:lnTo>
                <a:lnTo>
                  <a:pt x="8474913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7" name="object 7"/>
          <p:cNvSpPr txBox="1"/>
          <p:nvPr/>
        </p:nvSpPr>
        <p:spPr>
          <a:xfrm>
            <a:off x="2387133" y="1307853"/>
            <a:ext cx="25490767" cy="3587193"/>
          </a:xfrm>
          <a:prstGeom prst="rect">
            <a:avLst/>
          </a:prstGeom>
        </p:spPr>
        <p:txBody>
          <a:bodyPr vert="horz" wrap="square" lIns="0" tIns="26981" rIns="0" bIns="0" rtlCol="0">
            <a:spAutoFit/>
          </a:bodyPr>
          <a:lstStyle/>
          <a:p>
            <a:pPr marL="7944485" marR="10795" indent="-7918450">
              <a:lnSpc>
                <a:spcPct val="101000"/>
              </a:lnSpc>
              <a:spcBef>
                <a:spcPts val="210"/>
              </a:spcBef>
            </a:pPr>
            <a:r>
              <a:rPr sz="467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Stromal</a:t>
            </a:r>
            <a:r>
              <a:rPr sz="4675" b="1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67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Cell</a:t>
            </a:r>
            <a:r>
              <a:rPr sz="4675" b="1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67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Secretome </a:t>
            </a:r>
            <a:r>
              <a:rPr sz="4675" b="1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Reveals</a:t>
            </a:r>
            <a:r>
              <a:rPr sz="4675" b="1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67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the</a:t>
            </a:r>
            <a:r>
              <a:rPr sz="4675" b="1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Mechanism</a:t>
            </a:r>
            <a:r>
              <a:rPr sz="4675" b="1" spc="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675" b="1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Underlying</a:t>
            </a:r>
            <a:r>
              <a:rPr sz="467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675" b="1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Acquired</a:t>
            </a:r>
            <a:r>
              <a:rPr sz="4675" b="1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675" b="1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Doxorubicin</a:t>
            </a:r>
            <a:r>
              <a:rPr sz="4675" b="1" spc="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67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Resistance: </a:t>
            </a:r>
            <a:r>
              <a:rPr sz="4675" b="1" spc="-100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675" b="1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</a:t>
            </a:r>
            <a:r>
              <a:rPr sz="4675" b="1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675" b="1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Systems</a:t>
            </a:r>
            <a:r>
              <a:rPr sz="4675" b="1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67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Pharmacology</a:t>
            </a:r>
            <a:r>
              <a:rPr sz="4675" b="1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675" b="1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Approach</a:t>
            </a:r>
            <a:endParaRPr sz="4675">
              <a:latin typeface="Cambria" panose="02040503050406030204"/>
              <a:cs typeface="Cambria" panose="02040503050406030204"/>
            </a:endParaRPr>
          </a:p>
          <a:p>
            <a:pPr>
              <a:lnSpc>
                <a:spcPct val="100000"/>
              </a:lnSpc>
            </a:pPr>
            <a:endParaRPr sz="5525">
              <a:latin typeface="Cambria" panose="02040503050406030204"/>
              <a:cs typeface="Cambria" panose="02040503050406030204"/>
            </a:endParaRPr>
          </a:p>
          <a:p>
            <a:pPr marR="163195" algn="ctr">
              <a:spcBef>
                <a:spcPts val="4695"/>
              </a:spcBef>
            </a:pPr>
            <a:r>
              <a:rPr sz="4250" b="1" spc="-11" dirty="0">
                <a:solidFill>
                  <a:srgbClr val="990000"/>
                </a:solidFill>
                <a:latin typeface="Cambria" panose="02040503050406030204"/>
                <a:cs typeface="Cambria" panose="02040503050406030204"/>
              </a:rPr>
              <a:t>Farnaz</a:t>
            </a:r>
            <a:r>
              <a:rPr sz="4250" b="1" dirty="0">
                <a:solidFill>
                  <a:srgbClr val="99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250" b="1" spc="20" dirty="0">
                <a:solidFill>
                  <a:srgbClr val="990000"/>
                </a:solidFill>
                <a:latin typeface="Cambria" panose="02040503050406030204"/>
                <a:cs typeface="Cambria" panose="02040503050406030204"/>
              </a:rPr>
              <a:t>Barneh,</a:t>
            </a:r>
            <a:r>
              <a:rPr sz="4250" b="1" spc="-20" dirty="0">
                <a:solidFill>
                  <a:srgbClr val="99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250" b="1" spc="31" dirty="0">
                <a:solidFill>
                  <a:srgbClr val="990000"/>
                </a:solidFill>
                <a:latin typeface="Cambria" panose="02040503050406030204"/>
                <a:cs typeface="Cambria" panose="02040503050406030204"/>
              </a:rPr>
              <a:t>Mona</a:t>
            </a:r>
            <a:r>
              <a:rPr sz="4250" b="1" spc="20" dirty="0">
                <a:solidFill>
                  <a:srgbClr val="990000"/>
                </a:solidFill>
                <a:latin typeface="Cambria" panose="02040503050406030204"/>
                <a:cs typeface="Cambria" panose="02040503050406030204"/>
              </a:rPr>
              <a:t> Salimi, </a:t>
            </a:r>
            <a:r>
              <a:rPr sz="4250" b="1" spc="31" dirty="0">
                <a:solidFill>
                  <a:srgbClr val="990000"/>
                </a:solidFill>
                <a:latin typeface="Cambria" panose="02040503050406030204"/>
                <a:cs typeface="Cambria" panose="02040503050406030204"/>
              </a:rPr>
              <a:t>Mohieddin</a:t>
            </a:r>
            <a:r>
              <a:rPr sz="4250" b="1" spc="-31" dirty="0">
                <a:solidFill>
                  <a:srgbClr val="99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250" b="1" spc="20" dirty="0">
                <a:solidFill>
                  <a:srgbClr val="990000"/>
                </a:solidFill>
                <a:latin typeface="Cambria" panose="02040503050406030204"/>
                <a:cs typeface="Cambria" panose="02040503050406030204"/>
              </a:rPr>
              <a:t>Jafari</a:t>
            </a:r>
            <a:endParaRPr sz="42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6191" y="9663914"/>
            <a:ext cx="8801828" cy="4800262"/>
          </a:xfrm>
          <a:custGeom>
            <a:avLst/>
            <a:gdLst/>
            <a:ahLst/>
            <a:cxnLst/>
            <a:rect l="l" t="t" r="r" b="b"/>
            <a:pathLst>
              <a:path w="4142740" h="2259329">
                <a:moveTo>
                  <a:pt x="4006542" y="0"/>
                </a:moveTo>
                <a:lnTo>
                  <a:pt x="172706" y="0"/>
                </a:lnTo>
                <a:lnTo>
                  <a:pt x="126794" y="6169"/>
                </a:lnTo>
                <a:lnTo>
                  <a:pt x="85538" y="23577"/>
                </a:lnTo>
                <a:lnTo>
                  <a:pt x="50584" y="50579"/>
                </a:lnTo>
                <a:lnTo>
                  <a:pt x="23579" y="85526"/>
                </a:lnTo>
                <a:lnTo>
                  <a:pt x="6169" y="126770"/>
                </a:lnTo>
                <a:lnTo>
                  <a:pt x="0" y="172665"/>
                </a:lnTo>
                <a:lnTo>
                  <a:pt x="0" y="2123113"/>
                </a:lnTo>
                <a:lnTo>
                  <a:pt x="6927" y="2166070"/>
                </a:lnTo>
                <a:lnTo>
                  <a:pt x="26217" y="2203379"/>
                </a:lnTo>
                <a:lnTo>
                  <a:pt x="55632" y="2232801"/>
                </a:lnTo>
                <a:lnTo>
                  <a:pt x="92934" y="2252096"/>
                </a:lnTo>
                <a:lnTo>
                  <a:pt x="135882" y="2259026"/>
                </a:lnTo>
                <a:lnTo>
                  <a:pt x="3969730" y="2259026"/>
                </a:lnTo>
                <a:lnTo>
                  <a:pt x="4015650" y="2252856"/>
                </a:lnTo>
                <a:lnTo>
                  <a:pt x="4056911" y="2235446"/>
                </a:lnTo>
                <a:lnTo>
                  <a:pt x="4091868" y="2208439"/>
                </a:lnTo>
                <a:lnTo>
                  <a:pt x="4118874" y="2173482"/>
                </a:lnTo>
                <a:lnTo>
                  <a:pt x="4136285" y="2132221"/>
                </a:lnTo>
                <a:lnTo>
                  <a:pt x="4142455" y="2086301"/>
                </a:lnTo>
                <a:lnTo>
                  <a:pt x="4142455" y="135853"/>
                </a:lnTo>
                <a:lnTo>
                  <a:pt x="4135525" y="92902"/>
                </a:lnTo>
                <a:lnTo>
                  <a:pt x="4116229" y="55608"/>
                </a:lnTo>
                <a:lnTo>
                  <a:pt x="4086807" y="26204"/>
                </a:lnTo>
                <a:lnTo>
                  <a:pt x="4049498" y="6923"/>
                </a:lnTo>
                <a:lnTo>
                  <a:pt x="4006542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9" name="object 9"/>
          <p:cNvSpPr txBox="1"/>
          <p:nvPr/>
        </p:nvSpPr>
        <p:spPr>
          <a:xfrm>
            <a:off x="880022" y="9822387"/>
            <a:ext cx="7981551" cy="449702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26670">
              <a:spcBef>
                <a:spcPts val="190"/>
              </a:spcBef>
              <a:tabLst>
                <a:tab pos="7953375" algn="l"/>
              </a:tabLst>
            </a:pPr>
            <a:r>
              <a:rPr sz="2765" b="1" u="sng" spc="-31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mbria" panose="02040503050406030204"/>
                <a:cs typeface="Cambria" panose="02040503050406030204"/>
              </a:rPr>
              <a:t>Background	</a:t>
            </a:r>
            <a:endParaRPr sz="276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7643" y="10491035"/>
            <a:ext cx="7897901" cy="1043856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363220" marR="10795" indent="-337185">
              <a:lnSpc>
                <a:spcPct val="151000"/>
              </a:lnSpc>
              <a:spcBef>
                <a:spcPts val="205"/>
              </a:spcBef>
              <a:buFont typeface="Wingdings" panose="05000000000000000000"/>
              <a:buChar char=""/>
              <a:tabLst>
                <a:tab pos="363855" algn="l"/>
              </a:tabLst>
            </a:pP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Doxorubicin</a:t>
            </a:r>
            <a:r>
              <a:rPr sz="2335" spc="147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is</a:t>
            </a:r>
            <a:r>
              <a:rPr sz="2335" spc="172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the</a:t>
            </a:r>
            <a:r>
              <a:rPr sz="2335" spc="16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first-line</a:t>
            </a:r>
            <a:r>
              <a:rPr sz="2335" spc="147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chemotherapy</a:t>
            </a:r>
            <a:r>
              <a:rPr sz="2335" spc="16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drug</a:t>
            </a:r>
            <a:r>
              <a:rPr sz="2335" spc="147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for</a:t>
            </a:r>
            <a:r>
              <a:rPr sz="2335" spc="16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triple-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negative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breast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cancer.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639" y="12106442"/>
            <a:ext cx="7896552" cy="1587993"/>
          </a:xfrm>
          <a:prstGeom prst="rect">
            <a:avLst/>
          </a:prstGeom>
        </p:spPr>
        <p:txBody>
          <a:bodyPr vert="horz" wrap="square" lIns="0" tIns="26981" rIns="0" bIns="0" rtlCol="0">
            <a:spAutoFit/>
          </a:bodyPr>
          <a:lstStyle/>
          <a:p>
            <a:pPr marL="363220" marR="10795" indent="-337185" algn="just">
              <a:lnSpc>
                <a:spcPct val="151000"/>
              </a:lnSpc>
              <a:spcBef>
                <a:spcPts val="210"/>
              </a:spcBef>
              <a:buFont typeface="Wingdings" panose="05000000000000000000"/>
              <a:buChar char=""/>
              <a:tabLst>
                <a:tab pos="363855" algn="l"/>
              </a:tabLst>
            </a:pP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Despite significant initial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response,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many patients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develop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resistance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to therapy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which is hypothesized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to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be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induced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by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crosstalk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between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tumor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 stromal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cells [1].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4060" y="14968926"/>
            <a:ext cx="8804529" cy="5802676"/>
            <a:chOff x="205629" y="7024264"/>
            <a:chExt cx="4144010" cy="2731135"/>
          </a:xfrm>
        </p:grpSpPr>
        <p:sp>
          <p:nvSpPr>
            <p:cNvPr id="13" name="object 13"/>
            <p:cNvSpPr/>
            <p:nvPr/>
          </p:nvSpPr>
          <p:spPr>
            <a:xfrm>
              <a:off x="205629" y="7024264"/>
              <a:ext cx="4144010" cy="2731135"/>
            </a:xfrm>
            <a:custGeom>
              <a:avLst/>
              <a:gdLst/>
              <a:ahLst/>
              <a:cxnLst/>
              <a:rect l="l" t="t" r="r" b="b"/>
              <a:pathLst>
                <a:path w="4144010" h="2731134">
                  <a:moveTo>
                    <a:pt x="3999728" y="0"/>
                  </a:moveTo>
                  <a:lnTo>
                    <a:pt x="167695" y="0"/>
                  </a:lnTo>
                  <a:lnTo>
                    <a:pt x="123115" y="5988"/>
                  </a:lnTo>
                  <a:lnTo>
                    <a:pt x="83056" y="22890"/>
                  </a:lnTo>
                  <a:lnTo>
                    <a:pt x="49116" y="49110"/>
                  </a:lnTo>
                  <a:lnTo>
                    <a:pt x="22895" y="83051"/>
                  </a:lnTo>
                  <a:lnTo>
                    <a:pt x="5990" y="123117"/>
                  </a:lnTo>
                  <a:lnTo>
                    <a:pt x="0" y="167713"/>
                  </a:lnTo>
                  <a:lnTo>
                    <a:pt x="0" y="2587054"/>
                  </a:lnTo>
                  <a:lnTo>
                    <a:pt x="7327" y="2632473"/>
                  </a:lnTo>
                  <a:lnTo>
                    <a:pt x="27730" y="2671926"/>
                  </a:lnTo>
                  <a:lnTo>
                    <a:pt x="58841" y="2703043"/>
                  </a:lnTo>
                  <a:lnTo>
                    <a:pt x="98295" y="2723452"/>
                  </a:lnTo>
                  <a:lnTo>
                    <a:pt x="143722" y="2730782"/>
                  </a:lnTo>
                  <a:lnTo>
                    <a:pt x="3975744" y="2730782"/>
                  </a:lnTo>
                  <a:lnTo>
                    <a:pt x="4020319" y="2724790"/>
                  </a:lnTo>
                  <a:lnTo>
                    <a:pt x="4060379" y="2707878"/>
                  </a:lnTo>
                  <a:lnTo>
                    <a:pt x="4094324" y="2681650"/>
                  </a:lnTo>
                  <a:lnTo>
                    <a:pt x="4120553" y="2647705"/>
                  </a:lnTo>
                  <a:lnTo>
                    <a:pt x="4137464" y="2607644"/>
                  </a:lnTo>
                  <a:lnTo>
                    <a:pt x="4143457" y="2563069"/>
                  </a:lnTo>
                  <a:lnTo>
                    <a:pt x="4143457" y="143728"/>
                  </a:lnTo>
                  <a:lnTo>
                    <a:pt x="4136127" y="98286"/>
                  </a:lnTo>
                  <a:lnTo>
                    <a:pt x="4115718" y="58830"/>
                  </a:lnTo>
                  <a:lnTo>
                    <a:pt x="4084601" y="27721"/>
                  </a:lnTo>
                  <a:lnTo>
                    <a:pt x="4045147" y="7324"/>
                  </a:lnTo>
                  <a:lnTo>
                    <a:pt x="3999728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496" y="7353724"/>
              <a:ext cx="3712210" cy="3810"/>
            </a:xfrm>
            <a:custGeom>
              <a:avLst/>
              <a:gdLst/>
              <a:ahLst/>
              <a:cxnLst/>
              <a:rect l="l" t="t" r="r" b="b"/>
              <a:pathLst>
                <a:path w="3712210" h="3809">
                  <a:moveTo>
                    <a:pt x="0" y="0"/>
                  </a:moveTo>
                  <a:lnTo>
                    <a:pt x="3711955" y="3400"/>
                  </a:lnTo>
                </a:path>
              </a:pathLst>
            </a:custGeom>
            <a:ln w="596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96362" y="15171392"/>
            <a:ext cx="7888457" cy="5019350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165735">
              <a:spcBef>
                <a:spcPts val="190"/>
              </a:spcBef>
            </a:pPr>
            <a:r>
              <a:rPr sz="2765" b="1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Aims</a:t>
            </a:r>
            <a:endParaRPr sz="2765">
              <a:latin typeface="Cambria" panose="02040503050406030204"/>
              <a:cs typeface="Cambria" panose="02040503050406030204"/>
            </a:endParaRPr>
          </a:p>
          <a:p>
            <a:pPr marL="363220" marR="10795" indent="-337185" algn="just">
              <a:lnSpc>
                <a:spcPct val="151000"/>
              </a:lnSpc>
              <a:spcBef>
                <a:spcPts val="2180"/>
              </a:spcBef>
              <a:buFont typeface="Wingdings" panose="05000000000000000000"/>
              <a:buChar char=""/>
              <a:tabLst>
                <a:tab pos="363855" algn="l"/>
              </a:tabLst>
            </a:pPr>
            <a:r>
              <a:rPr sz="2335" spc="-8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To</a:t>
            </a:r>
            <a:r>
              <a:rPr sz="2335" spc="-76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decipher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the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underlying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mechanism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of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acquired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doxorubicin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resistance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by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stromal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cells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with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a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systems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pharmacology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approach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based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on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transcriptional profiles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and signaling 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pathways activated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by integrated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secretome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tumor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microenvironment.</a:t>
            </a:r>
            <a:endParaRPr sz="2335">
              <a:latin typeface="Cambria" panose="02040503050406030204"/>
              <a:cs typeface="Cambria" panose="02040503050406030204"/>
            </a:endParaRPr>
          </a:p>
          <a:p>
            <a:pPr>
              <a:spcBef>
                <a:spcPts val="10"/>
              </a:spcBef>
              <a:buClr>
                <a:srgbClr val="0D0D0D"/>
              </a:buClr>
              <a:buFont typeface="Wingdings" panose="05000000000000000000"/>
              <a:buChar char=""/>
            </a:pPr>
            <a:endParaRPr sz="3610">
              <a:latin typeface="Cambria" panose="02040503050406030204"/>
              <a:cs typeface="Cambria" panose="02040503050406030204"/>
            </a:endParaRPr>
          </a:p>
          <a:p>
            <a:pPr marL="363220" marR="10795" indent="-337185" algn="just">
              <a:lnSpc>
                <a:spcPct val="151000"/>
              </a:lnSpc>
              <a:buFont typeface="Wingdings" panose="05000000000000000000"/>
              <a:buChar char=""/>
              <a:tabLst>
                <a:tab pos="363855" algn="l"/>
              </a:tabLst>
            </a:pPr>
            <a:r>
              <a:rPr sz="2335" spc="-8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To</a:t>
            </a:r>
            <a:r>
              <a:rPr sz="2335" spc="-76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identify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FDA-approved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drug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which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inhibits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the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protective</a:t>
            </a:r>
            <a:r>
              <a:rPr sz="2335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effects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of</a:t>
            </a:r>
            <a:r>
              <a:rPr sz="2335" spc="50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cytotoxic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agents.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1383" y="21252432"/>
            <a:ext cx="8812624" cy="13031401"/>
          </a:xfrm>
          <a:custGeom>
            <a:avLst/>
            <a:gdLst/>
            <a:ahLst/>
            <a:cxnLst/>
            <a:rect l="l" t="t" r="r" b="b"/>
            <a:pathLst>
              <a:path w="4147820" h="6133465">
                <a:moveTo>
                  <a:pt x="4007664" y="0"/>
                </a:moveTo>
                <a:lnTo>
                  <a:pt x="165076" y="0"/>
                </a:lnTo>
                <a:lnTo>
                  <a:pt x="121191" y="5897"/>
                </a:lnTo>
                <a:lnTo>
                  <a:pt x="81757" y="22541"/>
                </a:lnTo>
                <a:lnTo>
                  <a:pt x="48348" y="48356"/>
                </a:lnTo>
                <a:lnTo>
                  <a:pt x="22537" y="81769"/>
                </a:lnTo>
                <a:lnTo>
                  <a:pt x="5896" y="121204"/>
                </a:lnTo>
                <a:lnTo>
                  <a:pt x="0" y="165087"/>
                </a:lnTo>
                <a:lnTo>
                  <a:pt x="0" y="5993403"/>
                </a:lnTo>
                <a:lnTo>
                  <a:pt x="7132" y="6037623"/>
                </a:lnTo>
                <a:lnTo>
                  <a:pt x="26992" y="6076029"/>
                </a:lnTo>
                <a:lnTo>
                  <a:pt x="57276" y="6106316"/>
                </a:lnTo>
                <a:lnTo>
                  <a:pt x="95679" y="6126179"/>
                </a:lnTo>
                <a:lnTo>
                  <a:pt x="139898" y="6133313"/>
                </a:lnTo>
                <a:lnTo>
                  <a:pt x="3982486" y="6133313"/>
                </a:lnTo>
                <a:lnTo>
                  <a:pt x="4026369" y="6127415"/>
                </a:lnTo>
                <a:lnTo>
                  <a:pt x="4065804" y="6110771"/>
                </a:lnTo>
                <a:lnTo>
                  <a:pt x="4099217" y="6084956"/>
                </a:lnTo>
                <a:lnTo>
                  <a:pt x="4125032" y="6051543"/>
                </a:lnTo>
                <a:lnTo>
                  <a:pt x="4141676" y="6012108"/>
                </a:lnTo>
                <a:lnTo>
                  <a:pt x="4147574" y="5968225"/>
                </a:lnTo>
                <a:lnTo>
                  <a:pt x="4147574" y="139910"/>
                </a:lnTo>
                <a:lnTo>
                  <a:pt x="4140440" y="95690"/>
                </a:lnTo>
                <a:lnTo>
                  <a:pt x="4120577" y="57283"/>
                </a:lnTo>
                <a:lnTo>
                  <a:pt x="4090290" y="26996"/>
                </a:lnTo>
                <a:lnTo>
                  <a:pt x="4051883" y="7133"/>
                </a:lnTo>
                <a:lnTo>
                  <a:pt x="4007664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7" name="object 17"/>
          <p:cNvSpPr txBox="1"/>
          <p:nvPr/>
        </p:nvSpPr>
        <p:spPr>
          <a:xfrm>
            <a:off x="887629" y="22394680"/>
            <a:ext cx="7176108" cy="2129410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474980" marR="10795" indent="-449580">
              <a:lnSpc>
                <a:spcPct val="151000"/>
              </a:lnSpc>
              <a:spcBef>
                <a:spcPts val="205"/>
              </a:spcBef>
            </a:pP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1.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A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high-throughput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study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has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analyzed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the effect of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secretome of many stromal cells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on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the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effectiveness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of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cytotoxic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chemotherapy drugs including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doxorubicin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</a:t>
            </a:r>
            <a:r>
              <a:rPr sz="2335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different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cancer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cell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lines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[2].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7629" y="25266619"/>
            <a:ext cx="7145078" cy="1586634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474980" marR="10795" indent="-449580">
              <a:lnSpc>
                <a:spcPct val="151000"/>
              </a:lnSpc>
              <a:spcBef>
                <a:spcPts val="205"/>
              </a:spcBef>
            </a:pP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2.</a:t>
            </a:r>
            <a:r>
              <a:rPr sz="2335" spc="18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PCA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clustering</a:t>
            </a:r>
            <a:r>
              <a:rPr sz="2335" spc="-5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was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performed</a:t>
            </a:r>
            <a:r>
              <a:rPr sz="2335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on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rescue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factors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to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identify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most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protective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stromal cells and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corresponding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cytokines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chemokines.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627" y="27600065"/>
            <a:ext cx="7311024" cy="1586634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474980" marR="10795" indent="-449580">
              <a:lnSpc>
                <a:spcPct val="151000"/>
              </a:lnSpc>
              <a:spcBef>
                <a:spcPts val="205"/>
              </a:spcBef>
              <a:tabLst>
                <a:tab pos="542290" algn="l"/>
              </a:tabLst>
            </a:pP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3.		KEGG 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pathway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enrichment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was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performed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on each 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cluster of cytokine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to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identify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activated 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pathways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that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were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activated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by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cytokines</a:t>
            </a:r>
            <a:r>
              <a:rPr sz="2335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 each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cluster.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7629" y="29754271"/>
            <a:ext cx="6722797" cy="1043856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474980" marR="10795" indent="-449580">
              <a:lnSpc>
                <a:spcPct val="151000"/>
              </a:lnSpc>
              <a:spcBef>
                <a:spcPts val="205"/>
              </a:spcBef>
            </a:pP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4.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DrugBank and </a:t>
            </a:r>
            <a:r>
              <a:rPr sz="2335" i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LINCS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databases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were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queries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to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identify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FDA-approved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drugs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targeting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identified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36395" y="31010138"/>
            <a:ext cx="5845849" cy="389429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 marL="26670">
              <a:spcBef>
                <a:spcPts val="230"/>
              </a:spcBef>
            </a:pP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pathways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 their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mRNA-induced signature.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7633" y="31908224"/>
            <a:ext cx="7285388" cy="1586634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474980" marR="10795" indent="-449580">
              <a:lnSpc>
                <a:spcPct val="151000"/>
              </a:lnSpc>
              <a:spcBef>
                <a:spcPts val="205"/>
              </a:spcBef>
            </a:pP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5.</a:t>
            </a:r>
            <a:r>
              <a:rPr sz="2335" spc="212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MDA-MB-231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MSC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co-culture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system,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250mM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Na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Val,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1uM Doxorubicin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were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used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to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confirm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the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results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MTT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viability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assay.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3256" y="21558327"/>
            <a:ext cx="1436839" cy="449702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765" b="1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Methods</a:t>
            </a:r>
            <a:endParaRPr sz="2765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0124" y="22039861"/>
            <a:ext cx="8869290" cy="15766120"/>
            <a:chOff x="189657" y="10352322"/>
            <a:chExt cx="4174490" cy="7420609"/>
          </a:xfrm>
        </p:grpSpPr>
        <p:sp>
          <p:nvSpPr>
            <p:cNvPr id="25" name="object 25"/>
            <p:cNvSpPr/>
            <p:nvPr/>
          </p:nvSpPr>
          <p:spPr>
            <a:xfrm>
              <a:off x="376170" y="10355497"/>
              <a:ext cx="3785235" cy="0"/>
            </a:xfrm>
            <a:custGeom>
              <a:avLst/>
              <a:gdLst/>
              <a:ahLst/>
              <a:cxnLst/>
              <a:rect l="l" t="t" r="r" b="b"/>
              <a:pathLst>
                <a:path w="3785235">
                  <a:moveTo>
                    <a:pt x="0" y="0"/>
                  </a:moveTo>
                  <a:lnTo>
                    <a:pt x="3784917" y="0"/>
                  </a:lnTo>
                </a:path>
              </a:pathLst>
            </a:custGeom>
            <a:ln w="596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89657" y="16365009"/>
              <a:ext cx="4174490" cy="1408430"/>
            </a:xfrm>
            <a:custGeom>
              <a:avLst/>
              <a:gdLst/>
              <a:ahLst/>
              <a:cxnLst/>
              <a:rect l="l" t="t" r="r" b="b"/>
              <a:pathLst>
                <a:path w="4174490" h="1408430">
                  <a:moveTo>
                    <a:pt x="4008063" y="0"/>
                  </a:moveTo>
                  <a:lnTo>
                    <a:pt x="189699" y="0"/>
                  </a:lnTo>
                  <a:lnTo>
                    <a:pt x="139269" y="6773"/>
                  </a:lnTo>
                  <a:lnTo>
                    <a:pt x="93954" y="25891"/>
                  </a:lnTo>
                  <a:lnTo>
                    <a:pt x="55561" y="55546"/>
                  </a:lnTo>
                  <a:lnTo>
                    <a:pt x="25899" y="93931"/>
                  </a:lnTo>
                  <a:lnTo>
                    <a:pt x="6776" y="139241"/>
                  </a:lnTo>
                  <a:lnTo>
                    <a:pt x="0" y="189669"/>
                  </a:lnTo>
                  <a:lnTo>
                    <a:pt x="0" y="1241530"/>
                  </a:lnTo>
                  <a:lnTo>
                    <a:pt x="5940" y="1285730"/>
                  </a:lnTo>
                  <a:lnTo>
                    <a:pt x="22704" y="1325450"/>
                  </a:lnTo>
                  <a:lnTo>
                    <a:pt x="48708" y="1359104"/>
                  </a:lnTo>
                  <a:lnTo>
                    <a:pt x="82366" y="1385106"/>
                  </a:lnTo>
                  <a:lnTo>
                    <a:pt x="122093" y="1401871"/>
                  </a:lnTo>
                  <a:lnTo>
                    <a:pt x="166305" y="1407811"/>
                  </a:lnTo>
                  <a:lnTo>
                    <a:pt x="3984675" y="1407811"/>
                  </a:lnTo>
                  <a:lnTo>
                    <a:pt x="4035107" y="1401033"/>
                  </a:lnTo>
                  <a:lnTo>
                    <a:pt x="4080428" y="1381904"/>
                  </a:lnTo>
                  <a:lnTo>
                    <a:pt x="4118828" y="1352235"/>
                  </a:lnTo>
                  <a:lnTo>
                    <a:pt x="4148497" y="1313835"/>
                  </a:lnTo>
                  <a:lnTo>
                    <a:pt x="4167626" y="1268515"/>
                  </a:lnTo>
                  <a:lnTo>
                    <a:pt x="4174404" y="1218083"/>
                  </a:lnTo>
                  <a:lnTo>
                    <a:pt x="4174404" y="166281"/>
                  </a:lnTo>
                  <a:lnTo>
                    <a:pt x="4168463" y="122081"/>
                  </a:lnTo>
                  <a:lnTo>
                    <a:pt x="4151697" y="82361"/>
                  </a:lnTo>
                  <a:lnTo>
                    <a:pt x="4125689" y="48707"/>
                  </a:lnTo>
                  <a:lnTo>
                    <a:pt x="4092025" y="22705"/>
                  </a:lnTo>
                  <a:lnTo>
                    <a:pt x="4052288" y="5940"/>
                  </a:lnTo>
                  <a:lnTo>
                    <a:pt x="4008063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95145" y="35849228"/>
            <a:ext cx="6790254" cy="1260693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26670" marR="10795">
              <a:lnSpc>
                <a:spcPct val="155000"/>
              </a:lnSpc>
              <a:spcBef>
                <a:spcPts val="190"/>
              </a:spcBef>
            </a:pPr>
            <a:r>
              <a:rPr sz="1805" b="1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FDA</a:t>
            </a:r>
            <a:r>
              <a:rPr sz="180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:</a:t>
            </a:r>
            <a:r>
              <a:rPr sz="1805" spc="76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Food</a:t>
            </a:r>
            <a:r>
              <a:rPr sz="1805" spc="96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</a:t>
            </a:r>
            <a:r>
              <a:rPr sz="1805" spc="96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Drug</a:t>
            </a:r>
            <a:r>
              <a:rPr sz="1805" spc="116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Administration,</a:t>
            </a:r>
            <a:r>
              <a:rPr sz="1805" spc="107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TF:</a:t>
            </a:r>
            <a:r>
              <a:rPr sz="1805" b="1" spc="107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Transcription</a:t>
            </a:r>
            <a:r>
              <a:rPr sz="1805" spc="96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Factor. </a:t>
            </a:r>
            <a:r>
              <a:rPr sz="180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b="1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PCA: </a:t>
            </a:r>
            <a:r>
              <a:rPr sz="180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Principal Component </a:t>
            </a:r>
            <a:r>
              <a:rPr sz="180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Analysis,</a:t>
            </a:r>
            <a:r>
              <a:rPr sz="180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b="1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MSC: </a:t>
            </a:r>
            <a:r>
              <a:rPr sz="180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Mesenchymal Stem </a:t>
            </a:r>
            <a:r>
              <a:rPr sz="180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Cell. </a:t>
            </a:r>
            <a:r>
              <a:rPr sz="1805" spc="-373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b="1" spc="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Na</a:t>
            </a:r>
            <a:r>
              <a:rPr sz="1805" b="1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Val,</a:t>
            </a:r>
            <a:r>
              <a:rPr sz="1805" b="1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b="1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Val</a:t>
            </a:r>
            <a:r>
              <a:rPr sz="180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: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Sodium</a:t>
            </a:r>
            <a:r>
              <a:rPr sz="180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80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Valproate.</a:t>
            </a:r>
            <a:endParaRPr sz="180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2597" y="35135507"/>
            <a:ext cx="8061147" cy="449702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26670">
              <a:spcBef>
                <a:spcPts val="190"/>
              </a:spcBef>
              <a:tabLst>
                <a:tab pos="8032750" algn="l"/>
              </a:tabLst>
            </a:pPr>
            <a:r>
              <a:rPr sz="2765" b="1" u="sng" spc="-4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mbria" panose="02040503050406030204"/>
                <a:cs typeface="Cambria" panose="02040503050406030204"/>
              </a:rPr>
              <a:t>Acronyms	</a:t>
            </a:r>
            <a:endParaRPr sz="2765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840379" y="6709964"/>
            <a:ext cx="19976808" cy="27569804"/>
            <a:chOff x="4618763" y="3137030"/>
            <a:chExt cx="9402445" cy="12976225"/>
          </a:xfrm>
        </p:grpSpPr>
        <p:sp>
          <p:nvSpPr>
            <p:cNvPr id="30" name="object 30"/>
            <p:cNvSpPr/>
            <p:nvPr/>
          </p:nvSpPr>
          <p:spPr>
            <a:xfrm>
              <a:off x="4618763" y="3137030"/>
              <a:ext cx="9402445" cy="12976225"/>
            </a:xfrm>
            <a:custGeom>
              <a:avLst/>
              <a:gdLst/>
              <a:ahLst/>
              <a:cxnLst/>
              <a:rect l="l" t="t" r="r" b="b"/>
              <a:pathLst>
                <a:path w="9402444" h="12976225">
                  <a:moveTo>
                    <a:pt x="9228518" y="0"/>
                  </a:moveTo>
                  <a:lnTo>
                    <a:pt x="183822" y="0"/>
                  </a:lnTo>
                  <a:lnTo>
                    <a:pt x="134967" y="6564"/>
                  </a:lnTo>
                  <a:lnTo>
                    <a:pt x="91059" y="25091"/>
                  </a:lnTo>
                  <a:lnTo>
                    <a:pt x="53853" y="53831"/>
                  </a:lnTo>
                  <a:lnTo>
                    <a:pt x="25104" y="91032"/>
                  </a:lnTo>
                  <a:lnTo>
                    <a:pt x="6568" y="134946"/>
                  </a:lnTo>
                  <a:lnTo>
                    <a:pt x="0" y="183822"/>
                  </a:lnTo>
                  <a:lnTo>
                    <a:pt x="0" y="12802401"/>
                  </a:lnTo>
                  <a:lnTo>
                    <a:pt x="6207" y="12848583"/>
                  </a:lnTo>
                  <a:lnTo>
                    <a:pt x="23726" y="12890084"/>
                  </a:lnTo>
                  <a:lnTo>
                    <a:pt x="50900" y="12925248"/>
                  </a:lnTo>
                  <a:lnTo>
                    <a:pt x="86074" y="12952417"/>
                  </a:lnTo>
                  <a:lnTo>
                    <a:pt x="127592" y="12969933"/>
                  </a:lnTo>
                  <a:lnTo>
                    <a:pt x="173798" y="12976140"/>
                  </a:lnTo>
                  <a:lnTo>
                    <a:pt x="9218435" y="12976140"/>
                  </a:lnTo>
                  <a:lnTo>
                    <a:pt x="9267311" y="12969572"/>
                  </a:lnTo>
                  <a:lnTo>
                    <a:pt x="9311225" y="12951035"/>
                  </a:lnTo>
                  <a:lnTo>
                    <a:pt x="9348426" y="12922287"/>
                  </a:lnTo>
                  <a:lnTo>
                    <a:pt x="9377166" y="12885081"/>
                  </a:lnTo>
                  <a:lnTo>
                    <a:pt x="9395693" y="12841173"/>
                  </a:lnTo>
                  <a:lnTo>
                    <a:pt x="9402257" y="12792318"/>
                  </a:lnTo>
                  <a:lnTo>
                    <a:pt x="9402257" y="173739"/>
                  </a:lnTo>
                  <a:lnTo>
                    <a:pt x="9396054" y="127557"/>
                  </a:lnTo>
                  <a:lnTo>
                    <a:pt x="9378547" y="86056"/>
                  </a:lnTo>
                  <a:lnTo>
                    <a:pt x="9351387" y="50892"/>
                  </a:lnTo>
                  <a:lnTo>
                    <a:pt x="9316228" y="23723"/>
                  </a:lnTo>
                  <a:lnTo>
                    <a:pt x="9274720" y="6207"/>
                  </a:lnTo>
                  <a:lnTo>
                    <a:pt x="9228518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0280081" y="3878405"/>
              <a:ext cx="3477260" cy="1398905"/>
            </a:xfrm>
            <a:custGeom>
              <a:avLst/>
              <a:gdLst/>
              <a:ahLst/>
              <a:cxnLst/>
              <a:rect l="l" t="t" r="r" b="b"/>
              <a:pathLst>
                <a:path w="3477259" h="1398904">
                  <a:moveTo>
                    <a:pt x="141938" y="0"/>
                  </a:moveTo>
                  <a:lnTo>
                    <a:pt x="3359990" y="0"/>
                  </a:lnTo>
                  <a:lnTo>
                    <a:pt x="3405618" y="9206"/>
                  </a:lnTo>
                  <a:lnTo>
                    <a:pt x="3442885" y="34321"/>
                  </a:lnTo>
                  <a:lnTo>
                    <a:pt x="3468013" y="71584"/>
                  </a:lnTo>
                  <a:lnTo>
                    <a:pt x="3477228" y="117238"/>
                  </a:lnTo>
                  <a:lnTo>
                    <a:pt x="3477228" y="1256804"/>
                  </a:lnTo>
                  <a:lnTo>
                    <a:pt x="3469993" y="1301670"/>
                  </a:lnTo>
                  <a:lnTo>
                    <a:pt x="3449844" y="1340634"/>
                  </a:lnTo>
                  <a:lnTo>
                    <a:pt x="3419120" y="1371359"/>
                  </a:lnTo>
                  <a:lnTo>
                    <a:pt x="3380156" y="1391507"/>
                  </a:lnTo>
                  <a:lnTo>
                    <a:pt x="3335290" y="1398743"/>
                  </a:lnTo>
                  <a:lnTo>
                    <a:pt x="117238" y="1398743"/>
                  </a:lnTo>
                  <a:lnTo>
                    <a:pt x="71609" y="1389527"/>
                  </a:lnTo>
                  <a:lnTo>
                    <a:pt x="34343" y="1364399"/>
                  </a:lnTo>
                  <a:lnTo>
                    <a:pt x="9215" y="1327133"/>
                  </a:lnTo>
                  <a:lnTo>
                    <a:pt x="0" y="1281505"/>
                  </a:lnTo>
                  <a:lnTo>
                    <a:pt x="0" y="141878"/>
                  </a:lnTo>
                  <a:lnTo>
                    <a:pt x="7235" y="97041"/>
                  </a:lnTo>
                  <a:lnTo>
                    <a:pt x="27383" y="58095"/>
                  </a:lnTo>
                  <a:lnTo>
                    <a:pt x="58108" y="27380"/>
                  </a:lnTo>
                  <a:lnTo>
                    <a:pt x="97072" y="7234"/>
                  </a:lnTo>
                  <a:lnTo>
                    <a:pt x="141938" y="0"/>
                  </a:lnTo>
                  <a:close/>
                </a:path>
              </a:pathLst>
            </a:custGeom>
            <a:ln w="447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240591" y="6892637"/>
            <a:ext cx="18500843" cy="449702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26670">
              <a:spcBef>
                <a:spcPts val="190"/>
              </a:spcBef>
              <a:tabLst>
                <a:tab pos="18473420" algn="l"/>
              </a:tabLst>
            </a:pPr>
            <a:r>
              <a:rPr sz="2765" b="1" u="sng" spc="-232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mbria" panose="02040503050406030204"/>
                <a:cs typeface="Cambria" panose="02040503050406030204"/>
              </a:rPr>
              <a:t> </a:t>
            </a:r>
            <a:r>
              <a:rPr sz="2765" b="1" u="sng" spc="-2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mbria" panose="02040503050406030204"/>
                <a:cs typeface="Cambria" panose="02040503050406030204"/>
              </a:rPr>
              <a:t>Results	</a:t>
            </a:r>
            <a:endParaRPr sz="276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022164" y="8318572"/>
            <a:ext cx="7084368" cy="1043856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26670" marR="10795">
              <a:lnSpc>
                <a:spcPct val="151000"/>
              </a:lnSpc>
              <a:spcBef>
                <a:spcPts val="205"/>
              </a:spcBef>
            </a:pPr>
            <a:r>
              <a:rPr sz="2335" b="1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Table</a:t>
            </a:r>
            <a:r>
              <a:rPr sz="2335" b="1" spc="35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.</a:t>
            </a:r>
            <a:r>
              <a:rPr sz="2335" spc="223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Among</a:t>
            </a:r>
            <a:r>
              <a:rPr sz="2335" spc="35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stromal</a:t>
            </a:r>
            <a:r>
              <a:rPr sz="2335" spc="35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cell</a:t>
            </a:r>
            <a:r>
              <a:rPr sz="2335" spc="35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types</a:t>
            </a:r>
            <a:r>
              <a:rPr sz="2335" spc="35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used,</a:t>
            </a:r>
            <a:r>
              <a:rPr sz="2335" spc="35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adipocytes,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skin</a:t>
            </a:r>
            <a:r>
              <a:rPr sz="2335" spc="277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breast,</a:t>
            </a:r>
            <a:r>
              <a:rPr sz="2335" spc="277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skin</a:t>
            </a:r>
            <a:r>
              <a:rPr sz="2335" spc="288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upper</a:t>
            </a:r>
            <a:r>
              <a:rPr sz="2335" spc="277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abdomen,</a:t>
            </a:r>
            <a:r>
              <a:rPr sz="2335" spc="277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bone</a:t>
            </a:r>
            <a:r>
              <a:rPr sz="2335" spc="288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marrow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022164" y="9395549"/>
            <a:ext cx="7084368" cy="1586634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26670" marR="10795" algn="just">
              <a:lnSpc>
                <a:spcPct val="151000"/>
              </a:lnSpc>
              <a:spcBef>
                <a:spcPts val="205"/>
              </a:spcBef>
            </a:pP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stroma,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lung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mammary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cancer-associated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fibroblasts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induced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significant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protection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against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docetaxel</a:t>
            </a:r>
            <a:r>
              <a:rPr sz="2335" spc="-5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doxorubicin.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873205" y="12254939"/>
            <a:ext cx="7383875" cy="2443305"/>
          </a:xfrm>
          <a:custGeom>
            <a:avLst/>
            <a:gdLst/>
            <a:ahLst/>
            <a:cxnLst/>
            <a:rect l="l" t="t" r="r" b="b"/>
            <a:pathLst>
              <a:path w="3475355" h="1149984">
                <a:moveTo>
                  <a:pt x="156675" y="0"/>
                </a:moveTo>
                <a:lnTo>
                  <a:pt x="3335349" y="0"/>
                </a:lnTo>
                <a:lnTo>
                  <a:pt x="3379505" y="7126"/>
                </a:lnTo>
                <a:lnTo>
                  <a:pt x="3417861" y="26971"/>
                </a:lnTo>
                <a:lnTo>
                  <a:pt x="3448113" y="57232"/>
                </a:lnTo>
                <a:lnTo>
                  <a:pt x="3467954" y="95606"/>
                </a:lnTo>
                <a:lnTo>
                  <a:pt x="3475080" y="139790"/>
                </a:lnTo>
                <a:lnTo>
                  <a:pt x="3475080" y="992973"/>
                </a:lnTo>
                <a:lnTo>
                  <a:pt x="3467097" y="1042511"/>
                </a:lnTo>
                <a:lnTo>
                  <a:pt x="3444863" y="1085522"/>
                </a:lnTo>
                <a:lnTo>
                  <a:pt x="3410953" y="1119432"/>
                </a:lnTo>
                <a:lnTo>
                  <a:pt x="3367942" y="1141666"/>
                </a:lnTo>
                <a:lnTo>
                  <a:pt x="3318405" y="1149649"/>
                </a:lnTo>
                <a:lnTo>
                  <a:pt x="139731" y="1149649"/>
                </a:lnTo>
                <a:lnTo>
                  <a:pt x="95552" y="1142523"/>
                </a:lnTo>
                <a:lnTo>
                  <a:pt x="57193" y="1122681"/>
                </a:lnTo>
                <a:lnTo>
                  <a:pt x="26950" y="1092430"/>
                </a:lnTo>
                <a:lnTo>
                  <a:pt x="7120" y="1054073"/>
                </a:lnTo>
                <a:lnTo>
                  <a:pt x="0" y="1009918"/>
                </a:lnTo>
                <a:lnTo>
                  <a:pt x="0" y="156675"/>
                </a:lnTo>
                <a:lnTo>
                  <a:pt x="7983" y="107160"/>
                </a:lnTo>
                <a:lnTo>
                  <a:pt x="30217" y="64152"/>
                </a:lnTo>
                <a:lnTo>
                  <a:pt x="64126" y="30234"/>
                </a:lnTo>
                <a:lnTo>
                  <a:pt x="107137" y="7989"/>
                </a:lnTo>
                <a:lnTo>
                  <a:pt x="156675" y="0"/>
                </a:lnTo>
                <a:close/>
              </a:path>
            </a:pathLst>
          </a:custGeom>
          <a:ln w="4474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36" name="object 36"/>
          <p:cNvSpPr txBox="1"/>
          <p:nvPr/>
        </p:nvSpPr>
        <p:spPr>
          <a:xfrm>
            <a:off x="22035856" y="12297480"/>
            <a:ext cx="6930567" cy="2130769"/>
          </a:xfrm>
          <a:prstGeom prst="rect">
            <a:avLst/>
          </a:prstGeom>
        </p:spPr>
        <p:txBody>
          <a:bodyPr vert="horz" wrap="square" lIns="0" tIns="26981" rIns="0" bIns="0" rtlCol="0">
            <a:spAutoFit/>
          </a:bodyPr>
          <a:lstStyle/>
          <a:p>
            <a:pPr marL="26670" marR="10795">
              <a:lnSpc>
                <a:spcPct val="151000"/>
              </a:lnSpc>
              <a:spcBef>
                <a:spcPts val="210"/>
              </a:spcBef>
            </a:pPr>
            <a:r>
              <a:rPr sz="233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Fig 1.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PCA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showed that with 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regard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to the amount of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secreted cytokines, stromal cells formed distinct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clusters.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So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quantitative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data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of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most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effective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stromal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cells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were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dissected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clustered.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444151" y="23640898"/>
            <a:ext cx="14469595" cy="918767"/>
          </a:xfrm>
          <a:custGeom>
            <a:avLst/>
            <a:gdLst/>
            <a:ahLst/>
            <a:cxnLst/>
            <a:rect l="l" t="t" r="r" b="b"/>
            <a:pathLst>
              <a:path w="6810375" h="432434">
                <a:moveTo>
                  <a:pt x="85974" y="0"/>
                </a:moveTo>
                <a:lnTo>
                  <a:pt x="6726544" y="0"/>
                </a:lnTo>
                <a:lnTo>
                  <a:pt x="6759095" y="6575"/>
                </a:lnTo>
                <a:lnTo>
                  <a:pt x="6785685" y="24506"/>
                </a:lnTo>
                <a:lnTo>
                  <a:pt x="6803615" y="51095"/>
                </a:lnTo>
                <a:lnTo>
                  <a:pt x="6810191" y="83647"/>
                </a:lnTo>
                <a:lnTo>
                  <a:pt x="6810191" y="346165"/>
                </a:lnTo>
                <a:lnTo>
                  <a:pt x="6803436" y="379600"/>
                </a:lnTo>
                <a:lnTo>
                  <a:pt x="6785014" y="406910"/>
                </a:lnTo>
                <a:lnTo>
                  <a:pt x="6757686" y="425326"/>
                </a:lnTo>
                <a:lnTo>
                  <a:pt x="6724217" y="432080"/>
                </a:lnTo>
                <a:lnTo>
                  <a:pt x="83707" y="432080"/>
                </a:lnTo>
                <a:lnTo>
                  <a:pt x="51121" y="425513"/>
                </a:lnTo>
                <a:lnTo>
                  <a:pt x="24514" y="407596"/>
                </a:lnTo>
                <a:lnTo>
                  <a:pt x="6576" y="381009"/>
                </a:lnTo>
                <a:lnTo>
                  <a:pt x="0" y="348432"/>
                </a:lnTo>
                <a:lnTo>
                  <a:pt x="0" y="85974"/>
                </a:lnTo>
                <a:lnTo>
                  <a:pt x="6754" y="52505"/>
                </a:lnTo>
                <a:lnTo>
                  <a:pt x="25177" y="25177"/>
                </a:lnTo>
                <a:lnTo>
                  <a:pt x="52505" y="6754"/>
                </a:lnTo>
                <a:lnTo>
                  <a:pt x="85974" y="0"/>
                </a:lnTo>
                <a:close/>
              </a:path>
            </a:pathLst>
          </a:custGeom>
          <a:ln w="4474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38" name="object 38"/>
          <p:cNvSpPr txBox="1"/>
          <p:nvPr/>
        </p:nvSpPr>
        <p:spPr>
          <a:xfrm>
            <a:off x="10562435" y="23705059"/>
            <a:ext cx="14183576" cy="730707"/>
          </a:xfrm>
          <a:prstGeom prst="rect">
            <a:avLst/>
          </a:prstGeom>
        </p:spPr>
        <p:txBody>
          <a:bodyPr vert="horz" wrap="square" lIns="0" tIns="26981" rIns="0" bIns="0" rtlCol="0">
            <a:spAutoFit/>
          </a:bodyPr>
          <a:lstStyle/>
          <a:p>
            <a:pPr marL="26670" marR="10795">
              <a:lnSpc>
                <a:spcPct val="101000"/>
              </a:lnSpc>
              <a:spcBef>
                <a:spcPts val="210"/>
              </a:spcBef>
            </a:pPr>
            <a:r>
              <a:rPr sz="233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Fig 2.</a:t>
            </a:r>
            <a:r>
              <a:rPr sz="2335" b="1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Cytokine clustering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identification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of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corresponding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TFs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each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cluster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reveals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involved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pathways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(A)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their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interactions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(B) in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tumor-stroma.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3657261" y="25669988"/>
            <a:ext cx="5600307" cy="3613014"/>
          </a:xfrm>
          <a:custGeom>
            <a:avLst/>
            <a:gdLst/>
            <a:ahLst/>
            <a:cxnLst/>
            <a:rect l="l" t="t" r="r" b="b"/>
            <a:pathLst>
              <a:path w="2635884" h="1700530">
                <a:moveTo>
                  <a:pt x="231731" y="0"/>
                </a:moveTo>
                <a:lnTo>
                  <a:pt x="2454542" y="0"/>
                </a:lnTo>
                <a:lnTo>
                  <a:pt x="2502617" y="6459"/>
                </a:lnTo>
                <a:lnTo>
                  <a:pt x="2545816" y="24691"/>
                </a:lnTo>
                <a:lnTo>
                  <a:pt x="2582415" y="52973"/>
                </a:lnTo>
                <a:lnTo>
                  <a:pt x="2610691" y="89583"/>
                </a:lnTo>
                <a:lnTo>
                  <a:pt x="2628921" y="132798"/>
                </a:lnTo>
                <a:lnTo>
                  <a:pt x="2635381" y="180898"/>
                </a:lnTo>
                <a:lnTo>
                  <a:pt x="2635381" y="1468370"/>
                </a:lnTo>
                <a:lnTo>
                  <a:pt x="2630675" y="1515068"/>
                </a:lnTo>
                <a:lnTo>
                  <a:pt x="2617179" y="1558559"/>
                </a:lnTo>
                <a:lnTo>
                  <a:pt x="2595823" y="1597912"/>
                </a:lnTo>
                <a:lnTo>
                  <a:pt x="2567537" y="1632197"/>
                </a:lnTo>
                <a:lnTo>
                  <a:pt x="2533252" y="1660483"/>
                </a:lnTo>
                <a:lnTo>
                  <a:pt x="2493898" y="1681840"/>
                </a:lnTo>
                <a:lnTo>
                  <a:pt x="2450407" y="1695336"/>
                </a:lnTo>
                <a:lnTo>
                  <a:pt x="2403709" y="1700042"/>
                </a:lnTo>
                <a:lnTo>
                  <a:pt x="180898" y="1700042"/>
                </a:lnTo>
                <a:lnTo>
                  <a:pt x="132819" y="1693582"/>
                </a:lnTo>
                <a:lnTo>
                  <a:pt x="89609" y="1675352"/>
                </a:lnTo>
                <a:lnTo>
                  <a:pt x="52995" y="1647076"/>
                </a:lnTo>
                <a:lnTo>
                  <a:pt x="24704" y="1610476"/>
                </a:lnTo>
                <a:lnTo>
                  <a:pt x="6464" y="1567277"/>
                </a:lnTo>
                <a:lnTo>
                  <a:pt x="0" y="1519203"/>
                </a:lnTo>
                <a:lnTo>
                  <a:pt x="0" y="231672"/>
                </a:lnTo>
                <a:lnTo>
                  <a:pt x="4708" y="184990"/>
                </a:lnTo>
                <a:lnTo>
                  <a:pt x="18211" y="141507"/>
                </a:lnTo>
                <a:lnTo>
                  <a:pt x="39577" y="102155"/>
                </a:lnTo>
                <a:lnTo>
                  <a:pt x="67874" y="67866"/>
                </a:lnTo>
                <a:lnTo>
                  <a:pt x="102170" y="39574"/>
                </a:lnTo>
                <a:lnTo>
                  <a:pt x="141533" y="18210"/>
                </a:lnTo>
                <a:lnTo>
                  <a:pt x="185030" y="4708"/>
                </a:lnTo>
                <a:lnTo>
                  <a:pt x="231731" y="0"/>
                </a:lnTo>
                <a:close/>
              </a:path>
            </a:pathLst>
          </a:custGeom>
          <a:ln w="4474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40" name="object 40"/>
          <p:cNvSpPr txBox="1"/>
          <p:nvPr/>
        </p:nvSpPr>
        <p:spPr>
          <a:xfrm>
            <a:off x="23866818" y="25760107"/>
            <a:ext cx="5091676" cy="3214963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26670" marR="10795">
              <a:lnSpc>
                <a:spcPct val="151000"/>
              </a:lnSpc>
              <a:spcBef>
                <a:spcPts val="205"/>
              </a:spcBef>
            </a:pPr>
            <a:r>
              <a:rPr sz="233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Fig 4.</a:t>
            </a:r>
            <a:r>
              <a:rPr sz="2335" b="1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Enrichment of identified KEGG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pathways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genes in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transcription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signatures of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FDA-approved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drugs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targeting</a:t>
            </a:r>
            <a:r>
              <a:rPr sz="2335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IL6,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TNF-a, TGF-b, </a:t>
            </a:r>
            <a:r>
              <a:rPr sz="2335" spc="-6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AKT,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MAPK </a:t>
            </a:r>
            <a:r>
              <a:rPr sz="2335" spc="-48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 NF-kB showed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Na </a:t>
            </a:r>
            <a:r>
              <a:rPr sz="2335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Val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to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be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most 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potent.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767429" y="31065003"/>
            <a:ext cx="8272965" cy="1303275"/>
          </a:xfrm>
          <a:custGeom>
            <a:avLst/>
            <a:gdLst/>
            <a:ahLst/>
            <a:cxnLst/>
            <a:rect l="l" t="t" r="r" b="b"/>
            <a:pathLst>
              <a:path w="3893820" h="613409">
                <a:moveTo>
                  <a:pt x="102262" y="0"/>
                </a:moveTo>
                <a:lnTo>
                  <a:pt x="3798037" y="0"/>
                </a:lnTo>
                <a:lnTo>
                  <a:pt x="3835169" y="7488"/>
                </a:lnTo>
                <a:lnTo>
                  <a:pt x="3865494" y="27914"/>
                </a:lnTo>
                <a:lnTo>
                  <a:pt x="3885940" y="58219"/>
                </a:lnTo>
                <a:lnTo>
                  <a:pt x="3893438" y="95341"/>
                </a:lnTo>
                <a:lnTo>
                  <a:pt x="3893438" y="511134"/>
                </a:lnTo>
                <a:lnTo>
                  <a:pt x="3885405" y="550924"/>
                </a:lnTo>
                <a:lnTo>
                  <a:pt x="3863495" y="583431"/>
                </a:lnTo>
                <a:lnTo>
                  <a:pt x="3830991" y="605355"/>
                </a:lnTo>
                <a:lnTo>
                  <a:pt x="3791176" y="613396"/>
                </a:lnTo>
                <a:lnTo>
                  <a:pt x="95401" y="613396"/>
                </a:lnTo>
                <a:lnTo>
                  <a:pt x="58269" y="605898"/>
                </a:lnTo>
                <a:lnTo>
                  <a:pt x="27944" y="585452"/>
                </a:lnTo>
                <a:lnTo>
                  <a:pt x="7497" y="555127"/>
                </a:lnTo>
                <a:lnTo>
                  <a:pt x="0" y="517995"/>
                </a:lnTo>
                <a:lnTo>
                  <a:pt x="0" y="102202"/>
                </a:lnTo>
                <a:lnTo>
                  <a:pt x="8041" y="62422"/>
                </a:lnTo>
                <a:lnTo>
                  <a:pt x="29965" y="29935"/>
                </a:lnTo>
                <a:lnTo>
                  <a:pt x="62472" y="8032"/>
                </a:lnTo>
                <a:lnTo>
                  <a:pt x="102262" y="0"/>
                </a:lnTo>
                <a:close/>
              </a:path>
            </a:pathLst>
          </a:custGeom>
          <a:ln w="4474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42" name="object 42"/>
          <p:cNvSpPr txBox="1"/>
          <p:nvPr/>
        </p:nvSpPr>
        <p:spPr>
          <a:xfrm>
            <a:off x="11895853" y="31139433"/>
            <a:ext cx="7964009" cy="1112798"/>
          </a:xfrm>
          <a:prstGeom prst="rect">
            <a:avLst/>
          </a:prstGeom>
        </p:spPr>
        <p:txBody>
          <a:bodyPr vert="horz" wrap="square" lIns="0" tIns="26981" rIns="0" bIns="0" rtlCol="0">
            <a:spAutoFit/>
          </a:bodyPr>
          <a:lstStyle/>
          <a:p>
            <a:pPr marL="26670" marR="10795">
              <a:lnSpc>
                <a:spcPct val="101000"/>
              </a:lnSpc>
              <a:spcBef>
                <a:spcPts val="210"/>
              </a:spcBef>
            </a:pPr>
            <a:r>
              <a:rPr sz="233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Fig</a:t>
            </a:r>
            <a:r>
              <a:rPr sz="2335" b="1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b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5.</a:t>
            </a:r>
            <a:r>
              <a:rPr sz="2335" b="1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MSCs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exerted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protective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effects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on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Doxorubicin-induced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apoptosis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which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was reversed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by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Na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Val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.</a:t>
            </a:r>
            <a:endParaRPr sz="2335">
              <a:latin typeface="Cambria" panose="02040503050406030204"/>
              <a:cs typeface="Cambria" panose="02040503050406030204"/>
            </a:endParaRPr>
          </a:p>
          <a:p>
            <a:pPr marL="26670">
              <a:spcBef>
                <a:spcPts val="20"/>
              </a:spcBef>
            </a:pP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(Mean</a:t>
            </a:r>
            <a:r>
              <a:rPr sz="2335" spc="48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±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SEM, t-test,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*P&lt; 0.05)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66190" y="38219874"/>
            <a:ext cx="29388454" cy="2999152"/>
          </a:xfrm>
          <a:custGeom>
            <a:avLst/>
            <a:gdLst/>
            <a:ahLst/>
            <a:cxnLst/>
            <a:rect l="l" t="t" r="r" b="b"/>
            <a:pathLst>
              <a:path w="13832205" h="1411605">
                <a:moveTo>
                  <a:pt x="13697927" y="0"/>
                </a:moveTo>
                <a:lnTo>
                  <a:pt x="160810" y="0"/>
                </a:lnTo>
                <a:lnTo>
                  <a:pt x="118059" y="5741"/>
                </a:lnTo>
                <a:lnTo>
                  <a:pt x="79645" y="21944"/>
                </a:lnTo>
                <a:lnTo>
                  <a:pt x="47099" y="47081"/>
                </a:lnTo>
                <a:lnTo>
                  <a:pt x="21954" y="79621"/>
                </a:lnTo>
                <a:lnTo>
                  <a:pt x="5744" y="118035"/>
                </a:lnTo>
                <a:lnTo>
                  <a:pt x="0" y="160792"/>
                </a:lnTo>
                <a:lnTo>
                  <a:pt x="0" y="1277328"/>
                </a:lnTo>
                <a:lnTo>
                  <a:pt x="6829" y="1319697"/>
                </a:lnTo>
                <a:lnTo>
                  <a:pt x="25847" y="1356483"/>
                </a:lnTo>
                <a:lnTo>
                  <a:pt x="54848" y="1385486"/>
                </a:lnTo>
                <a:lnTo>
                  <a:pt x="91623" y="1404503"/>
                </a:lnTo>
                <a:lnTo>
                  <a:pt x="133967" y="1411332"/>
                </a:lnTo>
                <a:lnTo>
                  <a:pt x="13671139" y="1411332"/>
                </a:lnTo>
                <a:lnTo>
                  <a:pt x="13721952" y="1403132"/>
                </a:lnTo>
                <a:lnTo>
                  <a:pt x="13766090" y="1380301"/>
                </a:lnTo>
                <a:lnTo>
                  <a:pt x="13800900" y="1345491"/>
                </a:lnTo>
                <a:lnTo>
                  <a:pt x="13823731" y="1301353"/>
                </a:lnTo>
                <a:lnTo>
                  <a:pt x="13831931" y="1250539"/>
                </a:lnTo>
                <a:lnTo>
                  <a:pt x="13831931" y="133943"/>
                </a:lnTo>
                <a:lnTo>
                  <a:pt x="13825103" y="91604"/>
                </a:lnTo>
                <a:lnTo>
                  <a:pt x="13806086" y="54835"/>
                </a:lnTo>
                <a:lnTo>
                  <a:pt x="13777083" y="25841"/>
                </a:lnTo>
                <a:lnTo>
                  <a:pt x="13740296" y="6827"/>
                </a:lnTo>
                <a:lnTo>
                  <a:pt x="13697927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44" name="object 44"/>
          <p:cNvSpPr txBox="1"/>
          <p:nvPr/>
        </p:nvSpPr>
        <p:spPr>
          <a:xfrm>
            <a:off x="720913" y="38478491"/>
            <a:ext cx="25076583" cy="2175559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87630">
              <a:spcBef>
                <a:spcPts val="190"/>
              </a:spcBef>
              <a:tabLst>
                <a:tab pos="8129905" algn="l"/>
              </a:tabLst>
            </a:pPr>
            <a:r>
              <a:rPr sz="2765" b="1" u="sng" spc="-288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mbria" panose="02040503050406030204"/>
                <a:cs typeface="Cambria" panose="02040503050406030204"/>
              </a:rPr>
              <a:t> </a:t>
            </a:r>
            <a:r>
              <a:rPr sz="2765" b="1" u="sng" spc="-2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mbria" panose="02040503050406030204"/>
                <a:cs typeface="Cambria" panose="02040503050406030204"/>
              </a:rPr>
              <a:t>References	</a:t>
            </a:r>
            <a:endParaRPr sz="2765">
              <a:latin typeface="Cambria" panose="02040503050406030204"/>
              <a:cs typeface="Cambria" panose="02040503050406030204"/>
            </a:endParaRPr>
          </a:p>
          <a:p>
            <a:pPr>
              <a:spcBef>
                <a:spcPts val="95"/>
              </a:spcBef>
            </a:pPr>
            <a:endParaRPr sz="3400">
              <a:latin typeface="Cambria" panose="02040503050406030204"/>
              <a:cs typeface="Cambria" panose="02040503050406030204"/>
            </a:endParaRPr>
          </a:p>
          <a:p>
            <a:pPr marL="217170" indent="-191770">
              <a:buSzPct val="89000"/>
              <a:buAutoNum type="arabicPeriod"/>
              <a:tabLst>
                <a:tab pos="218440" algn="l"/>
              </a:tabLst>
            </a:pPr>
            <a:r>
              <a:rPr sz="1910" dirty="0">
                <a:latin typeface="Cambria" panose="02040503050406030204"/>
                <a:cs typeface="Cambria" panose="02040503050406030204"/>
              </a:rPr>
              <a:t>Farmer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-116" dirty="0">
                <a:latin typeface="Cambria" panose="02040503050406030204"/>
                <a:cs typeface="Cambria" panose="02040503050406030204"/>
              </a:rPr>
              <a:t>P,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Bonnefoi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H,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Anderle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P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et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al.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A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stroma-related</a:t>
            </a:r>
            <a:r>
              <a:rPr sz="191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gene</a:t>
            </a:r>
            <a:r>
              <a:rPr sz="1910" spc="45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signature</a:t>
            </a:r>
            <a:r>
              <a:rPr sz="191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predicts resistance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to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neoadjuvant</a:t>
            </a:r>
            <a:r>
              <a:rPr sz="191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chemotherapy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in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breast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-11" dirty="0">
                <a:latin typeface="Cambria" panose="02040503050406030204"/>
                <a:cs typeface="Cambria" panose="02040503050406030204"/>
              </a:rPr>
              <a:t>cancer,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Nat.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Med.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2009;15:68-74.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269875" indent="-244475">
              <a:spcBef>
                <a:spcPts val="1235"/>
              </a:spcBef>
              <a:buSzPct val="89000"/>
              <a:buAutoNum type="arabicPeriod"/>
              <a:tabLst>
                <a:tab pos="271145" algn="l"/>
              </a:tabLst>
            </a:pPr>
            <a:r>
              <a:rPr sz="1910" spc="11" dirty="0">
                <a:latin typeface="Cambria" panose="02040503050406030204"/>
                <a:cs typeface="Cambria" panose="02040503050406030204"/>
              </a:rPr>
              <a:t>Straussman</a:t>
            </a:r>
            <a:r>
              <a:rPr sz="1910" spc="5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R,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Morikawa </a:t>
            </a:r>
            <a:r>
              <a:rPr sz="1910" spc="-96" dirty="0">
                <a:latin typeface="Cambria" panose="02040503050406030204"/>
                <a:cs typeface="Cambria" panose="02040503050406030204"/>
              </a:rPr>
              <a:t>T,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Shee</a:t>
            </a:r>
            <a:r>
              <a:rPr sz="1910" spc="5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K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et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dirty="0">
                <a:latin typeface="Cambria" panose="02040503050406030204"/>
                <a:cs typeface="Cambria" panose="02040503050406030204"/>
              </a:rPr>
              <a:t>al.</a:t>
            </a:r>
            <a:r>
              <a:rPr sz="1910" spc="45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Tumour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micro-environment</a:t>
            </a:r>
            <a:r>
              <a:rPr sz="1910" spc="-1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elicits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innate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resistance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to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RAF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inhibitors through 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HGF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secretion, Nature</a:t>
            </a:r>
            <a:r>
              <a:rPr sz="1910" spc="5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2012;487:500-504.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269875" indent="-244475">
              <a:spcBef>
                <a:spcPts val="1245"/>
              </a:spcBef>
              <a:buSzPct val="89000"/>
              <a:buAutoNum type="arabicPeriod"/>
              <a:tabLst>
                <a:tab pos="271145" algn="l"/>
              </a:tabLst>
            </a:pPr>
            <a:r>
              <a:rPr sz="1910" spc="11" dirty="0">
                <a:latin typeface="Cambria" panose="02040503050406030204"/>
                <a:cs typeface="Cambria" panose="02040503050406030204"/>
              </a:rPr>
              <a:t>Candelaria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M,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Gallardo-Rincón</a:t>
            </a:r>
            <a:r>
              <a:rPr sz="1910" dirty="0">
                <a:latin typeface="Cambria" panose="02040503050406030204"/>
                <a:cs typeface="Cambria" panose="02040503050406030204"/>
              </a:rPr>
              <a:t> D,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Arce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C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et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al.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A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phase</a:t>
            </a:r>
            <a:r>
              <a:rPr sz="1910" spc="65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II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study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of epigenetic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therapy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with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dirty="0">
                <a:latin typeface="Cambria" panose="02040503050406030204"/>
                <a:cs typeface="Cambria" panose="02040503050406030204"/>
              </a:rPr>
              <a:t>hydralazine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 and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magnesium</a:t>
            </a:r>
            <a:r>
              <a:rPr sz="1910" spc="5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valproate</a:t>
            </a:r>
            <a:r>
              <a:rPr sz="1910" spc="-2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to overcome</a:t>
            </a:r>
            <a:r>
              <a:rPr sz="1910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chemotherapy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resistance</a:t>
            </a:r>
            <a:r>
              <a:rPr sz="1910" spc="65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in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refractory solid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tumors,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Annals of</a:t>
            </a:r>
            <a:r>
              <a:rPr sz="1910" spc="31" dirty="0"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latin typeface="Cambria" panose="02040503050406030204"/>
                <a:cs typeface="Cambria" panose="02040503050406030204"/>
              </a:rPr>
              <a:t>Oncology</a:t>
            </a:r>
            <a:r>
              <a:rPr sz="1910" spc="20" dirty="0">
                <a:latin typeface="Cambria" panose="02040503050406030204"/>
                <a:cs typeface="Cambria" panose="02040503050406030204"/>
              </a:rPr>
              <a:t> 2007;18:1529-1538.</a:t>
            </a:r>
            <a:endParaRPr sz="191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588266" y="7723194"/>
            <a:ext cx="6868506" cy="389429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 marL="26670">
              <a:spcBef>
                <a:spcPts val="230"/>
              </a:spcBef>
              <a:tabLst>
                <a:tab pos="2598420" algn="l"/>
                <a:tab pos="6840220" algn="l"/>
              </a:tabLst>
            </a:pPr>
            <a:r>
              <a:rPr sz="2335" b="1" u="sng" dirty="0">
                <a:solidFill>
                  <a:srgbClr val="0D0D0D"/>
                </a:solidFill>
                <a:uFill>
                  <a:solidFill>
                    <a:srgbClr val="000000"/>
                  </a:solidFill>
                </a:uFill>
                <a:latin typeface="Cambria" panose="02040503050406030204"/>
                <a:cs typeface="Cambria" panose="02040503050406030204"/>
              </a:rPr>
              <a:t> 	Rescue</a:t>
            </a:r>
            <a:r>
              <a:rPr sz="2335" b="1" u="sng" spc="-20" dirty="0">
                <a:solidFill>
                  <a:srgbClr val="0D0D0D"/>
                </a:solidFill>
                <a:uFill>
                  <a:solidFill>
                    <a:srgbClr val="000000"/>
                  </a:solidFill>
                </a:uFill>
                <a:latin typeface="Cambria" panose="02040503050406030204"/>
                <a:cs typeface="Cambria" panose="02040503050406030204"/>
              </a:rPr>
              <a:t> Factors	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028860" y="11310699"/>
            <a:ext cx="2620041" cy="1849683"/>
          </a:xfrm>
          <a:prstGeom prst="rect">
            <a:avLst/>
          </a:prstGeom>
        </p:spPr>
        <p:txBody>
          <a:bodyPr vert="horz" wrap="square" lIns="0" tIns="33728" rIns="0" bIns="0" rtlCol="0">
            <a:spAutoFit/>
          </a:bodyPr>
          <a:lstStyle/>
          <a:p>
            <a:pPr marL="26670">
              <a:spcBef>
                <a:spcPts val="265"/>
              </a:spcBef>
            </a:pPr>
            <a:r>
              <a:rPr sz="1910" b="1" u="sng" spc="11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mbria" panose="02040503050406030204"/>
                <a:cs typeface="Cambria" panose="02040503050406030204"/>
              </a:rPr>
              <a:t>Cluster1: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306070" indent="-280670">
              <a:spcBef>
                <a:spcPts val="65"/>
              </a:spcBef>
              <a:buFont typeface="Wingdings" panose="05000000000000000000"/>
              <a:buChar char=""/>
              <a:tabLst>
                <a:tab pos="307340" algn="l"/>
              </a:tabLst>
            </a:pPr>
            <a:r>
              <a:rPr sz="1910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Bone</a:t>
            </a:r>
            <a:r>
              <a:rPr sz="1910" spc="-76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marrow</a:t>
            </a:r>
            <a:r>
              <a:rPr sz="1910" spc="-6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stroma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306070" indent="-280670">
              <a:spcBef>
                <a:spcPts val="65"/>
              </a:spcBef>
              <a:buFont typeface="Wingdings" panose="05000000000000000000"/>
              <a:buChar char=""/>
              <a:tabLst>
                <a:tab pos="307340" algn="l"/>
              </a:tabLst>
            </a:pPr>
            <a:r>
              <a:rPr sz="1910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Mammary</a:t>
            </a:r>
            <a:r>
              <a:rPr sz="1910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CAFs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306070" indent="-280670">
              <a:spcBef>
                <a:spcPts val="45"/>
              </a:spcBef>
              <a:buFont typeface="Wingdings" panose="05000000000000000000"/>
              <a:buChar char=""/>
              <a:tabLst>
                <a:tab pos="307340" algn="l"/>
              </a:tabLst>
            </a:pPr>
            <a:r>
              <a:rPr sz="1910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Skin</a:t>
            </a:r>
            <a:r>
              <a:rPr sz="1910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upper</a:t>
            </a:r>
            <a:r>
              <a:rPr sz="1910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abdomen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306070" indent="-280670">
              <a:spcBef>
                <a:spcPts val="75"/>
              </a:spcBef>
              <a:buFont typeface="Wingdings" panose="05000000000000000000"/>
              <a:buChar char=""/>
              <a:tabLst>
                <a:tab pos="307340" algn="l"/>
              </a:tabLst>
            </a:pPr>
            <a:r>
              <a:rPr sz="1910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Lung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306070" indent="-280670">
              <a:spcBef>
                <a:spcPts val="50"/>
              </a:spcBef>
              <a:buFont typeface="Wingdings" panose="05000000000000000000"/>
              <a:buChar char=""/>
              <a:tabLst>
                <a:tab pos="307340" algn="l"/>
              </a:tabLst>
            </a:pPr>
            <a:r>
              <a:rPr sz="1910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Mammary</a:t>
            </a:r>
            <a:r>
              <a:rPr sz="1910" spc="-76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fibroblasts</a:t>
            </a:r>
            <a:endParaRPr sz="1910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186951" y="10960688"/>
            <a:ext cx="6770016" cy="4627572"/>
            <a:chOff x="4781883" y="5137714"/>
            <a:chExt cx="3186430" cy="2178050"/>
          </a:xfrm>
        </p:grpSpPr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1883" y="5137714"/>
              <a:ext cx="3186012" cy="21779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3287" y="5229357"/>
              <a:ext cx="2910249" cy="190152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407531" y="5764401"/>
              <a:ext cx="385445" cy="289560"/>
            </a:xfrm>
            <a:custGeom>
              <a:avLst/>
              <a:gdLst/>
              <a:ahLst/>
              <a:cxnLst/>
              <a:rect l="l" t="t" r="r" b="b"/>
              <a:pathLst>
                <a:path w="385445" h="289560">
                  <a:moveTo>
                    <a:pt x="6451" y="71312"/>
                  </a:moveTo>
                  <a:lnTo>
                    <a:pt x="26164" y="40792"/>
                  </a:lnTo>
                  <a:lnTo>
                    <a:pt x="56661" y="18407"/>
                  </a:lnTo>
                  <a:lnTo>
                    <a:pt x="95700" y="4646"/>
                  </a:lnTo>
                  <a:lnTo>
                    <a:pt x="141038" y="0"/>
                  </a:lnTo>
                  <a:lnTo>
                    <a:pt x="190434" y="4955"/>
                  </a:lnTo>
                  <a:lnTo>
                    <a:pt x="241644" y="20002"/>
                  </a:lnTo>
                  <a:lnTo>
                    <a:pt x="289336" y="43985"/>
                  </a:lnTo>
                  <a:lnTo>
                    <a:pt x="328805" y="74103"/>
                  </a:lnTo>
                  <a:lnTo>
                    <a:pt x="358747" y="108468"/>
                  </a:lnTo>
                  <a:lnTo>
                    <a:pt x="377861" y="145189"/>
                  </a:lnTo>
                  <a:lnTo>
                    <a:pt x="384843" y="182377"/>
                  </a:lnTo>
                  <a:lnTo>
                    <a:pt x="378392" y="218143"/>
                  </a:lnTo>
                  <a:lnTo>
                    <a:pt x="358675" y="248689"/>
                  </a:lnTo>
                  <a:lnTo>
                    <a:pt x="328168" y="271089"/>
                  </a:lnTo>
                  <a:lnTo>
                    <a:pt x="289121" y="284854"/>
                  </a:lnTo>
                  <a:lnTo>
                    <a:pt x="243778" y="289496"/>
                  </a:lnTo>
                  <a:lnTo>
                    <a:pt x="194389" y="284526"/>
                  </a:lnTo>
                  <a:lnTo>
                    <a:pt x="143199" y="269454"/>
                  </a:lnTo>
                  <a:lnTo>
                    <a:pt x="95507" y="245496"/>
                  </a:lnTo>
                  <a:lnTo>
                    <a:pt x="56038" y="215392"/>
                  </a:lnTo>
                  <a:lnTo>
                    <a:pt x="26096" y="181033"/>
                  </a:lnTo>
                  <a:lnTo>
                    <a:pt x="6982" y="144307"/>
                  </a:lnTo>
                  <a:lnTo>
                    <a:pt x="0" y="107104"/>
                  </a:lnTo>
                  <a:lnTo>
                    <a:pt x="6451" y="71312"/>
                  </a:lnTo>
                  <a:close/>
                </a:path>
              </a:pathLst>
            </a:custGeom>
            <a:ln w="134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5587446" y="11959601"/>
            <a:ext cx="202372" cy="328112"/>
          </a:xfrm>
          <a:prstGeom prst="rect">
            <a:avLst/>
          </a:prstGeom>
        </p:spPr>
        <p:txBody>
          <a:bodyPr vert="horz" wrap="square" lIns="0" tIns="33728" rIns="0" bIns="0" rtlCol="0">
            <a:spAutoFit/>
          </a:bodyPr>
          <a:lstStyle/>
          <a:p>
            <a:pPr marL="26670">
              <a:spcBef>
                <a:spcPts val="265"/>
              </a:spcBef>
            </a:pPr>
            <a:r>
              <a:rPr sz="1910" b="1" spc="20" dirty="0">
                <a:solidFill>
                  <a:srgbClr val="FF0000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1910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282767" y="12939980"/>
            <a:ext cx="2118160" cy="1801110"/>
            <a:chOff x="6709654" y="6069300"/>
            <a:chExt cx="996950" cy="847725"/>
          </a:xfrm>
        </p:grpSpPr>
        <p:sp>
          <p:nvSpPr>
            <p:cNvPr id="53" name="object 53"/>
            <p:cNvSpPr/>
            <p:nvPr/>
          </p:nvSpPr>
          <p:spPr>
            <a:xfrm>
              <a:off x="7276466" y="6076285"/>
              <a:ext cx="422909" cy="565150"/>
            </a:xfrm>
            <a:custGeom>
              <a:avLst/>
              <a:gdLst/>
              <a:ahLst/>
              <a:cxnLst/>
              <a:rect l="l" t="t" r="r" b="b"/>
              <a:pathLst>
                <a:path w="422909" h="565150">
                  <a:moveTo>
                    <a:pt x="105357" y="211496"/>
                  </a:moveTo>
                  <a:lnTo>
                    <a:pt x="144480" y="157768"/>
                  </a:lnTo>
                  <a:lnTo>
                    <a:pt x="185090" y="110516"/>
                  </a:lnTo>
                  <a:lnTo>
                    <a:pt x="226024" y="70559"/>
                  </a:lnTo>
                  <a:lnTo>
                    <a:pt x="266120" y="38712"/>
                  </a:lnTo>
                  <a:lnTo>
                    <a:pt x="304213" y="15792"/>
                  </a:lnTo>
                  <a:lnTo>
                    <a:pt x="369738" y="0"/>
                  </a:lnTo>
                  <a:lnTo>
                    <a:pt x="394843" y="8761"/>
                  </a:lnTo>
                  <a:lnTo>
                    <a:pt x="412478" y="28649"/>
                  </a:lnTo>
                  <a:lnTo>
                    <a:pt x="421691" y="57945"/>
                  </a:lnTo>
                  <a:lnTo>
                    <a:pt x="422792" y="95263"/>
                  </a:lnTo>
                  <a:lnTo>
                    <a:pt x="416091" y="139214"/>
                  </a:lnTo>
                  <a:lnTo>
                    <a:pt x="401897" y="188412"/>
                  </a:lnTo>
                  <a:lnTo>
                    <a:pt x="380521" y="241469"/>
                  </a:lnTo>
                  <a:lnTo>
                    <a:pt x="352272" y="296999"/>
                  </a:lnTo>
                  <a:lnTo>
                    <a:pt x="317460" y="353614"/>
                  </a:lnTo>
                  <a:lnTo>
                    <a:pt x="278335" y="407342"/>
                  </a:lnTo>
                  <a:lnTo>
                    <a:pt x="237719" y="454594"/>
                  </a:lnTo>
                  <a:lnTo>
                    <a:pt x="196777" y="494551"/>
                  </a:lnTo>
                  <a:lnTo>
                    <a:pt x="156675" y="526398"/>
                  </a:lnTo>
                  <a:lnTo>
                    <a:pt x="118578" y="549318"/>
                  </a:lnTo>
                  <a:lnTo>
                    <a:pt x="53062" y="565110"/>
                  </a:lnTo>
                  <a:lnTo>
                    <a:pt x="27974" y="556349"/>
                  </a:lnTo>
                  <a:lnTo>
                    <a:pt x="10323" y="536463"/>
                  </a:lnTo>
                  <a:lnTo>
                    <a:pt x="1102" y="507173"/>
                  </a:lnTo>
                  <a:lnTo>
                    <a:pt x="0" y="469863"/>
                  </a:lnTo>
                  <a:lnTo>
                    <a:pt x="6704" y="425918"/>
                  </a:lnTo>
                  <a:lnTo>
                    <a:pt x="20904" y="376724"/>
                  </a:lnTo>
                  <a:lnTo>
                    <a:pt x="42288" y="323666"/>
                  </a:lnTo>
                  <a:lnTo>
                    <a:pt x="70543" y="268128"/>
                  </a:lnTo>
                  <a:lnTo>
                    <a:pt x="105357" y="211496"/>
                  </a:lnTo>
                  <a:close/>
                </a:path>
              </a:pathLst>
            </a:custGeom>
            <a:ln w="1342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4" name="object 54"/>
            <p:cNvSpPr/>
            <p:nvPr/>
          </p:nvSpPr>
          <p:spPr>
            <a:xfrm>
              <a:off x="6830016" y="6161025"/>
              <a:ext cx="297815" cy="271780"/>
            </a:xfrm>
            <a:custGeom>
              <a:avLst/>
              <a:gdLst/>
              <a:ahLst/>
              <a:cxnLst/>
              <a:rect l="l" t="t" r="r" b="b"/>
              <a:pathLst>
                <a:path w="297815" h="271779">
                  <a:moveTo>
                    <a:pt x="8396" y="80517"/>
                  </a:moveTo>
                  <a:lnTo>
                    <a:pt x="31115" y="43906"/>
                  </a:lnTo>
                  <a:lnTo>
                    <a:pt x="64542" y="17525"/>
                  </a:lnTo>
                  <a:lnTo>
                    <a:pt x="105553" y="2511"/>
                  </a:lnTo>
                  <a:lnTo>
                    <a:pt x="151022" y="0"/>
                  </a:lnTo>
                  <a:lnTo>
                    <a:pt x="197826" y="11129"/>
                  </a:lnTo>
                  <a:lnTo>
                    <a:pt x="239633" y="34970"/>
                  </a:lnTo>
                  <a:lnTo>
                    <a:pt x="271127" y="67861"/>
                  </a:lnTo>
                  <a:lnTo>
                    <a:pt x="290816" y="106838"/>
                  </a:lnTo>
                  <a:lnTo>
                    <a:pt x="297209" y="148936"/>
                  </a:lnTo>
                  <a:lnTo>
                    <a:pt x="288813" y="191192"/>
                  </a:lnTo>
                  <a:lnTo>
                    <a:pt x="266099" y="227803"/>
                  </a:lnTo>
                  <a:lnTo>
                    <a:pt x="232683" y="254184"/>
                  </a:lnTo>
                  <a:lnTo>
                    <a:pt x="191681" y="269199"/>
                  </a:lnTo>
                  <a:lnTo>
                    <a:pt x="146209" y="271710"/>
                  </a:lnTo>
                  <a:lnTo>
                    <a:pt x="99382" y="260581"/>
                  </a:lnTo>
                  <a:lnTo>
                    <a:pt x="57575" y="236739"/>
                  </a:lnTo>
                  <a:lnTo>
                    <a:pt x="26081" y="203848"/>
                  </a:lnTo>
                  <a:lnTo>
                    <a:pt x="6392" y="164871"/>
                  </a:lnTo>
                  <a:lnTo>
                    <a:pt x="0" y="122773"/>
                  </a:lnTo>
                  <a:lnTo>
                    <a:pt x="8396" y="80517"/>
                  </a:lnTo>
                  <a:close/>
                </a:path>
              </a:pathLst>
            </a:custGeom>
            <a:ln w="1342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5" name="object 55"/>
            <p:cNvSpPr/>
            <p:nvPr/>
          </p:nvSpPr>
          <p:spPr>
            <a:xfrm>
              <a:off x="6716639" y="6641584"/>
              <a:ext cx="626745" cy="268605"/>
            </a:xfrm>
            <a:custGeom>
              <a:avLst/>
              <a:gdLst/>
              <a:ahLst/>
              <a:cxnLst/>
              <a:rect l="l" t="t" r="r" b="b"/>
              <a:pathLst>
                <a:path w="626745" h="268604">
                  <a:moveTo>
                    <a:pt x="0" y="134122"/>
                  </a:moveTo>
                  <a:lnTo>
                    <a:pt x="24621" y="81904"/>
                  </a:lnTo>
                  <a:lnTo>
                    <a:pt x="91769" y="39273"/>
                  </a:lnTo>
                  <a:lnTo>
                    <a:pt x="138142" y="22898"/>
                  </a:lnTo>
                  <a:lnTo>
                    <a:pt x="191370" y="10536"/>
                  </a:lnTo>
                  <a:lnTo>
                    <a:pt x="250192" y="2723"/>
                  </a:lnTo>
                  <a:lnTo>
                    <a:pt x="313350" y="0"/>
                  </a:lnTo>
                  <a:lnTo>
                    <a:pt x="376508" y="2723"/>
                  </a:lnTo>
                  <a:lnTo>
                    <a:pt x="435331" y="10536"/>
                  </a:lnTo>
                  <a:lnTo>
                    <a:pt x="488558" y="22898"/>
                  </a:lnTo>
                  <a:lnTo>
                    <a:pt x="534932" y="39273"/>
                  </a:lnTo>
                  <a:lnTo>
                    <a:pt x="573192" y="59121"/>
                  </a:lnTo>
                  <a:lnTo>
                    <a:pt x="620336" y="107084"/>
                  </a:lnTo>
                  <a:lnTo>
                    <a:pt x="626701" y="134122"/>
                  </a:lnTo>
                  <a:lnTo>
                    <a:pt x="620336" y="161141"/>
                  </a:lnTo>
                  <a:lnTo>
                    <a:pt x="573192" y="209079"/>
                  </a:lnTo>
                  <a:lnTo>
                    <a:pt x="534932" y="228920"/>
                  </a:lnTo>
                  <a:lnTo>
                    <a:pt x="488558" y="245290"/>
                  </a:lnTo>
                  <a:lnTo>
                    <a:pt x="435331" y="257650"/>
                  </a:lnTo>
                  <a:lnTo>
                    <a:pt x="376508" y="265462"/>
                  </a:lnTo>
                  <a:lnTo>
                    <a:pt x="313350" y="268185"/>
                  </a:lnTo>
                  <a:lnTo>
                    <a:pt x="250192" y="265462"/>
                  </a:lnTo>
                  <a:lnTo>
                    <a:pt x="191370" y="257650"/>
                  </a:lnTo>
                  <a:lnTo>
                    <a:pt x="138142" y="245290"/>
                  </a:lnTo>
                  <a:lnTo>
                    <a:pt x="91769" y="228920"/>
                  </a:lnTo>
                  <a:lnTo>
                    <a:pt x="53509" y="209079"/>
                  </a:lnTo>
                  <a:lnTo>
                    <a:pt x="6365" y="161141"/>
                  </a:lnTo>
                  <a:lnTo>
                    <a:pt x="0" y="134122"/>
                  </a:lnTo>
                  <a:close/>
                </a:path>
              </a:pathLst>
            </a:custGeom>
            <a:ln w="1342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5487299" y="12910954"/>
            <a:ext cx="202372" cy="328112"/>
          </a:xfrm>
          <a:prstGeom prst="rect">
            <a:avLst/>
          </a:prstGeom>
        </p:spPr>
        <p:txBody>
          <a:bodyPr vert="horz" wrap="square" lIns="0" tIns="33728" rIns="0" bIns="0" rtlCol="0">
            <a:spAutoFit/>
          </a:bodyPr>
          <a:lstStyle/>
          <a:p>
            <a:pPr marL="26670">
              <a:spcBef>
                <a:spcPts val="265"/>
              </a:spcBef>
            </a:pPr>
            <a:r>
              <a:rPr sz="1910" b="1" spc="20" dirty="0">
                <a:solidFill>
                  <a:srgbClr val="009900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1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245534" y="13794742"/>
            <a:ext cx="202372" cy="328112"/>
          </a:xfrm>
          <a:prstGeom prst="rect">
            <a:avLst/>
          </a:prstGeom>
        </p:spPr>
        <p:txBody>
          <a:bodyPr vert="horz" wrap="square" lIns="0" tIns="33728" rIns="0" bIns="0" rtlCol="0">
            <a:spAutoFit/>
          </a:bodyPr>
          <a:lstStyle/>
          <a:p>
            <a:pPr marL="26670">
              <a:spcBef>
                <a:spcPts val="265"/>
              </a:spcBef>
            </a:pPr>
            <a:r>
              <a:rPr sz="1910" b="1" spc="20" dirty="0">
                <a:solidFill>
                  <a:srgbClr val="FFC000"/>
                </a:solidFill>
                <a:latin typeface="Cambria" panose="02040503050406030204"/>
                <a:cs typeface="Cambria" panose="02040503050406030204"/>
              </a:rPr>
              <a:t>4</a:t>
            </a:r>
            <a:endParaRPr sz="191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245534" y="12930982"/>
            <a:ext cx="202372" cy="328112"/>
          </a:xfrm>
          <a:prstGeom prst="rect">
            <a:avLst/>
          </a:prstGeom>
        </p:spPr>
        <p:txBody>
          <a:bodyPr vert="horz" wrap="square" lIns="0" tIns="33728" rIns="0" bIns="0" rtlCol="0">
            <a:spAutoFit/>
          </a:bodyPr>
          <a:lstStyle/>
          <a:p>
            <a:pPr marL="26670">
              <a:spcBef>
                <a:spcPts val="265"/>
              </a:spcBef>
            </a:pPr>
            <a:r>
              <a:rPr sz="1910" b="1" spc="20" dirty="0">
                <a:solidFill>
                  <a:srgbClr val="00AFEF"/>
                </a:solidFill>
                <a:latin typeface="Cambria" panose="02040503050406030204"/>
                <a:cs typeface="Cambria" panose="02040503050406030204"/>
              </a:rPr>
              <a:t>3</a:t>
            </a:r>
            <a:endParaRPr sz="191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9737397" y="11371553"/>
            <a:ext cx="1091459" cy="328112"/>
          </a:xfrm>
          <a:prstGeom prst="rect">
            <a:avLst/>
          </a:prstGeom>
        </p:spPr>
        <p:txBody>
          <a:bodyPr vert="horz" wrap="square" lIns="0" tIns="33728" rIns="0" bIns="0" rtlCol="0">
            <a:spAutoFit/>
          </a:bodyPr>
          <a:lstStyle/>
          <a:p>
            <a:pPr marL="26670">
              <a:spcBef>
                <a:spcPts val="265"/>
              </a:spcBef>
            </a:pPr>
            <a:r>
              <a:rPr sz="1910" b="1" u="sng" spc="11" dirty="0">
                <a:solidFill>
                  <a:srgbClr val="009900"/>
                </a:solidFill>
                <a:uFill>
                  <a:solidFill>
                    <a:srgbClr val="009900"/>
                  </a:solidFill>
                </a:uFill>
                <a:latin typeface="Cambria" panose="02040503050406030204"/>
                <a:cs typeface="Cambria" panose="02040503050406030204"/>
              </a:rPr>
              <a:t>Cluster2:</a:t>
            </a:r>
            <a:endParaRPr sz="191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9737401" y="11671162"/>
            <a:ext cx="2064194" cy="1248749"/>
          </a:xfrm>
          <a:prstGeom prst="rect">
            <a:avLst/>
          </a:prstGeom>
        </p:spPr>
        <p:txBody>
          <a:bodyPr vert="horz" wrap="square" lIns="0" tIns="33728" rIns="0" bIns="0" rtlCol="0">
            <a:spAutoFit/>
          </a:bodyPr>
          <a:lstStyle/>
          <a:p>
            <a:pPr marL="363220" indent="-337185">
              <a:spcBef>
                <a:spcPts val="265"/>
              </a:spcBef>
              <a:buFont typeface="Wingdings" panose="05000000000000000000"/>
              <a:buChar char=""/>
              <a:tabLst>
                <a:tab pos="363855" algn="l"/>
              </a:tabLst>
            </a:pPr>
            <a:r>
              <a:rPr sz="1910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Lung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363220" indent="-337185">
              <a:spcBef>
                <a:spcPts val="65"/>
              </a:spcBef>
              <a:buFont typeface="Wingdings" panose="05000000000000000000"/>
              <a:buChar char=""/>
              <a:tabLst>
                <a:tab pos="363855" algn="l"/>
              </a:tabLst>
            </a:pPr>
            <a:r>
              <a:rPr sz="1910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Lung</a:t>
            </a:r>
            <a:r>
              <a:rPr sz="1910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910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CAFs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363220" indent="-337185">
              <a:spcBef>
                <a:spcPts val="50"/>
              </a:spcBef>
              <a:buFont typeface="Wingdings" panose="05000000000000000000"/>
              <a:buChar char=""/>
              <a:tabLst>
                <a:tab pos="363855" algn="l"/>
              </a:tabLst>
            </a:pPr>
            <a:r>
              <a:rPr sz="1910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Mammary</a:t>
            </a:r>
            <a:r>
              <a:rPr sz="191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910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CA</a:t>
            </a:r>
            <a:r>
              <a:rPr sz="1910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F</a:t>
            </a:r>
            <a:r>
              <a:rPr sz="1910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363220" indent="-337185">
              <a:spcBef>
                <a:spcPts val="65"/>
              </a:spcBef>
              <a:buFont typeface="Wingdings" panose="05000000000000000000"/>
              <a:buChar char=""/>
              <a:tabLst>
                <a:tab pos="363855" algn="l"/>
              </a:tabLst>
            </a:pPr>
            <a:r>
              <a:rPr sz="1910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Skin</a:t>
            </a:r>
            <a:endParaRPr sz="191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196565" y="13464021"/>
            <a:ext cx="1265498" cy="634991"/>
          </a:xfrm>
          <a:prstGeom prst="rect">
            <a:avLst/>
          </a:prstGeom>
        </p:spPr>
        <p:txBody>
          <a:bodyPr vert="horz" wrap="square" lIns="0" tIns="33728" rIns="0" bIns="0" rtlCol="0">
            <a:spAutoFit/>
          </a:bodyPr>
          <a:lstStyle/>
          <a:p>
            <a:pPr marL="26670">
              <a:spcBef>
                <a:spcPts val="265"/>
              </a:spcBef>
            </a:pPr>
            <a:r>
              <a:rPr sz="1910" b="1" u="sng" spc="11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mbria" panose="02040503050406030204"/>
                <a:cs typeface="Cambria" panose="02040503050406030204"/>
              </a:rPr>
              <a:t>Cluster3: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363220" indent="-337185">
              <a:spcBef>
                <a:spcPts val="65"/>
              </a:spcBef>
              <a:buFont typeface="Wingdings" panose="05000000000000000000"/>
              <a:buChar char=""/>
              <a:tabLst>
                <a:tab pos="363855" algn="l"/>
              </a:tabLst>
            </a:pPr>
            <a:r>
              <a:rPr sz="1910" spc="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HUVE</a:t>
            </a:r>
            <a:r>
              <a:rPr sz="1910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</a:t>
            </a:r>
            <a:r>
              <a:rPr sz="1910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</a:t>
            </a:r>
            <a:endParaRPr sz="191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9902065" y="13483413"/>
            <a:ext cx="1091459" cy="941870"/>
          </a:xfrm>
          <a:prstGeom prst="rect">
            <a:avLst/>
          </a:prstGeom>
        </p:spPr>
        <p:txBody>
          <a:bodyPr vert="horz" wrap="square" lIns="0" tIns="33728" rIns="0" bIns="0" rtlCol="0">
            <a:spAutoFit/>
          </a:bodyPr>
          <a:lstStyle/>
          <a:p>
            <a:pPr marL="26670">
              <a:spcBef>
                <a:spcPts val="265"/>
              </a:spcBef>
            </a:pPr>
            <a:r>
              <a:rPr sz="1910" b="1" u="sng" spc="11" dirty="0">
                <a:solidFill>
                  <a:srgbClr val="FF6600"/>
                </a:solidFill>
                <a:uFill>
                  <a:solidFill>
                    <a:srgbClr val="FF6600"/>
                  </a:solidFill>
                </a:uFill>
                <a:latin typeface="Cambria" panose="02040503050406030204"/>
                <a:cs typeface="Cambria" panose="02040503050406030204"/>
              </a:rPr>
              <a:t>Cluster4: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363220" indent="-337185">
              <a:spcBef>
                <a:spcPts val="65"/>
              </a:spcBef>
              <a:buFont typeface="Arial" panose="020B0604020202020204"/>
              <a:buChar char="•"/>
              <a:tabLst>
                <a:tab pos="363855" algn="l"/>
              </a:tabLst>
            </a:pPr>
            <a:r>
              <a:rPr sz="1910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Skin</a:t>
            </a:r>
            <a:endParaRPr sz="1910">
              <a:latin typeface="Cambria" panose="02040503050406030204"/>
              <a:cs typeface="Cambria" panose="02040503050406030204"/>
            </a:endParaRPr>
          </a:p>
          <a:p>
            <a:pPr marL="363220" indent="-337185">
              <a:spcBef>
                <a:spcPts val="65"/>
              </a:spcBef>
              <a:buFont typeface="Arial" panose="020B0604020202020204"/>
              <a:buChar char="•"/>
              <a:tabLst>
                <a:tab pos="363855" algn="l"/>
              </a:tabLst>
            </a:pPr>
            <a:r>
              <a:rPr sz="1910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Lung</a:t>
            </a:r>
            <a:endParaRPr sz="1910">
              <a:latin typeface="Cambria" panose="02040503050406030204"/>
              <a:cs typeface="Cambria" panose="02040503050406030204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10352501" y="8285095"/>
          <a:ext cx="10826894" cy="3615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6470"/>
                <a:gridCol w="1296529"/>
                <a:gridCol w="1725558"/>
                <a:gridCol w="1555563"/>
                <a:gridCol w="1427395"/>
                <a:gridCol w="2165379"/>
              </a:tblGrid>
              <a:tr h="450650">
                <a:tc>
                  <a:txBody>
                    <a:bodyPr/>
                    <a:lstStyle/>
                    <a:p>
                      <a:pPr marL="19050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5" dirty="0">
                          <a:latin typeface="Cambria" panose="02040503050406030204"/>
                          <a:cs typeface="Cambria" panose="02040503050406030204"/>
                        </a:rPr>
                        <a:t>B</a:t>
                      </a:r>
                      <a:r>
                        <a:rPr sz="2000" spc="-20" dirty="0">
                          <a:latin typeface="Cambria" panose="02040503050406030204"/>
                          <a:cs typeface="Cambria" panose="02040503050406030204"/>
                        </a:rPr>
                        <a:t>r</a:t>
                      </a:r>
                      <a:r>
                        <a:rPr sz="2000" spc="-25" dirty="0">
                          <a:latin typeface="Cambria" panose="02040503050406030204"/>
                          <a:cs typeface="Cambria" panose="02040503050406030204"/>
                        </a:rPr>
                        <a:t>ea</a:t>
                      </a:r>
                      <a:r>
                        <a:rPr sz="2000" spc="-30" dirty="0">
                          <a:latin typeface="Cambria" panose="02040503050406030204"/>
                          <a:cs typeface="Cambria" panose="02040503050406030204"/>
                        </a:rPr>
                        <a:t>s</a:t>
                      </a:r>
                      <a:r>
                        <a:rPr sz="2000" dirty="0">
                          <a:latin typeface="Cambria" panose="02040503050406030204"/>
                          <a:cs typeface="Cambria" panose="02040503050406030204"/>
                        </a:rPr>
                        <a:t>t</a:t>
                      </a:r>
                      <a:r>
                        <a:rPr sz="2000" spc="-25" dirty="0"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2000" spc="20" dirty="0">
                          <a:latin typeface="Cambria" panose="02040503050406030204"/>
                          <a:cs typeface="Cambria" panose="02040503050406030204"/>
                        </a:rPr>
                        <a:t>c</a:t>
                      </a:r>
                      <a:r>
                        <a:rPr sz="2000" spc="-25" dirty="0">
                          <a:latin typeface="Cambria" panose="02040503050406030204"/>
                          <a:cs typeface="Cambria" panose="02040503050406030204"/>
                        </a:rPr>
                        <a:t>a</a:t>
                      </a:r>
                      <a:r>
                        <a:rPr sz="2000" spc="-30" dirty="0">
                          <a:latin typeface="Cambria" panose="02040503050406030204"/>
                          <a:cs typeface="Cambria" panose="02040503050406030204"/>
                        </a:rPr>
                        <a:t>n</a:t>
                      </a:r>
                      <a:r>
                        <a:rPr sz="2000" spc="20" dirty="0">
                          <a:latin typeface="Cambria" panose="02040503050406030204"/>
                          <a:cs typeface="Cambria" panose="02040503050406030204"/>
                        </a:rPr>
                        <a:t>c</a:t>
                      </a:r>
                      <a:r>
                        <a:rPr sz="2000" spc="-25" dirty="0">
                          <a:latin typeface="Cambria" panose="02040503050406030204"/>
                          <a:cs typeface="Cambria" panose="02040503050406030204"/>
                        </a:rPr>
                        <a:t>e</a:t>
                      </a:r>
                      <a:r>
                        <a:rPr sz="2000" dirty="0">
                          <a:latin typeface="Cambria" panose="02040503050406030204"/>
                          <a:cs typeface="Cambria" panose="02040503050406030204"/>
                        </a:rPr>
                        <a:t>r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5" dirty="0">
                          <a:latin typeface="Cambria" panose="02040503050406030204"/>
                          <a:cs typeface="Cambria" panose="02040503050406030204"/>
                        </a:rPr>
                        <a:t>Docetaxel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5" dirty="0">
                          <a:latin typeface="Cambria" panose="02040503050406030204"/>
                          <a:cs typeface="Cambria" panose="02040503050406030204"/>
                        </a:rPr>
                        <a:t>Doxorubicin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5" dirty="0">
                          <a:latin typeface="Cambria" panose="02040503050406030204"/>
                          <a:cs typeface="Cambria" panose="02040503050406030204"/>
                        </a:rPr>
                        <a:t>Etoposide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dirty="0">
                          <a:latin typeface="Cambria" panose="02040503050406030204"/>
                          <a:cs typeface="Cambria" panose="02040503050406030204"/>
                        </a:rPr>
                        <a:t>MTX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Vincristine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0650">
                <a:tc>
                  <a:txBody>
                    <a:bodyPr/>
                    <a:lstStyle/>
                    <a:p>
                      <a:pPr marL="19050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5" dirty="0">
                          <a:latin typeface="Cambria" panose="02040503050406030204"/>
                          <a:cs typeface="Cambria" panose="02040503050406030204"/>
                        </a:rPr>
                        <a:t>Murine_Adipocytes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0.271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B1DEC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0.449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62BD7A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0.190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5ECDE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0.147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E9F5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0.103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BFBFF"/>
                    </a:solidFill>
                  </a:tcPr>
                </a:tc>
              </a:tr>
              <a:tr h="450650">
                <a:tc>
                  <a:txBody>
                    <a:bodyPr/>
                    <a:lstStyle/>
                    <a:p>
                      <a:pPr marL="19050">
                        <a:lnSpc>
                          <a:spcPts val="99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skin_breast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3D3D3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0.210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  <a:p>
                      <a:pPr marL="173355">
                        <a:lnSpc>
                          <a:spcPts val="1000"/>
                        </a:lnSpc>
                        <a:spcBef>
                          <a:spcPts val="80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0.207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FEAD7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990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0.167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solidFill>
                      <a:srgbClr val="DFF0E7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990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0.159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solidFill>
                      <a:srgbClr val="DFF0E7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90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0.194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solidFill>
                      <a:srgbClr val="D3EB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NA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57394">
                <a:tc>
                  <a:txBody>
                    <a:bodyPr/>
                    <a:lstStyle/>
                    <a:p>
                      <a:pPr marL="19050">
                        <a:lnSpc>
                          <a:spcPts val="1000"/>
                        </a:lnSpc>
                        <a:spcBef>
                          <a:spcPts val="60"/>
                        </a:spcBef>
                      </a:pPr>
                      <a:r>
                        <a:rPr sz="2000" spc="-30" dirty="0">
                          <a:latin typeface="Cambria" panose="02040503050406030204"/>
                          <a:cs typeface="Cambria" panose="02040503050406030204"/>
                        </a:rPr>
                        <a:t>s</a:t>
                      </a:r>
                      <a:r>
                        <a:rPr sz="2000" dirty="0">
                          <a:latin typeface="Cambria" panose="02040503050406030204"/>
                          <a:cs typeface="Cambria" panose="02040503050406030204"/>
                        </a:rPr>
                        <a:t>k</a:t>
                      </a:r>
                      <a:r>
                        <a:rPr sz="2000" spc="-15" dirty="0">
                          <a:latin typeface="Cambria" panose="02040503050406030204"/>
                          <a:cs typeface="Cambria" panose="02040503050406030204"/>
                        </a:rPr>
                        <a:t>i</a:t>
                      </a:r>
                      <a:r>
                        <a:rPr sz="2000" spc="-30" dirty="0">
                          <a:latin typeface="Cambria" panose="02040503050406030204"/>
                          <a:cs typeface="Cambria" panose="02040503050406030204"/>
                        </a:rPr>
                        <a:t>n</a:t>
                      </a:r>
                      <a:r>
                        <a:rPr sz="2000" spc="20" dirty="0">
                          <a:latin typeface="Cambria" panose="02040503050406030204"/>
                          <a:cs typeface="Cambria" panose="02040503050406030204"/>
                        </a:rPr>
                        <a:t>_</a:t>
                      </a:r>
                      <a:r>
                        <a:rPr sz="2000" spc="-25" dirty="0">
                          <a:latin typeface="Cambria" panose="02040503050406030204"/>
                          <a:cs typeface="Cambria" panose="02040503050406030204"/>
                        </a:rPr>
                        <a:t>uppe</a:t>
                      </a:r>
                      <a:r>
                        <a:rPr sz="2000" dirty="0">
                          <a:latin typeface="Cambria" panose="02040503050406030204"/>
                          <a:cs typeface="Cambria" panose="02040503050406030204"/>
                        </a:rPr>
                        <a:t>r</a:t>
                      </a:r>
                      <a:r>
                        <a:rPr sz="2000" spc="-35" dirty="0"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2000" spc="-25" dirty="0">
                          <a:latin typeface="Cambria" panose="02040503050406030204"/>
                          <a:cs typeface="Cambria" panose="02040503050406030204"/>
                        </a:rPr>
                        <a:t>a</a:t>
                      </a:r>
                      <a:r>
                        <a:rPr sz="2000" spc="-20" dirty="0">
                          <a:latin typeface="Cambria" panose="02040503050406030204"/>
                          <a:cs typeface="Cambria" panose="02040503050406030204"/>
                        </a:rPr>
                        <a:t>b</a:t>
                      </a:r>
                      <a:r>
                        <a:rPr sz="2000" spc="-25" dirty="0">
                          <a:latin typeface="Cambria" panose="02040503050406030204"/>
                          <a:cs typeface="Cambria" panose="02040503050406030204"/>
                        </a:rPr>
                        <a:t>d</a:t>
                      </a:r>
                      <a:r>
                        <a:rPr sz="2000" dirty="0">
                          <a:latin typeface="Cambria" panose="02040503050406030204"/>
                          <a:cs typeface="Cambria" panose="02040503050406030204"/>
                        </a:rPr>
                        <a:t>o</a:t>
                      </a:r>
                      <a:r>
                        <a:rPr sz="2000" spc="-35" dirty="0">
                          <a:latin typeface="Cambria" panose="02040503050406030204"/>
                          <a:cs typeface="Cambria" panose="02040503050406030204"/>
                        </a:rPr>
                        <a:t>m</a:t>
                      </a:r>
                      <a:r>
                        <a:rPr sz="2000" spc="-25" dirty="0">
                          <a:latin typeface="Cambria" panose="02040503050406030204"/>
                          <a:cs typeface="Cambria" panose="02040503050406030204"/>
                        </a:rPr>
                        <a:t>e</a:t>
                      </a:r>
                      <a:r>
                        <a:rPr sz="2000" dirty="0">
                          <a:latin typeface="Cambria" panose="02040503050406030204"/>
                          <a:cs typeface="Cambria" panose="02040503050406030204"/>
                        </a:rPr>
                        <a:t>n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619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3D3D3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 vMerge="1"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FEAD7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0.234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8889" marB="0">
                    <a:solidFill>
                      <a:srgbClr val="C3E4CE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0.167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8889" marB="0">
                    <a:solidFill>
                      <a:srgbClr val="E0F0E7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NA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8889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  <a:spcBef>
                          <a:spcPts val="70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0.164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8889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1F1E8"/>
                    </a:solidFill>
                  </a:tcPr>
                </a:tc>
              </a:tr>
              <a:tr h="454696">
                <a:tc>
                  <a:txBody>
                    <a:bodyPr/>
                    <a:lstStyle/>
                    <a:p>
                      <a:pPr marL="19050">
                        <a:lnSpc>
                          <a:spcPts val="1015"/>
                        </a:lnSpc>
                        <a:spcBef>
                          <a:spcPts val="60"/>
                        </a:spcBef>
                      </a:pPr>
                      <a:r>
                        <a:rPr sz="2000" spc="-5" dirty="0">
                          <a:latin typeface="Cambria" panose="02040503050406030204"/>
                          <a:cs typeface="Cambria" panose="02040503050406030204"/>
                        </a:rPr>
                        <a:t>Bone_marrow_stroma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619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3D3D3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015"/>
                        </a:lnSpc>
                        <a:spcBef>
                          <a:spcPts val="60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0.354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6191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8DD09F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015"/>
                        </a:lnSpc>
                        <a:spcBef>
                          <a:spcPts val="60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0.155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6191" marB="0">
                    <a:solidFill>
                      <a:srgbClr val="EDF7F3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015"/>
                        </a:lnSpc>
                        <a:spcBef>
                          <a:spcPts val="60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0.145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6191" marB="0">
                    <a:solidFill>
                      <a:srgbClr val="EDF7F3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015"/>
                        </a:lnSpc>
                        <a:spcBef>
                          <a:spcPts val="60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0.135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6191" marB="0">
                    <a:solidFill>
                      <a:srgbClr val="EDF7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15"/>
                        </a:lnSpc>
                        <a:spcBef>
                          <a:spcPts val="60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0.156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6191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DF7F3"/>
                    </a:solidFill>
                  </a:tcPr>
                </a:tc>
              </a:tr>
              <a:tr h="450650">
                <a:tc>
                  <a:txBody>
                    <a:bodyPr/>
                    <a:lstStyle/>
                    <a:p>
                      <a:pPr marL="19050">
                        <a:lnSpc>
                          <a:spcPts val="1010"/>
                        </a:lnSpc>
                        <a:spcBef>
                          <a:spcPts val="45"/>
                        </a:spcBef>
                      </a:pPr>
                      <a:r>
                        <a:rPr sz="2000" spc="5" dirty="0">
                          <a:latin typeface="Cambria" panose="02040503050406030204"/>
                          <a:cs typeface="Cambria" panose="02040503050406030204"/>
                        </a:rPr>
                        <a:t>HUVEC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3D3D3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010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0.168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FF0E7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1010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NA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R w="9525">
                      <a:solidFill>
                        <a:srgbClr val="D3D3D3"/>
                      </a:solidFill>
                      <a:prstDash val="solid"/>
                    </a:lnR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1010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NA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D3D3D3"/>
                      </a:solidFill>
                      <a:prstDash val="solid"/>
                    </a:lnR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010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NA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NA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</a:tr>
              <a:tr h="450650">
                <a:tc>
                  <a:txBody>
                    <a:bodyPr/>
                    <a:lstStyle/>
                    <a:p>
                      <a:pPr marL="19050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lung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3D3D3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0.239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0E3CC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NA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R w="9525">
                      <a:solidFill>
                        <a:srgbClr val="D3D3D3"/>
                      </a:solidFill>
                      <a:prstDash val="solid"/>
                    </a:lnR>
                    <a:lnT w="9525">
                      <a:solidFill>
                        <a:srgbClr val="D3D3D3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NA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D3D3D3"/>
                      </a:solidFill>
                      <a:prstDash val="solid"/>
                    </a:lnL>
                    <a:lnT w="9525">
                      <a:solidFill>
                        <a:srgbClr val="D3D3D3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0.116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NA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3D3D3"/>
                      </a:solidFill>
                      <a:prstDash val="solid"/>
                    </a:lnT>
                  </a:tcPr>
                </a:tc>
              </a:tr>
              <a:tr h="450650">
                <a:tc>
                  <a:txBody>
                    <a:bodyPr/>
                    <a:lstStyle/>
                    <a:p>
                      <a:pPr marL="19050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Breast_Mammry_CAFs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3D3D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0.195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3EBDC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NA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R w="9525">
                      <a:solidFill>
                        <a:srgbClr val="D3D3D3"/>
                      </a:solidFill>
                      <a:prstDash val="solid"/>
                    </a:lnR>
                    <a:lnT w="9525">
                      <a:solidFill>
                        <a:srgbClr val="D3D3D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NA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L w="9525">
                      <a:solidFill>
                        <a:srgbClr val="D3D3D3"/>
                      </a:solidFill>
                      <a:prstDash val="solid"/>
                    </a:lnL>
                    <a:lnT w="9525">
                      <a:solidFill>
                        <a:srgbClr val="D3D3D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0.185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D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15"/>
                        </a:lnSpc>
                        <a:spcBef>
                          <a:spcPts val="45"/>
                        </a:spcBef>
                      </a:pPr>
                      <a:r>
                        <a:rPr sz="2000" spc="-10" dirty="0">
                          <a:latin typeface="Cambria" panose="02040503050406030204"/>
                          <a:cs typeface="Cambria" panose="02040503050406030204"/>
                        </a:rPr>
                        <a:t>0.372</a:t>
                      </a:r>
                      <a:endParaRPr sz="20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1214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85CC99"/>
                    </a:solidFill>
                  </a:tcPr>
                </a:tc>
              </a:tr>
            </a:tbl>
          </a:graphicData>
        </a:graphic>
      </p:graphicFrame>
      <p:sp>
        <p:nvSpPr>
          <p:cNvPr id="64" name="object 64"/>
          <p:cNvSpPr txBox="1"/>
          <p:nvPr/>
        </p:nvSpPr>
        <p:spPr>
          <a:xfrm>
            <a:off x="10229055" y="35107613"/>
            <a:ext cx="19022961" cy="2100218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40640">
              <a:spcBef>
                <a:spcPts val="190"/>
              </a:spcBef>
              <a:tabLst>
                <a:tab pos="18314035" algn="l"/>
              </a:tabLst>
            </a:pPr>
            <a:r>
              <a:rPr sz="2765" b="1" u="sng" spc="-2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mbria" panose="02040503050406030204"/>
                <a:cs typeface="Cambria" panose="02040503050406030204"/>
              </a:rPr>
              <a:t>Clinical</a:t>
            </a:r>
            <a:r>
              <a:rPr sz="2765" b="1" u="sng" spc="-11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mbria" panose="02040503050406030204"/>
                <a:cs typeface="Cambria" panose="02040503050406030204"/>
              </a:rPr>
              <a:t> significance </a:t>
            </a:r>
            <a:r>
              <a:rPr sz="2765" b="1" u="sng" spc="-2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mbria" panose="02040503050406030204"/>
                <a:cs typeface="Cambria" panose="02040503050406030204"/>
              </a:rPr>
              <a:t>&amp; Conclusion	</a:t>
            </a:r>
            <a:endParaRPr sz="2765">
              <a:latin typeface="Cambria" panose="02040503050406030204"/>
              <a:cs typeface="Cambria" panose="02040503050406030204"/>
            </a:endParaRPr>
          </a:p>
          <a:p>
            <a:pPr marL="26670" marR="10795">
              <a:lnSpc>
                <a:spcPct val="151000"/>
              </a:lnSpc>
              <a:spcBef>
                <a:spcPts val="730"/>
              </a:spcBef>
            </a:pP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Primarily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unknown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to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us,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Na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5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Val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has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shown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to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enhance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efficacy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of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Doxorubicin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clinical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trial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[3].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Our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results demonstrates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such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enhancement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is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 </a:t>
            </a:r>
            <a:r>
              <a:rPr sz="2335" spc="-489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part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through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inhibition of tumor-stroma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interactions.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The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agreement between </a:t>
            </a:r>
            <a:r>
              <a:rPr sz="2335" i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in-silico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 </a:t>
            </a:r>
            <a:r>
              <a:rPr sz="2335" i="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in-vitro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experiments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with the clinical outcomes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underscores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the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relevance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of</a:t>
            </a:r>
            <a:r>
              <a:rPr sz="2335" spc="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systems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pharmacology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approaches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 </a:t>
            </a:r>
            <a:r>
              <a:rPr sz="2335" spc="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decoding</a:t>
            </a:r>
            <a:r>
              <a:rPr sz="2335" spc="-3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complexities</a:t>
            </a:r>
            <a:r>
              <a:rPr sz="2335" spc="-11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in diseases</a:t>
            </a:r>
            <a:r>
              <a:rPr sz="2335" spc="-4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and their</a:t>
            </a:r>
            <a:r>
              <a:rPr sz="2335" spc="-20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35" dirty="0">
                <a:solidFill>
                  <a:srgbClr val="0D0D0D"/>
                </a:solidFill>
                <a:latin typeface="Cambria" panose="02040503050406030204"/>
                <a:cs typeface="Cambria" panose="02040503050406030204"/>
              </a:rPr>
              <a:t>treatment.</a:t>
            </a:r>
            <a:endParaRPr sz="2335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0122296" y="23153554"/>
            <a:ext cx="20115769" cy="11189822"/>
            <a:chOff x="4751454" y="10876505"/>
            <a:chExt cx="9467850" cy="5266690"/>
          </a:xfrm>
        </p:grpSpPr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6726" y="10881010"/>
              <a:ext cx="1070595" cy="88504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2434458" y="10878743"/>
              <a:ext cx="1075690" cy="889635"/>
            </a:xfrm>
            <a:custGeom>
              <a:avLst/>
              <a:gdLst/>
              <a:ahLst/>
              <a:cxnLst/>
              <a:rect l="l" t="t" r="r" b="b"/>
              <a:pathLst>
                <a:path w="1075690" h="889634">
                  <a:moveTo>
                    <a:pt x="0" y="889518"/>
                  </a:moveTo>
                  <a:lnTo>
                    <a:pt x="1075070" y="889518"/>
                  </a:lnTo>
                  <a:lnTo>
                    <a:pt x="1075070" y="0"/>
                  </a:lnTo>
                  <a:lnTo>
                    <a:pt x="0" y="0"/>
                  </a:lnTo>
                  <a:lnTo>
                    <a:pt x="0" y="889518"/>
                  </a:lnTo>
                  <a:close/>
                </a:path>
              </a:pathLst>
            </a:custGeom>
            <a:ln w="447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1454" y="11600726"/>
              <a:ext cx="8884620" cy="284551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3714" y="13958853"/>
              <a:ext cx="4575208" cy="2183791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381610" y="3412862"/>
            <a:ext cx="29683912" cy="19558571"/>
            <a:chOff x="166824" y="1585192"/>
            <a:chExt cx="13971269" cy="9205595"/>
          </a:xfrm>
        </p:grpSpPr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60400" y="7333020"/>
              <a:ext cx="2551435" cy="113527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60400" y="8611184"/>
              <a:ext cx="2551495" cy="97286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0996" y="9495810"/>
              <a:ext cx="3458017" cy="11922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7331" y="7400559"/>
              <a:ext cx="5808328" cy="339018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824" y="1613771"/>
              <a:ext cx="1204056" cy="120245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8620" y="1585192"/>
              <a:ext cx="2699041" cy="125960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1210" y="1603986"/>
              <a:ext cx="1251733" cy="1251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g object 16"/>
          <p:cNvSpPr/>
          <p:nvPr/>
        </p:nvSpPr>
        <p:spPr>
          <a:xfrm>
            <a:off x="386017" y="403765"/>
            <a:ext cx="29490990" cy="6842870"/>
          </a:xfrm>
          <a:custGeom>
            <a:avLst/>
            <a:gdLst/>
            <a:ahLst/>
            <a:cxnLst/>
            <a:rect l="l" t="t" r="r" b="b"/>
            <a:pathLst>
              <a:path w="13880465" h="3220720">
                <a:moveTo>
                  <a:pt x="13880351" y="0"/>
                </a:moveTo>
                <a:lnTo>
                  <a:pt x="0" y="0"/>
                </a:lnTo>
                <a:lnTo>
                  <a:pt x="0" y="2464879"/>
                </a:lnTo>
                <a:lnTo>
                  <a:pt x="0" y="3220669"/>
                </a:lnTo>
                <a:lnTo>
                  <a:pt x="13880351" y="3220669"/>
                </a:lnTo>
                <a:lnTo>
                  <a:pt x="13880351" y="2464879"/>
                </a:lnTo>
                <a:lnTo>
                  <a:pt x="13880351" y="0"/>
                </a:lnTo>
                <a:close/>
              </a:path>
            </a:pathLst>
          </a:custGeom>
          <a:solidFill>
            <a:srgbClr val="6FACC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09" name="bg object 17"/>
          <p:cNvSpPr/>
          <p:nvPr/>
        </p:nvSpPr>
        <p:spPr>
          <a:xfrm>
            <a:off x="1823015" y="403766"/>
            <a:ext cx="686713" cy="3080105"/>
          </a:xfrm>
          <a:custGeom>
            <a:avLst/>
            <a:gdLst/>
            <a:ahLst/>
            <a:cxnLst/>
            <a:rect l="l" t="t" r="r" b="b"/>
            <a:pathLst>
              <a:path w="323215" h="1449705">
                <a:moveTo>
                  <a:pt x="322782" y="0"/>
                </a:moveTo>
                <a:lnTo>
                  <a:pt x="0" y="0"/>
                </a:lnTo>
                <a:lnTo>
                  <a:pt x="0" y="1449298"/>
                </a:lnTo>
                <a:lnTo>
                  <a:pt x="322782" y="1449298"/>
                </a:lnTo>
                <a:lnTo>
                  <a:pt x="322782" y="0"/>
                </a:lnTo>
                <a:close/>
              </a:path>
            </a:pathLst>
          </a:custGeom>
          <a:solidFill>
            <a:srgbClr val="AA1C7C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10" name="bg object 18"/>
          <p:cNvSpPr/>
          <p:nvPr/>
        </p:nvSpPr>
        <p:spPr>
          <a:xfrm>
            <a:off x="19827050" y="44900"/>
            <a:ext cx="8622392" cy="5596258"/>
          </a:xfrm>
          <a:custGeom>
            <a:avLst/>
            <a:gdLst/>
            <a:ahLst/>
            <a:cxnLst/>
            <a:rect l="l" t="t" r="r" b="b"/>
            <a:pathLst>
              <a:path w="4058284" h="2633980">
                <a:moveTo>
                  <a:pt x="4058036" y="0"/>
                </a:moveTo>
                <a:lnTo>
                  <a:pt x="0" y="0"/>
                </a:lnTo>
                <a:lnTo>
                  <a:pt x="0" y="2633787"/>
                </a:lnTo>
                <a:lnTo>
                  <a:pt x="4058036" y="2633787"/>
                </a:lnTo>
                <a:lnTo>
                  <a:pt x="405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11" name="bg object 19"/>
          <p:cNvSpPr/>
          <p:nvPr/>
        </p:nvSpPr>
        <p:spPr>
          <a:xfrm>
            <a:off x="386037" y="40958461"/>
            <a:ext cx="29490990" cy="1435493"/>
          </a:xfrm>
          <a:custGeom>
            <a:avLst/>
            <a:gdLst/>
            <a:ahLst/>
            <a:cxnLst/>
            <a:rect l="l" t="t" r="r" b="b"/>
            <a:pathLst>
              <a:path w="13880465" h="675640">
                <a:moveTo>
                  <a:pt x="13880345" y="0"/>
                </a:moveTo>
                <a:lnTo>
                  <a:pt x="0" y="0"/>
                </a:lnTo>
                <a:lnTo>
                  <a:pt x="0" y="675623"/>
                </a:lnTo>
                <a:lnTo>
                  <a:pt x="13880345" y="675623"/>
                </a:lnTo>
                <a:lnTo>
                  <a:pt x="13880345" y="0"/>
                </a:lnTo>
                <a:close/>
              </a:path>
            </a:pathLst>
          </a:custGeom>
          <a:solidFill>
            <a:srgbClr val="AA1C7C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12" name="Holder 4"/>
          <p:cNvSpPr>
            <a:spLocks noGrp="1"/>
          </p:cNvSpPr>
          <p:nvPr>
            <p:ph type="ftr" sz="quarter" idx="5"/>
          </p:nvPr>
        </p:nvSpPr>
        <p:spPr>
          <a:xfrm>
            <a:off x="10302267" y="39768895"/>
            <a:ext cx="9670678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13" name="Holder 5"/>
          <p:cNvSpPr>
            <a:spLocks noGrp="1"/>
          </p:cNvSpPr>
          <p:nvPr>
            <p:ph type="dt" sz="half" idx="6"/>
          </p:nvPr>
        </p:nvSpPr>
        <p:spPr>
          <a:xfrm>
            <a:off x="1538217" y="39768895"/>
            <a:ext cx="6950799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14" name="Holder 6"/>
          <p:cNvSpPr>
            <a:spLocks noGrp="1"/>
          </p:cNvSpPr>
          <p:nvPr>
            <p:ph type="sldNum" sz="quarter" idx="7"/>
          </p:nvPr>
        </p:nvSpPr>
        <p:spPr>
          <a:xfrm>
            <a:off x="21786204" y="39768895"/>
            <a:ext cx="6950799" cy="588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4581763" y="41311639"/>
            <a:ext cx="3892283" cy="638838"/>
          </a:xfrm>
          <a:prstGeom prst="rect">
            <a:avLst/>
          </a:prstGeom>
        </p:spPr>
        <p:txBody>
          <a:bodyPr vert="horz" wrap="square" lIns="0" tIns="33728" rIns="0" bIns="0" rtlCol="0">
            <a:spAutoFit/>
          </a:bodyPr>
          <a:lstStyle/>
          <a:p>
            <a:pPr marL="26670">
              <a:spcBef>
                <a:spcPts val="265"/>
              </a:spcBef>
            </a:pPr>
            <a:r>
              <a:rPr sz="393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  <a:hlinkClick r:id="rId1"/>
              </a:rPr>
              <a:t>www.bihealth.org</a:t>
            </a:r>
            <a:endParaRPr sz="393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3771" y="38120242"/>
            <a:ext cx="26617304" cy="0"/>
          </a:xfrm>
          <a:custGeom>
            <a:avLst/>
            <a:gdLst/>
            <a:ahLst/>
            <a:cxnLst/>
            <a:rect l="l" t="t" r="r" b="b"/>
            <a:pathLst>
              <a:path w="12527915">
                <a:moveTo>
                  <a:pt x="0" y="0"/>
                </a:moveTo>
                <a:lnTo>
                  <a:pt x="12527607" y="0"/>
                </a:lnTo>
              </a:path>
            </a:pathLst>
          </a:custGeom>
          <a:ln w="12166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4" name="object 4"/>
          <p:cNvSpPr/>
          <p:nvPr/>
        </p:nvSpPr>
        <p:spPr>
          <a:xfrm>
            <a:off x="21519474" y="1900055"/>
            <a:ext cx="1837533" cy="605766"/>
          </a:xfrm>
          <a:custGeom>
            <a:avLst/>
            <a:gdLst/>
            <a:ahLst/>
            <a:cxnLst/>
            <a:rect l="l" t="t" r="r" b="b"/>
            <a:pathLst>
              <a:path w="864870" h="285115">
                <a:moveTo>
                  <a:pt x="172491" y="201231"/>
                </a:moveTo>
                <a:lnTo>
                  <a:pt x="170129" y="178841"/>
                </a:lnTo>
                <a:lnTo>
                  <a:pt x="162852" y="161378"/>
                </a:lnTo>
                <a:lnTo>
                  <a:pt x="159905" y="157937"/>
                </a:lnTo>
                <a:lnTo>
                  <a:pt x="150393" y="146824"/>
                </a:lnTo>
                <a:lnTo>
                  <a:pt x="132461" y="133121"/>
                </a:lnTo>
                <a:lnTo>
                  <a:pt x="146837" y="120891"/>
                </a:lnTo>
                <a:lnTo>
                  <a:pt x="154165" y="111467"/>
                </a:lnTo>
                <a:lnTo>
                  <a:pt x="157480" y="107200"/>
                </a:lnTo>
                <a:lnTo>
                  <a:pt x="164071" y="91770"/>
                </a:lnTo>
                <a:lnTo>
                  <a:pt x="166344" y="74307"/>
                </a:lnTo>
                <a:lnTo>
                  <a:pt x="160439" y="43357"/>
                </a:lnTo>
                <a:lnTo>
                  <a:pt x="160134" y="41795"/>
                </a:lnTo>
                <a:lnTo>
                  <a:pt x="142087" y="18567"/>
                </a:lnTo>
                <a:lnTo>
                  <a:pt x="117017" y="6540"/>
                </a:lnTo>
                <a:lnTo>
                  <a:pt x="117017" y="198132"/>
                </a:lnTo>
                <a:lnTo>
                  <a:pt x="114617" y="214884"/>
                </a:lnTo>
                <a:lnTo>
                  <a:pt x="107022" y="227558"/>
                </a:lnTo>
                <a:lnTo>
                  <a:pt x="93649" y="235585"/>
                </a:lnTo>
                <a:lnTo>
                  <a:pt x="73901" y="238391"/>
                </a:lnTo>
                <a:lnTo>
                  <a:pt x="52362" y="238391"/>
                </a:lnTo>
                <a:lnTo>
                  <a:pt x="52362" y="157937"/>
                </a:lnTo>
                <a:lnTo>
                  <a:pt x="70853" y="157937"/>
                </a:lnTo>
                <a:lnTo>
                  <a:pt x="89763" y="160299"/>
                </a:lnTo>
                <a:lnTo>
                  <a:pt x="104343" y="167589"/>
                </a:lnTo>
                <a:lnTo>
                  <a:pt x="113703" y="180098"/>
                </a:lnTo>
                <a:lnTo>
                  <a:pt x="117017" y="198132"/>
                </a:lnTo>
                <a:lnTo>
                  <a:pt x="117017" y="6540"/>
                </a:lnTo>
                <a:lnTo>
                  <a:pt x="113055" y="4635"/>
                </a:lnTo>
                <a:lnTo>
                  <a:pt x="110871" y="4381"/>
                </a:lnTo>
                <a:lnTo>
                  <a:pt x="110871" y="80518"/>
                </a:lnTo>
                <a:lnTo>
                  <a:pt x="108089" y="93179"/>
                </a:lnTo>
                <a:lnTo>
                  <a:pt x="100101" y="102946"/>
                </a:lnTo>
                <a:lnTo>
                  <a:pt x="87503" y="109245"/>
                </a:lnTo>
                <a:lnTo>
                  <a:pt x="70853" y="111467"/>
                </a:lnTo>
                <a:lnTo>
                  <a:pt x="52362" y="111467"/>
                </a:lnTo>
                <a:lnTo>
                  <a:pt x="52362" y="43357"/>
                </a:lnTo>
                <a:lnTo>
                  <a:pt x="73901" y="43357"/>
                </a:lnTo>
                <a:lnTo>
                  <a:pt x="90093" y="46113"/>
                </a:lnTo>
                <a:lnTo>
                  <a:pt x="101650" y="53797"/>
                </a:lnTo>
                <a:lnTo>
                  <a:pt x="108572" y="65557"/>
                </a:lnTo>
                <a:lnTo>
                  <a:pt x="110871" y="80518"/>
                </a:lnTo>
                <a:lnTo>
                  <a:pt x="110871" y="4381"/>
                </a:lnTo>
                <a:lnTo>
                  <a:pt x="73901" y="0"/>
                </a:lnTo>
                <a:lnTo>
                  <a:pt x="0" y="0"/>
                </a:lnTo>
                <a:lnTo>
                  <a:pt x="0" y="284848"/>
                </a:lnTo>
                <a:lnTo>
                  <a:pt x="77000" y="284848"/>
                </a:lnTo>
                <a:lnTo>
                  <a:pt x="116598" y="280060"/>
                </a:lnTo>
                <a:lnTo>
                  <a:pt x="146685" y="265112"/>
                </a:lnTo>
                <a:lnTo>
                  <a:pt x="165798" y="239128"/>
                </a:lnTo>
                <a:lnTo>
                  <a:pt x="165925" y="238391"/>
                </a:lnTo>
                <a:lnTo>
                  <a:pt x="172491" y="201231"/>
                </a:lnTo>
                <a:close/>
              </a:path>
              <a:path w="864870" h="285115">
                <a:moveTo>
                  <a:pt x="371449" y="235546"/>
                </a:moveTo>
                <a:lnTo>
                  <a:pt x="271907" y="235546"/>
                </a:lnTo>
                <a:lnTo>
                  <a:pt x="271907" y="160616"/>
                </a:lnTo>
                <a:lnTo>
                  <a:pt x="342646" y="160616"/>
                </a:lnTo>
                <a:lnTo>
                  <a:pt x="342646" y="114896"/>
                </a:lnTo>
                <a:lnTo>
                  <a:pt x="271907" y="114896"/>
                </a:lnTo>
                <a:lnTo>
                  <a:pt x="271907" y="47586"/>
                </a:lnTo>
                <a:lnTo>
                  <a:pt x="364896" y="47586"/>
                </a:lnTo>
                <a:lnTo>
                  <a:pt x="364896" y="596"/>
                </a:lnTo>
                <a:lnTo>
                  <a:pt x="216865" y="596"/>
                </a:lnTo>
                <a:lnTo>
                  <a:pt x="216865" y="47586"/>
                </a:lnTo>
                <a:lnTo>
                  <a:pt x="216865" y="114896"/>
                </a:lnTo>
                <a:lnTo>
                  <a:pt x="216865" y="160616"/>
                </a:lnTo>
                <a:lnTo>
                  <a:pt x="216865" y="235546"/>
                </a:lnTo>
                <a:lnTo>
                  <a:pt x="216865" y="285076"/>
                </a:lnTo>
                <a:lnTo>
                  <a:pt x="371449" y="285076"/>
                </a:lnTo>
                <a:lnTo>
                  <a:pt x="371449" y="235546"/>
                </a:lnTo>
                <a:close/>
              </a:path>
              <a:path w="864870" h="285115">
                <a:moveTo>
                  <a:pt x="599046" y="284848"/>
                </a:moveTo>
                <a:lnTo>
                  <a:pt x="550545" y="167170"/>
                </a:lnTo>
                <a:lnTo>
                  <a:pt x="546735" y="157937"/>
                </a:lnTo>
                <a:lnTo>
                  <a:pt x="565137" y="146316"/>
                </a:lnTo>
                <a:lnTo>
                  <a:pt x="578650" y="130060"/>
                </a:lnTo>
                <a:lnTo>
                  <a:pt x="581101" y="123875"/>
                </a:lnTo>
                <a:lnTo>
                  <a:pt x="586968" y="109156"/>
                </a:lnTo>
                <a:lnTo>
                  <a:pt x="583501" y="48336"/>
                </a:lnTo>
                <a:lnTo>
                  <a:pt x="534390" y="5880"/>
                </a:lnTo>
                <a:lnTo>
                  <a:pt x="534390" y="83616"/>
                </a:lnTo>
                <a:lnTo>
                  <a:pt x="531609" y="101663"/>
                </a:lnTo>
                <a:lnTo>
                  <a:pt x="523633" y="114185"/>
                </a:lnTo>
                <a:lnTo>
                  <a:pt x="511048" y="121500"/>
                </a:lnTo>
                <a:lnTo>
                  <a:pt x="494436" y="123875"/>
                </a:lnTo>
                <a:lnTo>
                  <a:pt x="466699" y="123875"/>
                </a:lnTo>
                <a:lnTo>
                  <a:pt x="466699" y="43357"/>
                </a:lnTo>
                <a:lnTo>
                  <a:pt x="494436" y="43357"/>
                </a:lnTo>
                <a:lnTo>
                  <a:pt x="511048" y="45720"/>
                </a:lnTo>
                <a:lnTo>
                  <a:pt x="523633" y="53022"/>
                </a:lnTo>
                <a:lnTo>
                  <a:pt x="531609" y="65557"/>
                </a:lnTo>
                <a:lnTo>
                  <a:pt x="534390" y="83616"/>
                </a:lnTo>
                <a:lnTo>
                  <a:pt x="534390" y="5880"/>
                </a:lnTo>
                <a:lnTo>
                  <a:pt x="533996" y="5664"/>
                </a:lnTo>
                <a:lnTo>
                  <a:pt x="491337" y="0"/>
                </a:lnTo>
                <a:lnTo>
                  <a:pt x="414388" y="0"/>
                </a:lnTo>
                <a:lnTo>
                  <a:pt x="414388" y="284848"/>
                </a:lnTo>
                <a:lnTo>
                  <a:pt x="466699" y="284848"/>
                </a:lnTo>
                <a:lnTo>
                  <a:pt x="466699" y="167170"/>
                </a:lnTo>
                <a:lnTo>
                  <a:pt x="494436" y="167170"/>
                </a:lnTo>
                <a:lnTo>
                  <a:pt x="540600" y="284848"/>
                </a:lnTo>
                <a:lnTo>
                  <a:pt x="599046" y="284848"/>
                </a:lnTo>
                <a:close/>
              </a:path>
              <a:path w="864870" h="285115">
                <a:moveTo>
                  <a:pt x="772960" y="235546"/>
                </a:moveTo>
                <a:lnTo>
                  <a:pt x="685101" y="235546"/>
                </a:lnTo>
                <a:lnTo>
                  <a:pt x="685101" y="596"/>
                </a:lnTo>
                <a:lnTo>
                  <a:pt x="632688" y="596"/>
                </a:lnTo>
                <a:lnTo>
                  <a:pt x="632688" y="235546"/>
                </a:lnTo>
                <a:lnTo>
                  <a:pt x="632688" y="285076"/>
                </a:lnTo>
                <a:lnTo>
                  <a:pt x="772960" y="285076"/>
                </a:lnTo>
                <a:lnTo>
                  <a:pt x="772960" y="235546"/>
                </a:lnTo>
                <a:close/>
              </a:path>
              <a:path w="864870" h="285115">
                <a:moveTo>
                  <a:pt x="864565" y="0"/>
                </a:moveTo>
                <a:lnTo>
                  <a:pt x="809459" y="0"/>
                </a:lnTo>
                <a:lnTo>
                  <a:pt x="809459" y="284848"/>
                </a:lnTo>
                <a:lnTo>
                  <a:pt x="864565" y="284848"/>
                </a:lnTo>
                <a:lnTo>
                  <a:pt x="864565" y="0"/>
                </a:lnTo>
                <a:close/>
              </a:path>
            </a:pathLst>
          </a:custGeom>
          <a:solidFill>
            <a:srgbClr val="6DACC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5" name="object 5"/>
          <p:cNvSpPr/>
          <p:nvPr/>
        </p:nvSpPr>
        <p:spPr>
          <a:xfrm>
            <a:off x="23470437" y="1900044"/>
            <a:ext cx="391253" cy="605766"/>
          </a:xfrm>
          <a:custGeom>
            <a:avLst/>
            <a:gdLst/>
            <a:ahLst/>
            <a:cxnLst/>
            <a:rect l="l" t="t" r="r" b="b"/>
            <a:pathLst>
              <a:path w="184150" h="285115">
                <a:moveTo>
                  <a:pt x="61311" y="0"/>
                </a:moveTo>
                <a:lnTo>
                  <a:pt x="0" y="0"/>
                </a:lnTo>
                <a:lnTo>
                  <a:pt x="0" y="284849"/>
                </a:lnTo>
                <a:lnTo>
                  <a:pt x="52186" y="284849"/>
                </a:lnTo>
                <a:lnTo>
                  <a:pt x="52186" y="101928"/>
                </a:lnTo>
                <a:lnTo>
                  <a:pt x="106641" y="101928"/>
                </a:lnTo>
                <a:lnTo>
                  <a:pt x="61311" y="0"/>
                </a:lnTo>
                <a:close/>
              </a:path>
              <a:path w="184150" h="285115">
                <a:moveTo>
                  <a:pt x="106641" y="101928"/>
                </a:moveTo>
                <a:lnTo>
                  <a:pt x="52186" y="101928"/>
                </a:lnTo>
                <a:lnTo>
                  <a:pt x="135685" y="284849"/>
                </a:lnTo>
                <a:lnTo>
                  <a:pt x="183935" y="284849"/>
                </a:lnTo>
                <a:lnTo>
                  <a:pt x="183935" y="167235"/>
                </a:lnTo>
                <a:lnTo>
                  <a:pt x="135685" y="167235"/>
                </a:lnTo>
                <a:lnTo>
                  <a:pt x="106641" y="101928"/>
                </a:lnTo>
                <a:close/>
              </a:path>
              <a:path w="184150" h="285115">
                <a:moveTo>
                  <a:pt x="183935" y="0"/>
                </a:moveTo>
                <a:lnTo>
                  <a:pt x="135685" y="0"/>
                </a:lnTo>
                <a:lnTo>
                  <a:pt x="135685" y="167235"/>
                </a:lnTo>
                <a:lnTo>
                  <a:pt x="183935" y="167235"/>
                </a:lnTo>
                <a:lnTo>
                  <a:pt x="183935" y="0"/>
                </a:lnTo>
                <a:close/>
              </a:path>
            </a:pathLst>
          </a:custGeom>
          <a:solidFill>
            <a:srgbClr val="6DACC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6" name="object 6"/>
          <p:cNvSpPr/>
          <p:nvPr/>
        </p:nvSpPr>
        <p:spPr>
          <a:xfrm>
            <a:off x="20797202" y="2675557"/>
            <a:ext cx="114681" cy="605766"/>
          </a:xfrm>
          <a:custGeom>
            <a:avLst/>
            <a:gdLst/>
            <a:ahLst/>
            <a:cxnLst/>
            <a:rect l="l" t="t" r="r" b="b"/>
            <a:pathLst>
              <a:path w="53975" h="285115">
                <a:moveTo>
                  <a:pt x="53677" y="0"/>
                </a:moveTo>
                <a:lnTo>
                  <a:pt x="0" y="0"/>
                </a:lnTo>
                <a:lnTo>
                  <a:pt x="0" y="284849"/>
                </a:lnTo>
                <a:lnTo>
                  <a:pt x="53677" y="284849"/>
                </a:lnTo>
                <a:lnTo>
                  <a:pt x="53677" y="0"/>
                </a:lnTo>
                <a:close/>
              </a:path>
            </a:pathLst>
          </a:custGeom>
          <a:solidFill>
            <a:srgbClr val="6DACC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7" name="object 7"/>
          <p:cNvSpPr/>
          <p:nvPr/>
        </p:nvSpPr>
        <p:spPr>
          <a:xfrm>
            <a:off x="21028327" y="2669473"/>
            <a:ext cx="3286520" cy="616559"/>
          </a:xfrm>
          <a:custGeom>
            <a:avLst/>
            <a:gdLst/>
            <a:ahLst/>
            <a:cxnLst/>
            <a:rect l="l" t="t" r="r" b="b"/>
            <a:pathLst>
              <a:path w="1546859" h="290194">
                <a:moveTo>
                  <a:pt x="185356" y="2870"/>
                </a:moveTo>
                <a:lnTo>
                  <a:pt x="135737" y="2870"/>
                </a:lnTo>
                <a:lnTo>
                  <a:pt x="135737" y="172732"/>
                </a:lnTo>
                <a:lnTo>
                  <a:pt x="104940" y="104800"/>
                </a:lnTo>
                <a:lnTo>
                  <a:pt x="58737" y="2870"/>
                </a:lnTo>
                <a:lnTo>
                  <a:pt x="0" y="2870"/>
                </a:lnTo>
                <a:lnTo>
                  <a:pt x="0" y="287718"/>
                </a:lnTo>
                <a:lnTo>
                  <a:pt x="49618" y="287718"/>
                </a:lnTo>
                <a:lnTo>
                  <a:pt x="49618" y="104800"/>
                </a:lnTo>
                <a:lnTo>
                  <a:pt x="133172" y="287718"/>
                </a:lnTo>
                <a:lnTo>
                  <a:pt x="185356" y="287718"/>
                </a:lnTo>
                <a:lnTo>
                  <a:pt x="185356" y="172732"/>
                </a:lnTo>
                <a:lnTo>
                  <a:pt x="185356" y="2870"/>
                </a:lnTo>
                <a:close/>
              </a:path>
              <a:path w="1546859" h="290194">
                <a:moveTo>
                  <a:pt x="407949" y="209702"/>
                </a:moveTo>
                <a:lnTo>
                  <a:pt x="395351" y="165392"/>
                </a:lnTo>
                <a:lnTo>
                  <a:pt x="365302" y="135737"/>
                </a:lnTo>
                <a:lnTo>
                  <a:pt x="329450" y="114668"/>
                </a:lnTo>
                <a:lnTo>
                  <a:pt x="299415" y="96126"/>
                </a:lnTo>
                <a:lnTo>
                  <a:pt x="286816" y="74015"/>
                </a:lnTo>
                <a:lnTo>
                  <a:pt x="289052" y="61404"/>
                </a:lnTo>
                <a:lnTo>
                  <a:pt x="295376" y="51676"/>
                </a:lnTo>
                <a:lnTo>
                  <a:pt x="305181" y="45402"/>
                </a:lnTo>
                <a:lnTo>
                  <a:pt x="317881" y="43192"/>
                </a:lnTo>
                <a:lnTo>
                  <a:pt x="330733" y="45554"/>
                </a:lnTo>
                <a:lnTo>
                  <a:pt x="341566" y="52832"/>
                </a:lnTo>
                <a:lnTo>
                  <a:pt x="350647" y="65303"/>
                </a:lnTo>
                <a:lnTo>
                  <a:pt x="358267" y="83261"/>
                </a:lnTo>
                <a:lnTo>
                  <a:pt x="404837" y="67818"/>
                </a:lnTo>
                <a:lnTo>
                  <a:pt x="394322" y="40309"/>
                </a:lnTo>
                <a:lnTo>
                  <a:pt x="376504" y="18884"/>
                </a:lnTo>
                <a:lnTo>
                  <a:pt x="351129" y="4965"/>
                </a:lnTo>
                <a:lnTo>
                  <a:pt x="317881" y="0"/>
                </a:lnTo>
                <a:lnTo>
                  <a:pt x="281203" y="5600"/>
                </a:lnTo>
                <a:lnTo>
                  <a:pt x="255003" y="21590"/>
                </a:lnTo>
                <a:lnTo>
                  <a:pt x="239268" y="46837"/>
                </a:lnTo>
                <a:lnTo>
                  <a:pt x="234022" y="80162"/>
                </a:lnTo>
                <a:lnTo>
                  <a:pt x="246621" y="118237"/>
                </a:lnTo>
                <a:lnTo>
                  <a:pt x="276669" y="144170"/>
                </a:lnTo>
                <a:lnTo>
                  <a:pt x="312521" y="164325"/>
                </a:lnTo>
                <a:lnTo>
                  <a:pt x="342569" y="185064"/>
                </a:lnTo>
                <a:lnTo>
                  <a:pt x="355155" y="212750"/>
                </a:lnTo>
                <a:lnTo>
                  <a:pt x="352450" y="227164"/>
                </a:lnTo>
                <a:lnTo>
                  <a:pt x="345071" y="237807"/>
                </a:lnTo>
                <a:lnTo>
                  <a:pt x="334200" y="244424"/>
                </a:lnTo>
                <a:lnTo>
                  <a:pt x="320992" y="246684"/>
                </a:lnTo>
                <a:lnTo>
                  <a:pt x="308521" y="244221"/>
                </a:lnTo>
                <a:lnTo>
                  <a:pt x="295757" y="236283"/>
                </a:lnTo>
                <a:lnTo>
                  <a:pt x="284734" y="221970"/>
                </a:lnTo>
                <a:lnTo>
                  <a:pt x="277507" y="200456"/>
                </a:lnTo>
                <a:lnTo>
                  <a:pt x="224726" y="209702"/>
                </a:lnTo>
                <a:lnTo>
                  <a:pt x="239712" y="245630"/>
                </a:lnTo>
                <a:lnTo>
                  <a:pt x="260819" y="270586"/>
                </a:lnTo>
                <a:lnTo>
                  <a:pt x="287172" y="285140"/>
                </a:lnTo>
                <a:lnTo>
                  <a:pt x="317881" y="289864"/>
                </a:lnTo>
                <a:lnTo>
                  <a:pt x="356844" y="284276"/>
                </a:lnTo>
                <a:lnTo>
                  <a:pt x="385038" y="268287"/>
                </a:lnTo>
                <a:lnTo>
                  <a:pt x="402170" y="243039"/>
                </a:lnTo>
                <a:lnTo>
                  <a:pt x="407949" y="209702"/>
                </a:lnTo>
                <a:close/>
              </a:path>
              <a:path w="1546859" h="290194">
                <a:moveTo>
                  <a:pt x="621220" y="2946"/>
                </a:moveTo>
                <a:lnTo>
                  <a:pt x="438010" y="2946"/>
                </a:lnTo>
                <a:lnTo>
                  <a:pt x="438010" y="52476"/>
                </a:lnTo>
                <a:lnTo>
                  <a:pt x="503428" y="52476"/>
                </a:lnTo>
                <a:lnTo>
                  <a:pt x="503428" y="287426"/>
                </a:lnTo>
                <a:lnTo>
                  <a:pt x="555802" y="287426"/>
                </a:lnTo>
                <a:lnTo>
                  <a:pt x="555802" y="52476"/>
                </a:lnTo>
                <a:lnTo>
                  <a:pt x="621220" y="52476"/>
                </a:lnTo>
                <a:lnTo>
                  <a:pt x="621220" y="2946"/>
                </a:lnTo>
                <a:close/>
              </a:path>
              <a:path w="1546859" h="290194">
                <a:moveTo>
                  <a:pt x="709968" y="2870"/>
                </a:moveTo>
                <a:lnTo>
                  <a:pt x="654862" y="2870"/>
                </a:lnTo>
                <a:lnTo>
                  <a:pt x="654862" y="287718"/>
                </a:lnTo>
                <a:lnTo>
                  <a:pt x="709968" y="287718"/>
                </a:lnTo>
                <a:lnTo>
                  <a:pt x="709968" y="2870"/>
                </a:lnTo>
                <a:close/>
              </a:path>
              <a:path w="1546859" h="290194">
                <a:moveTo>
                  <a:pt x="926833" y="2946"/>
                </a:moveTo>
                <a:lnTo>
                  <a:pt x="743610" y="2946"/>
                </a:lnTo>
                <a:lnTo>
                  <a:pt x="743610" y="52476"/>
                </a:lnTo>
                <a:lnTo>
                  <a:pt x="809040" y="52476"/>
                </a:lnTo>
                <a:lnTo>
                  <a:pt x="809040" y="287426"/>
                </a:lnTo>
                <a:lnTo>
                  <a:pt x="861402" y="287426"/>
                </a:lnTo>
                <a:lnTo>
                  <a:pt x="861402" y="52476"/>
                </a:lnTo>
                <a:lnTo>
                  <a:pt x="926833" y="52476"/>
                </a:lnTo>
                <a:lnTo>
                  <a:pt x="926833" y="2946"/>
                </a:lnTo>
                <a:close/>
              </a:path>
              <a:path w="1546859" h="290194">
                <a:moveTo>
                  <a:pt x="1145120" y="2870"/>
                </a:moveTo>
                <a:lnTo>
                  <a:pt x="1092987" y="2870"/>
                </a:lnTo>
                <a:lnTo>
                  <a:pt x="1092987" y="200342"/>
                </a:lnTo>
                <a:lnTo>
                  <a:pt x="1090650" y="218821"/>
                </a:lnTo>
                <a:lnTo>
                  <a:pt x="1083424" y="232384"/>
                </a:lnTo>
                <a:lnTo>
                  <a:pt x="1071029" y="240741"/>
                </a:lnTo>
                <a:lnTo>
                  <a:pt x="1053147" y="243586"/>
                </a:lnTo>
                <a:lnTo>
                  <a:pt x="1037056" y="240741"/>
                </a:lnTo>
                <a:lnTo>
                  <a:pt x="1025563" y="232384"/>
                </a:lnTo>
                <a:lnTo>
                  <a:pt x="1018654" y="218821"/>
                </a:lnTo>
                <a:lnTo>
                  <a:pt x="1016355" y="200342"/>
                </a:lnTo>
                <a:lnTo>
                  <a:pt x="1016355" y="2870"/>
                </a:lnTo>
                <a:lnTo>
                  <a:pt x="961186" y="2870"/>
                </a:lnTo>
                <a:lnTo>
                  <a:pt x="961186" y="200342"/>
                </a:lnTo>
                <a:lnTo>
                  <a:pt x="967790" y="241681"/>
                </a:lnTo>
                <a:lnTo>
                  <a:pt x="986485" y="269417"/>
                </a:lnTo>
                <a:lnTo>
                  <a:pt x="1015504" y="285000"/>
                </a:lnTo>
                <a:lnTo>
                  <a:pt x="1053147" y="289864"/>
                </a:lnTo>
                <a:lnTo>
                  <a:pt x="1090790" y="285000"/>
                </a:lnTo>
                <a:lnTo>
                  <a:pt x="1119822" y="269417"/>
                </a:lnTo>
                <a:lnTo>
                  <a:pt x="1138504" y="241681"/>
                </a:lnTo>
                <a:lnTo>
                  <a:pt x="1145120" y="200342"/>
                </a:lnTo>
                <a:lnTo>
                  <a:pt x="1145120" y="2870"/>
                </a:lnTo>
                <a:close/>
              </a:path>
              <a:path w="1546859" h="290194">
                <a:moveTo>
                  <a:pt x="1361973" y="2946"/>
                </a:moveTo>
                <a:lnTo>
                  <a:pt x="1183055" y="2946"/>
                </a:lnTo>
                <a:lnTo>
                  <a:pt x="1183055" y="52476"/>
                </a:lnTo>
                <a:lnTo>
                  <a:pt x="1244422" y="52476"/>
                </a:lnTo>
                <a:lnTo>
                  <a:pt x="1244422" y="287426"/>
                </a:lnTo>
                <a:lnTo>
                  <a:pt x="1299298" y="287426"/>
                </a:lnTo>
                <a:lnTo>
                  <a:pt x="1299298" y="52476"/>
                </a:lnTo>
                <a:lnTo>
                  <a:pt x="1361973" y="52476"/>
                </a:lnTo>
                <a:lnTo>
                  <a:pt x="1361973" y="2946"/>
                </a:lnTo>
                <a:close/>
              </a:path>
              <a:path w="1546859" h="290194">
                <a:moveTo>
                  <a:pt x="1546631" y="237896"/>
                </a:moveTo>
                <a:lnTo>
                  <a:pt x="1448638" y="237896"/>
                </a:lnTo>
                <a:lnTo>
                  <a:pt x="1448638" y="162966"/>
                </a:lnTo>
                <a:lnTo>
                  <a:pt x="1519199" y="162966"/>
                </a:lnTo>
                <a:lnTo>
                  <a:pt x="1519199" y="117246"/>
                </a:lnTo>
                <a:lnTo>
                  <a:pt x="1448638" y="117246"/>
                </a:lnTo>
                <a:lnTo>
                  <a:pt x="1448638" y="52476"/>
                </a:lnTo>
                <a:lnTo>
                  <a:pt x="1544002" y="52476"/>
                </a:lnTo>
                <a:lnTo>
                  <a:pt x="1544002" y="2946"/>
                </a:lnTo>
                <a:lnTo>
                  <a:pt x="1396326" y="2946"/>
                </a:lnTo>
                <a:lnTo>
                  <a:pt x="1396326" y="52476"/>
                </a:lnTo>
                <a:lnTo>
                  <a:pt x="1396326" y="117246"/>
                </a:lnTo>
                <a:lnTo>
                  <a:pt x="1396326" y="162966"/>
                </a:lnTo>
                <a:lnTo>
                  <a:pt x="1396326" y="237896"/>
                </a:lnTo>
                <a:lnTo>
                  <a:pt x="1396326" y="287426"/>
                </a:lnTo>
                <a:lnTo>
                  <a:pt x="1546631" y="287426"/>
                </a:lnTo>
                <a:lnTo>
                  <a:pt x="1546631" y="237896"/>
                </a:lnTo>
                <a:close/>
              </a:path>
            </a:pathLst>
          </a:custGeom>
          <a:solidFill>
            <a:srgbClr val="6DACC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8" name="object 8"/>
          <p:cNvSpPr/>
          <p:nvPr/>
        </p:nvSpPr>
        <p:spPr>
          <a:xfrm>
            <a:off x="21513404" y="3444991"/>
            <a:ext cx="775758" cy="616559"/>
          </a:xfrm>
          <a:custGeom>
            <a:avLst/>
            <a:gdLst/>
            <a:ahLst/>
            <a:cxnLst/>
            <a:rect l="l" t="t" r="r" b="b"/>
            <a:pathLst>
              <a:path w="365125" h="290194">
                <a:moveTo>
                  <a:pt x="179641" y="95605"/>
                </a:moveTo>
                <a:lnTo>
                  <a:pt x="173012" y="50749"/>
                </a:lnTo>
                <a:lnTo>
                  <a:pt x="170205" y="46278"/>
                </a:lnTo>
                <a:lnTo>
                  <a:pt x="154470" y="21209"/>
                </a:lnTo>
                <a:lnTo>
                  <a:pt x="126974" y="5486"/>
                </a:lnTo>
                <a:lnTo>
                  <a:pt x="126974" y="86360"/>
                </a:lnTo>
                <a:lnTo>
                  <a:pt x="126974" y="203504"/>
                </a:lnTo>
                <a:lnTo>
                  <a:pt x="124218" y="222770"/>
                </a:lnTo>
                <a:lnTo>
                  <a:pt x="116535" y="235102"/>
                </a:lnTo>
                <a:lnTo>
                  <a:pt x="104775" y="241655"/>
                </a:lnTo>
                <a:lnTo>
                  <a:pt x="89814" y="243586"/>
                </a:lnTo>
                <a:lnTo>
                  <a:pt x="75336" y="241655"/>
                </a:lnTo>
                <a:lnTo>
                  <a:pt x="64643" y="235102"/>
                </a:lnTo>
                <a:lnTo>
                  <a:pt x="58026" y="222770"/>
                </a:lnTo>
                <a:lnTo>
                  <a:pt x="55765" y="203504"/>
                </a:lnTo>
                <a:lnTo>
                  <a:pt x="55765" y="86360"/>
                </a:lnTo>
                <a:lnTo>
                  <a:pt x="58026" y="67094"/>
                </a:lnTo>
                <a:lnTo>
                  <a:pt x="64643" y="54762"/>
                </a:lnTo>
                <a:lnTo>
                  <a:pt x="75336" y="48209"/>
                </a:lnTo>
                <a:lnTo>
                  <a:pt x="89814" y="46278"/>
                </a:lnTo>
                <a:lnTo>
                  <a:pt x="104775" y="48209"/>
                </a:lnTo>
                <a:lnTo>
                  <a:pt x="116535" y="54762"/>
                </a:lnTo>
                <a:lnTo>
                  <a:pt x="124218" y="67094"/>
                </a:lnTo>
                <a:lnTo>
                  <a:pt x="126974" y="86360"/>
                </a:lnTo>
                <a:lnTo>
                  <a:pt x="126974" y="5486"/>
                </a:lnTo>
                <a:lnTo>
                  <a:pt x="126072" y="4965"/>
                </a:lnTo>
                <a:lnTo>
                  <a:pt x="89814" y="0"/>
                </a:lnTo>
                <a:lnTo>
                  <a:pt x="53568" y="4965"/>
                </a:lnTo>
                <a:lnTo>
                  <a:pt x="25158" y="21209"/>
                </a:lnTo>
                <a:lnTo>
                  <a:pt x="6629" y="50749"/>
                </a:lnTo>
                <a:lnTo>
                  <a:pt x="0" y="95605"/>
                </a:lnTo>
                <a:lnTo>
                  <a:pt x="0" y="197358"/>
                </a:lnTo>
                <a:lnTo>
                  <a:pt x="6629" y="240423"/>
                </a:lnTo>
                <a:lnTo>
                  <a:pt x="25158" y="269036"/>
                </a:lnTo>
                <a:lnTo>
                  <a:pt x="53568" y="284949"/>
                </a:lnTo>
                <a:lnTo>
                  <a:pt x="89814" y="289864"/>
                </a:lnTo>
                <a:lnTo>
                  <a:pt x="126072" y="284949"/>
                </a:lnTo>
                <a:lnTo>
                  <a:pt x="154470" y="269036"/>
                </a:lnTo>
                <a:lnTo>
                  <a:pt x="170967" y="243586"/>
                </a:lnTo>
                <a:lnTo>
                  <a:pt x="173012" y="240423"/>
                </a:lnTo>
                <a:lnTo>
                  <a:pt x="179641" y="197358"/>
                </a:lnTo>
                <a:lnTo>
                  <a:pt x="179641" y="95605"/>
                </a:lnTo>
                <a:close/>
              </a:path>
              <a:path w="365125" h="290194">
                <a:moveTo>
                  <a:pt x="364998" y="2425"/>
                </a:moveTo>
                <a:lnTo>
                  <a:pt x="222580" y="2425"/>
                </a:lnTo>
                <a:lnTo>
                  <a:pt x="222580" y="51955"/>
                </a:lnTo>
                <a:lnTo>
                  <a:pt x="222580" y="117995"/>
                </a:lnTo>
                <a:lnTo>
                  <a:pt x="222580" y="163715"/>
                </a:lnTo>
                <a:lnTo>
                  <a:pt x="222580" y="288175"/>
                </a:lnTo>
                <a:lnTo>
                  <a:pt x="277444" y="288175"/>
                </a:lnTo>
                <a:lnTo>
                  <a:pt x="277444" y="163715"/>
                </a:lnTo>
                <a:lnTo>
                  <a:pt x="345376" y="163715"/>
                </a:lnTo>
                <a:lnTo>
                  <a:pt x="345376" y="117995"/>
                </a:lnTo>
                <a:lnTo>
                  <a:pt x="277444" y="117995"/>
                </a:lnTo>
                <a:lnTo>
                  <a:pt x="277444" y="51955"/>
                </a:lnTo>
                <a:lnTo>
                  <a:pt x="364998" y="51955"/>
                </a:lnTo>
                <a:lnTo>
                  <a:pt x="364998" y="2425"/>
                </a:lnTo>
                <a:close/>
              </a:path>
            </a:pathLst>
          </a:custGeom>
          <a:solidFill>
            <a:srgbClr val="6DACC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9" name="object 9"/>
          <p:cNvSpPr/>
          <p:nvPr/>
        </p:nvSpPr>
        <p:spPr>
          <a:xfrm>
            <a:off x="22574783" y="3450144"/>
            <a:ext cx="396648" cy="607118"/>
          </a:xfrm>
          <a:custGeom>
            <a:avLst/>
            <a:gdLst/>
            <a:ahLst/>
            <a:cxnLst/>
            <a:rect l="l" t="t" r="r" b="b"/>
            <a:pathLst>
              <a:path w="186690" h="285750">
                <a:moveTo>
                  <a:pt x="186080" y="0"/>
                </a:moveTo>
                <a:lnTo>
                  <a:pt x="131038" y="0"/>
                </a:lnTo>
                <a:lnTo>
                  <a:pt x="131038" y="115570"/>
                </a:lnTo>
                <a:lnTo>
                  <a:pt x="56362" y="115570"/>
                </a:lnTo>
                <a:lnTo>
                  <a:pt x="56362" y="0"/>
                </a:lnTo>
                <a:lnTo>
                  <a:pt x="0" y="0"/>
                </a:lnTo>
                <a:lnTo>
                  <a:pt x="0" y="115570"/>
                </a:lnTo>
                <a:lnTo>
                  <a:pt x="0" y="161290"/>
                </a:lnTo>
                <a:lnTo>
                  <a:pt x="0" y="285750"/>
                </a:lnTo>
                <a:lnTo>
                  <a:pt x="56362" y="285750"/>
                </a:lnTo>
                <a:lnTo>
                  <a:pt x="56362" y="161290"/>
                </a:lnTo>
                <a:lnTo>
                  <a:pt x="131038" y="161290"/>
                </a:lnTo>
                <a:lnTo>
                  <a:pt x="131038" y="285750"/>
                </a:lnTo>
                <a:lnTo>
                  <a:pt x="186080" y="285750"/>
                </a:lnTo>
                <a:lnTo>
                  <a:pt x="186080" y="161290"/>
                </a:lnTo>
                <a:lnTo>
                  <a:pt x="186080" y="115570"/>
                </a:lnTo>
                <a:lnTo>
                  <a:pt x="186080" y="0"/>
                </a:lnTo>
                <a:close/>
              </a:path>
            </a:pathLst>
          </a:custGeom>
          <a:solidFill>
            <a:srgbClr val="6DACC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0" name="object 10"/>
          <p:cNvSpPr/>
          <p:nvPr/>
        </p:nvSpPr>
        <p:spPr>
          <a:xfrm>
            <a:off x="23081147" y="3449548"/>
            <a:ext cx="2023719" cy="608464"/>
          </a:xfrm>
          <a:custGeom>
            <a:avLst/>
            <a:gdLst/>
            <a:ahLst/>
            <a:cxnLst/>
            <a:rect l="l" t="t" r="r" b="b"/>
            <a:pathLst>
              <a:path w="952500" h="286385">
                <a:moveTo>
                  <a:pt x="151726" y="237769"/>
                </a:moveTo>
                <a:lnTo>
                  <a:pt x="52311" y="237769"/>
                </a:lnTo>
                <a:lnTo>
                  <a:pt x="52311" y="161569"/>
                </a:lnTo>
                <a:lnTo>
                  <a:pt x="126860" y="161569"/>
                </a:lnTo>
                <a:lnTo>
                  <a:pt x="126860" y="115849"/>
                </a:lnTo>
                <a:lnTo>
                  <a:pt x="52311" y="115849"/>
                </a:lnTo>
                <a:lnTo>
                  <a:pt x="52311" y="49809"/>
                </a:lnTo>
                <a:lnTo>
                  <a:pt x="149110" y="49809"/>
                </a:lnTo>
                <a:lnTo>
                  <a:pt x="149110" y="279"/>
                </a:lnTo>
                <a:lnTo>
                  <a:pt x="0" y="279"/>
                </a:lnTo>
                <a:lnTo>
                  <a:pt x="0" y="49809"/>
                </a:lnTo>
                <a:lnTo>
                  <a:pt x="0" y="115849"/>
                </a:lnTo>
                <a:lnTo>
                  <a:pt x="0" y="161569"/>
                </a:lnTo>
                <a:lnTo>
                  <a:pt x="0" y="237769"/>
                </a:lnTo>
                <a:lnTo>
                  <a:pt x="0" y="286029"/>
                </a:lnTo>
                <a:lnTo>
                  <a:pt x="151726" y="286029"/>
                </a:lnTo>
                <a:lnTo>
                  <a:pt x="151726" y="237769"/>
                </a:lnTo>
                <a:close/>
              </a:path>
              <a:path w="952500" h="286385">
                <a:moveTo>
                  <a:pt x="385762" y="285572"/>
                </a:moveTo>
                <a:lnTo>
                  <a:pt x="371157" y="226644"/>
                </a:lnTo>
                <a:lnTo>
                  <a:pt x="358813" y="176847"/>
                </a:lnTo>
                <a:lnTo>
                  <a:pt x="330225" y="61556"/>
                </a:lnTo>
                <a:lnTo>
                  <a:pt x="314972" y="0"/>
                </a:lnTo>
                <a:lnTo>
                  <a:pt x="308406" y="0"/>
                </a:lnTo>
                <a:lnTo>
                  <a:pt x="308406" y="176847"/>
                </a:lnTo>
                <a:lnTo>
                  <a:pt x="253415" y="176847"/>
                </a:lnTo>
                <a:lnTo>
                  <a:pt x="280911" y="61556"/>
                </a:lnTo>
                <a:lnTo>
                  <a:pt x="308406" y="176847"/>
                </a:lnTo>
                <a:lnTo>
                  <a:pt x="308406" y="0"/>
                </a:lnTo>
                <a:lnTo>
                  <a:pt x="246862" y="0"/>
                </a:lnTo>
                <a:lnTo>
                  <a:pt x="176060" y="285572"/>
                </a:lnTo>
                <a:lnTo>
                  <a:pt x="228485" y="285572"/>
                </a:lnTo>
                <a:lnTo>
                  <a:pt x="244233" y="226644"/>
                </a:lnTo>
                <a:lnTo>
                  <a:pt x="318909" y="226644"/>
                </a:lnTo>
                <a:lnTo>
                  <a:pt x="333336" y="285572"/>
                </a:lnTo>
                <a:lnTo>
                  <a:pt x="385762" y="285572"/>
                </a:lnTo>
                <a:close/>
              </a:path>
              <a:path w="952500" h="286385">
                <a:moveTo>
                  <a:pt x="555383" y="237769"/>
                </a:moveTo>
                <a:lnTo>
                  <a:pt x="469201" y="237769"/>
                </a:lnTo>
                <a:lnTo>
                  <a:pt x="469201" y="279"/>
                </a:lnTo>
                <a:lnTo>
                  <a:pt x="414401" y="279"/>
                </a:lnTo>
                <a:lnTo>
                  <a:pt x="414401" y="237769"/>
                </a:lnTo>
                <a:lnTo>
                  <a:pt x="414401" y="286029"/>
                </a:lnTo>
                <a:lnTo>
                  <a:pt x="555383" y="286029"/>
                </a:lnTo>
                <a:lnTo>
                  <a:pt x="555383" y="237769"/>
                </a:lnTo>
                <a:close/>
              </a:path>
              <a:path w="952500" h="286385">
                <a:moveTo>
                  <a:pt x="732167" y="279"/>
                </a:moveTo>
                <a:lnTo>
                  <a:pt x="550379" y="279"/>
                </a:lnTo>
                <a:lnTo>
                  <a:pt x="550379" y="49809"/>
                </a:lnTo>
                <a:lnTo>
                  <a:pt x="614438" y="49809"/>
                </a:lnTo>
                <a:lnTo>
                  <a:pt x="614438" y="286029"/>
                </a:lnTo>
                <a:lnTo>
                  <a:pt x="666800" y="286029"/>
                </a:lnTo>
                <a:lnTo>
                  <a:pt x="666800" y="49809"/>
                </a:lnTo>
                <a:lnTo>
                  <a:pt x="732167" y="49809"/>
                </a:lnTo>
                <a:lnTo>
                  <a:pt x="732167" y="279"/>
                </a:lnTo>
                <a:close/>
              </a:path>
              <a:path w="952500" h="286385">
                <a:moveTo>
                  <a:pt x="951890" y="279"/>
                </a:moveTo>
                <a:lnTo>
                  <a:pt x="899464" y="279"/>
                </a:lnTo>
                <a:lnTo>
                  <a:pt x="899464" y="115849"/>
                </a:lnTo>
                <a:lnTo>
                  <a:pt x="822172" y="115849"/>
                </a:lnTo>
                <a:lnTo>
                  <a:pt x="822172" y="279"/>
                </a:lnTo>
                <a:lnTo>
                  <a:pt x="765810" y="279"/>
                </a:lnTo>
                <a:lnTo>
                  <a:pt x="765810" y="115849"/>
                </a:lnTo>
                <a:lnTo>
                  <a:pt x="765810" y="161569"/>
                </a:lnTo>
                <a:lnTo>
                  <a:pt x="765810" y="286029"/>
                </a:lnTo>
                <a:lnTo>
                  <a:pt x="822172" y="286029"/>
                </a:lnTo>
                <a:lnTo>
                  <a:pt x="822172" y="161569"/>
                </a:lnTo>
                <a:lnTo>
                  <a:pt x="899464" y="161569"/>
                </a:lnTo>
                <a:lnTo>
                  <a:pt x="899464" y="286029"/>
                </a:lnTo>
                <a:lnTo>
                  <a:pt x="951890" y="286029"/>
                </a:lnTo>
                <a:lnTo>
                  <a:pt x="951890" y="161569"/>
                </a:lnTo>
                <a:lnTo>
                  <a:pt x="951890" y="115849"/>
                </a:lnTo>
                <a:lnTo>
                  <a:pt x="951890" y="279"/>
                </a:lnTo>
                <a:close/>
              </a:path>
            </a:pathLst>
          </a:custGeom>
          <a:solidFill>
            <a:srgbClr val="6DACC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11" name="object 11"/>
          <p:cNvSpPr/>
          <p:nvPr/>
        </p:nvSpPr>
        <p:spPr>
          <a:xfrm>
            <a:off x="21519476" y="4456198"/>
            <a:ext cx="1378830" cy="300861"/>
          </a:xfrm>
          <a:custGeom>
            <a:avLst/>
            <a:gdLst/>
            <a:ahLst/>
            <a:cxnLst/>
            <a:rect l="l" t="t" r="r" b="b"/>
            <a:pathLst>
              <a:path w="648970" h="141605">
                <a:moveTo>
                  <a:pt x="115227" y="119405"/>
                </a:moveTo>
                <a:lnTo>
                  <a:pt x="109029" y="113195"/>
                </a:lnTo>
                <a:lnTo>
                  <a:pt x="105867" y="110159"/>
                </a:lnTo>
                <a:lnTo>
                  <a:pt x="102768" y="110159"/>
                </a:lnTo>
                <a:lnTo>
                  <a:pt x="102768" y="113195"/>
                </a:lnTo>
                <a:lnTo>
                  <a:pt x="84099" y="122504"/>
                </a:lnTo>
                <a:lnTo>
                  <a:pt x="81000" y="122504"/>
                </a:lnTo>
                <a:lnTo>
                  <a:pt x="74726" y="125552"/>
                </a:lnTo>
                <a:lnTo>
                  <a:pt x="68529" y="125552"/>
                </a:lnTo>
                <a:lnTo>
                  <a:pt x="27876" y="102565"/>
                </a:lnTo>
                <a:lnTo>
                  <a:pt x="18669" y="70015"/>
                </a:lnTo>
                <a:lnTo>
                  <a:pt x="19799" y="59029"/>
                </a:lnTo>
                <a:lnTo>
                  <a:pt x="46672" y="23736"/>
                </a:lnTo>
                <a:lnTo>
                  <a:pt x="61112" y="19126"/>
                </a:lnTo>
                <a:lnTo>
                  <a:pt x="78536" y="19126"/>
                </a:lnTo>
                <a:lnTo>
                  <a:pt x="99656" y="23736"/>
                </a:lnTo>
                <a:lnTo>
                  <a:pt x="99656" y="42291"/>
                </a:lnTo>
                <a:lnTo>
                  <a:pt x="112128" y="42291"/>
                </a:lnTo>
                <a:lnTo>
                  <a:pt x="112128" y="19113"/>
                </a:lnTo>
                <a:lnTo>
                  <a:pt x="112128" y="11391"/>
                </a:lnTo>
                <a:lnTo>
                  <a:pt x="100545" y="7353"/>
                </a:lnTo>
                <a:lnTo>
                  <a:pt x="89547" y="4470"/>
                </a:lnTo>
                <a:lnTo>
                  <a:pt x="79717" y="2730"/>
                </a:lnTo>
                <a:lnTo>
                  <a:pt x="71628" y="2146"/>
                </a:lnTo>
                <a:lnTo>
                  <a:pt x="56337" y="3302"/>
                </a:lnTo>
                <a:lnTo>
                  <a:pt x="18669" y="20637"/>
                </a:lnTo>
                <a:lnTo>
                  <a:pt x="1168" y="56235"/>
                </a:lnTo>
                <a:lnTo>
                  <a:pt x="0" y="70015"/>
                </a:lnTo>
                <a:lnTo>
                  <a:pt x="1168" y="85153"/>
                </a:lnTo>
                <a:lnTo>
                  <a:pt x="18669" y="122504"/>
                </a:lnTo>
                <a:lnTo>
                  <a:pt x="65430" y="140995"/>
                </a:lnTo>
                <a:lnTo>
                  <a:pt x="80645" y="139788"/>
                </a:lnTo>
                <a:lnTo>
                  <a:pt x="93814" y="135991"/>
                </a:lnTo>
                <a:lnTo>
                  <a:pt x="105244" y="129298"/>
                </a:lnTo>
                <a:lnTo>
                  <a:pt x="109029" y="125552"/>
                </a:lnTo>
                <a:lnTo>
                  <a:pt x="115227" y="119405"/>
                </a:lnTo>
                <a:close/>
              </a:path>
              <a:path w="648970" h="141605">
                <a:moveTo>
                  <a:pt x="235470" y="128943"/>
                </a:moveTo>
                <a:lnTo>
                  <a:pt x="232371" y="128943"/>
                </a:lnTo>
                <a:lnTo>
                  <a:pt x="232371" y="125844"/>
                </a:lnTo>
                <a:lnTo>
                  <a:pt x="219900" y="125844"/>
                </a:lnTo>
                <a:lnTo>
                  <a:pt x="219798" y="71170"/>
                </a:lnTo>
                <a:lnTo>
                  <a:pt x="188823" y="43002"/>
                </a:lnTo>
                <a:lnTo>
                  <a:pt x="180047" y="43624"/>
                </a:lnTo>
                <a:lnTo>
                  <a:pt x="172123" y="45669"/>
                </a:lnTo>
                <a:lnTo>
                  <a:pt x="164795" y="49441"/>
                </a:lnTo>
                <a:lnTo>
                  <a:pt x="157759" y="55232"/>
                </a:lnTo>
                <a:lnTo>
                  <a:pt x="157759" y="0"/>
                </a:lnTo>
                <a:lnTo>
                  <a:pt x="126682" y="0"/>
                </a:lnTo>
                <a:lnTo>
                  <a:pt x="126682" y="12280"/>
                </a:lnTo>
                <a:lnTo>
                  <a:pt x="132880" y="12280"/>
                </a:lnTo>
                <a:lnTo>
                  <a:pt x="142252" y="15328"/>
                </a:lnTo>
                <a:lnTo>
                  <a:pt x="142252" y="125844"/>
                </a:lnTo>
                <a:lnTo>
                  <a:pt x="129781" y="128943"/>
                </a:lnTo>
                <a:lnTo>
                  <a:pt x="126682" y="128943"/>
                </a:lnTo>
                <a:lnTo>
                  <a:pt x="126682" y="138125"/>
                </a:lnTo>
                <a:lnTo>
                  <a:pt x="173316" y="138125"/>
                </a:lnTo>
                <a:lnTo>
                  <a:pt x="173316" y="128943"/>
                </a:lnTo>
                <a:lnTo>
                  <a:pt x="170218" y="128943"/>
                </a:lnTo>
                <a:lnTo>
                  <a:pt x="167055" y="125844"/>
                </a:lnTo>
                <a:lnTo>
                  <a:pt x="157759" y="125844"/>
                </a:lnTo>
                <a:lnTo>
                  <a:pt x="157759" y="67513"/>
                </a:lnTo>
                <a:lnTo>
                  <a:pt x="164299" y="63004"/>
                </a:lnTo>
                <a:lnTo>
                  <a:pt x="170573" y="59067"/>
                </a:lnTo>
                <a:lnTo>
                  <a:pt x="177431" y="56286"/>
                </a:lnTo>
                <a:lnTo>
                  <a:pt x="185724" y="55232"/>
                </a:lnTo>
                <a:lnTo>
                  <a:pt x="193903" y="56908"/>
                </a:lnTo>
                <a:lnTo>
                  <a:pt x="199732" y="61772"/>
                </a:lnTo>
                <a:lnTo>
                  <a:pt x="203225" y="69494"/>
                </a:lnTo>
                <a:lnTo>
                  <a:pt x="204393" y="79806"/>
                </a:lnTo>
                <a:lnTo>
                  <a:pt x="204393" y="138125"/>
                </a:lnTo>
                <a:lnTo>
                  <a:pt x="235470" y="138125"/>
                </a:lnTo>
                <a:lnTo>
                  <a:pt x="235470" y="128943"/>
                </a:lnTo>
                <a:close/>
              </a:path>
              <a:path w="648970" h="141605">
                <a:moveTo>
                  <a:pt x="337096" y="128765"/>
                </a:moveTo>
                <a:lnTo>
                  <a:pt x="333997" y="128765"/>
                </a:lnTo>
                <a:lnTo>
                  <a:pt x="333997" y="125666"/>
                </a:lnTo>
                <a:lnTo>
                  <a:pt x="324637" y="125666"/>
                </a:lnTo>
                <a:lnTo>
                  <a:pt x="324637" y="95008"/>
                </a:lnTo>
                <a:lnTo>
                  <a:pt x="324637" y="73596"/>
                </a:lnTo>
                <a:lnTo>
                  <a:pt x="321525" y="67449"/>
                </a:lnTo>
                <a:lnTo>
                  <a:pt x="321525" y="64414"/>
                </a:lnTo>
                <a:lnTo>
                  <a:pt x="318427" y="58267"/>
                </a:lnTo>
                <a:lnTo>
                  <a:pt x="318427" y="55232"/>
                </a:lnTo>
                <a:lnTo>
                  <a:pt x="315328" y="52133"/>
                </a:lnTo>
                <a:lnTo>
                  <a:pt x="312229" y="49085"/>
                </a:lnTo>
                <a:lnTo>
                  <a:pt x="309130" y="45986"/>
                </a:lnTo>
                <a:lnTo>
                  <a:pt x="302856" y="42938"/>
                </a:lnTo>
                <a:lnTo>
                  <a:pt x="274891" y="42938"/>
                </a:lnTo>
                <a:lnTo>
                  <a:pt x="262483" y="49085"/>
                </a:lnTo>
                <a:lnTo>
                  <a:pt x="256222" y="52133"/>
                </a:lnTo>
                <a:lnTo>
                  <a:pt x="253123" y="58267"/>
                </a:lnTo>
                <a:lnTo>
                  <a:pt x="256222" y="61315"/>
                </a:lnTo>
                <a:lnTo>
                  <a:pt x="256222" y="64414"/>
                </a:lnTo>
                <a:lnTo>
                  <a:pt x="265582" y="64414"/>
                </a:lnTo>
                <a:lnTo>
                  <a:pt x="265582" y="61315"/>
                </a:lnTo>
                <a:lnTo>
                  <a:pt x="268693" y="61315"/>
                </a:lnTo>
                <a:lnTo>
                  <a:pt x="271792" y="58267"/>
                </a:lnTo>
                <a:lnTo>
                  <a:pt x="277990" y="58267"/>
                </a:lnTo>
                <a:lnTo>
                  <a:pt x="281152" y="55232"/>
                </a:lnTo>
                <a:lnTo>
                  <a:pt x="293560" y="55232"/>
                </a:lnTo>
                <a:lnTo>
                  <a:pt x="299758" y="58267"/>
                </a:lnTo>
                <a:lnTo>
                  <a:pt x="306019" y="64414"/>
                </a:lnTo>
                <a:lnTo>
                  <a:pt x="306019" y="85826"/>
                </a:lnTo>
                <a:lnTo>
                  <a:pt x="306019" y="95008"/>
                </a:lnTo>
                <a:lnTo>
                  <a:pt x="306019" y="116484"/>
                </a:lnTo>
                <a:lnTo>
                  <a:pt x="302856" y="119519"/>
                </a:lnTo>
                <a:lnTo>
                  <a:pt x="299758" y="119519"/>
                </a:lnTo>
                <a:lnTo>
                  <a:pt x="299758" y="122618"/>
                </a:lnTo>
                <a:lnTo>
                  <a:pt x="296659" y="122618"/>
                </a:lnTo>
                <a:lnTo>
                  <a:pt x="293560" y="125666"/>
                </a:lnTo>
                <a:lnTo>
                  <a:pt x="290461" y="125666"/>
                </a:lnTo>
                <a:lnTo>
                  <a:pt x="287350" y="128765"/>
                </a:lnTo>
                <a:lnTo>
                  <a:pt x="271792" y="128765"/>
                </a:lnTo>
                <a:lnTo>
                  <a:pt x="271792" y="125666"/>
                </a:lnTo>
                <a:lnTo>
                  <a:pt x="268693" y="125666"/>
                </a:lnTo>
                <a:lnTo>
                  <a:pt x="265582" y="122618"/>
                </a:lnTo>
                <a:lnTo>
                  <a:pt x="265582" y="119519"/>
                </a:lnTo>
                <a:lnTo>
                  <a:pt x="262483" y="116484"/>
                </a:lnTo>
                <a:lnTo>
                  <a:pt x="262483" y="110337"/>
                </a:lnTo>
                <a:lnTo>
                  <a:pt x="265582" y="110337"/>
                </a:lnTo>
                <a:lnTo>
                  <a:pt x="265582" y="107302"/>
                </a:lnTo>
                <a:lnTo>
                  <a:pt x="268693" y="104254"/>
                </a:lnTo>
                <a:lnTo>
                  <a:pt x="274891" y="101155"/>
                </a:lnTo>
                <a:lnTo>
                  <a:pt x="277990" y="101155"/>
                </a:lnTo>
                <a:lnTo>
                  <a:pt x="281152" y="98107"/>
                </a:lnTo>
                <a:lnTo>
                  <a:pt x="287350" y="98107"/>
                </a:lnTo>
                <a:lnTo>
                  <a:pt x="293560" y="95008"/>
                </a:lnTo>
                <a:lnTo>
                  <a:pt x="306019" y="95008"/>
                </a:lnTo>
                <a:lnTo>
                  <a:pt x="306019" y="85826"/>
                </a:lnTo>
                <a:lnTo>
                  <a:pt x="299008" y="85877"/>
                </a:lnTo>
                <a:lnTo>
                  <a:pt x="292011" y="86207"/>
                </a:lnTo>
                <a:lnTo>
                  <a:pt x="285000" y="87134"/>
                </a:lnTo>
                <a:lnTo>
                  <a:pt x="277990" y="88925"/>
                </a:lnTo>
                <a:lnTo>
                  <a:pt x="271792" y="88925"/>
                </a:lnTo>
                <a:lnTo>
                  <a:pt x="259384" y="95008"/>
                </a:lnTo>
                <a:lnTo>
                  <a:pt x="253123" y="101155"/>
                </a:lnTo>
                <a:lnTo>
                  <a:pt x="250024" y="104254"/>
                </a:lnTo>
                <a:lnTo>
                  <a:pt x="246913" y="107302"/>
                </a:lnTo>
                <a:lnTo>
                  <a:pt x="246913" y="122618"/>
                </a:lnTo>
                <a:lnTo>
                  <a:pt x="250024" y="125666"/>
                </a:lnTo>
                <a:lnTo>
                  <a:pt x="250024" y="128765"/>
                </a:lnTo>
                <a:lnTo>
                  <a:pt x="259384" y="137947"/>
                </a:lnTo>
                <a:lnTo>
                  <a:pt x="262483" y="137947"/>
                </a:lnTo>
                <a:lnTo>
                  <a:pt x="265582" y="140995"/>
                </a:lnTo>
                <a:lnTo>
                  <a:pt x="281152" y="140995"/>
                </a:lnTo>
                <a:lnTo>
                  <a:pt x="284251" y="137947"/>
                </a:lnTo>
                <a:lnTo>
                  <a:pt x="293560" y="137947"/>
                </a:lnTo>
                <a:lnTo>
                  <a:pt x="296659" y="134848"/>
                </a:lnTo>
                <a:lnTo>
                  <a:pt x="302856" y="128765"/>
                </a:lnTo>
                <a:lnTo>
                  <a:pt x="306019" y="128765"/>
                </a:lnTo>
                <a:lnTo>
                  <a:pt x="309130" y="125666"/>
                </a:lnTo>
                <a:lnTo>
                  <a:pt x="309130" y="134848"/>
                </a:lnTo>
                <a:lnTo>
                  <a:pt x="312229" y="137947"/>
                </a:lnTo>
                <a:lnTo>
                  <a:pt x="337096" y="137947"/>
                </a:lnTo>
                <a:lnTo>
                  <a:pt x="337096" y="128765"/>
                </a:lnTo>
                <a:close/>
              </a:path>
              <a:path w="648970" h="141605">
                <a:moveTo>
                  <a:pt x="423697" y="45986"/>
                </a:moveTo>
                <a:lnTo>
                  <a:pt x="417499" y="42938"/>
                </a:lnTo>
                <a:lnTo>
                  <a:pt x="408190" y="42938"/>
                </a:lnTo>
                <a:lnTo>
                  <a:pt x="399465" y="44145"/>
                </a:lnTo>
                <a:lnTo>
                  <a:pt x="391909" y="47929"/>
                </a:lnTo>
                <a:lnTo>
                  <a:pt x="385508" y="54597"/>
                </a:lnTo>
                <a:lnTo>
                  <a:pt x="380276" y="64414"/>
                </a:lnTo>
                <a:lnTo>
                  <a:pt x="380276" y="45986"/>
                </a:lnTo>
                <a:lnTo>
                  <a:pt x="377177" y="45986"/>
                </a:lnTo>
                <a:lnTo>
                  <a:pt x="377177" y="42938"/>
                </a:lnTo>
                <a:lnTo>
                  <a:pt x="349262" y="42938"/>
                </a:lnTo>
                <a:lnTo>
                  <a:pt x="349262" y="55232"/>
                </a:lnTo>
                <a:lnTo>
                  <a:pt x="358571" y="55232"/>
                </a:lnTo>
                <a:lnTo>
                  <a:pt x="364769" y="58267"/>
                </a:lnTo>
                <a:lnTo>
                  <a:pt x="364769" y="125844"/>
                </a:lnTo>
                <a:lnTo>
                  <a:pt x="352361" y="128943"/>
                </a:lnTo>
                <a:lnTo>
                  <a:pt x="349262" y="128943"/>
                </a:lnTo>
                <a:lnTo>
                  <a:pt x="349262" y="138125"/>
                </a:lnTo>
                <a:lnTo>
                  <a:pt x="395782" y="138125"/>
                </a:lnTo>
                <a:lnTo>
                  <a:pt x="395782" y="128943"/>
                </a:lnTo>
                <a:lnTo>
                  <a:pt x="392684" y="128943"/>
                </a:lnTo>
                <a:lnTo>
                  <a:pt x="386486" y="125844"/>
                </a:lnTo>
                <a:lnTo>
                  <a:pt x="380276" y="125844"/>
                </a:lnTo>
                <a:lnTo>
                  <a:pt x="380276" y="79806"/>
                </a:lnTo>
                <a:lnTo>
                  <a:pt x="405091" y="58267"/>
                </a:lnTo>
                <a:lnTo>
                  <a:pt x="414388" y="58267"/>
                </a:lnTo>
                <a:lnTo>
                  <a:pt x="414388" y="61366"/>
                </a:lnTo>
                <a:lnTo>
                  <a:pt x="420598" y="61366"/>
                </a:lnTo>
                <a:lnTo>
                  <a:pt x="420598" y="58267"/>
                </a:lnTo>
                <a:lnTo>
                  <a:pt x="423697" y="45986"/>
                </a:lnTo>
                <a:close/>
              </a:path>
              <a:path w="648970" h="141605">
                <a:moveTo>
                  <a:pt x="469442" y="8343"/>
                </a:moveTo>
                <a:lnTo>
                  <a:pt x="466344" y="5245"/>
                </a:lnTo>
                <a:lnTo>
                  <a:pt x="466344" y="2146"/>
                </a:lnTo>
                <a:lnTo>
                  <a:pt x="450710" y="2146"/>
                </a:lnTo>
                <a:lnTo>
                  <a:pt x="447611" y="5245"/>
                </a:lnTo>
                <a:lnTo>
                  <a:pt x="447611" y="8343"/>
                </a:lnTo>
                <a:lnTo>
                  <a:pt x="444512" y="8343"/>
                </a:lnTo>
                <a:lnTo>
                  <a:pt x="444512" y="17589"/>
                </a:lnTo>
                <a:lnTo>
                  <a:pt x="447611" y="17589"/>
                </a:lnTo>
                <a:lnTo>
                  <a:pt x="447611" y="20701"/>
                </a:lnTo>
                <a:lnTo>
                  <a:pt x="450710" y="23799"/>
                </a:lnTo>
                <a:lnTo>
                  <a:pt x="466344" y="23799"/>
                </a:lnTo>
                <a:lnTo>
                  <a:pt x="466344" y="20701"/>
                </a:lnTo>
                <a:lnTo>
                  <a:pt x="469442" y="17589"/>
                </a:lnTo>
                <a:lnTo>
                  <a:pt x="469442" y="8343"/>
                </a:lnTo>
                <a:close/>
              </a:path>
              <a:path w="648970" h="141605">
                <a:moveTo>
                  <a:pt x="478802" y="128892"/>
                </a:moveTo>
                <a:lnTo>
                  <a:pt x="475703" y="128892"/>
                </a:lnTo>
                <a:lnTo>
                  <a:pt x="475703" y="125780"/>
                </a:lnTo>
                <a:lnTo>
                  <a:pt x="466344" y="125780"/>
                </a:lnTo>
                <a:lnTo>
                  <a:pt x="466344" y="42341"/>
                </a:lnTo>
                <a:lnTo>
                  <a:pt x="435152" y="42341"/>
                </a:lnTo>
                <a:lnTo>
                  <a:pt x="435152" y="54686"/>
                </a:lnTo>
                <a:lnTo>
                  <a:pt x="438251" y="54686"/>
                </a:lnTo>
                <a:lnTo>
                  <a:pt x="447611" y="57797"/>
                </a:lnTo>
                <a:lnTo>
                  <a:pt x="447611" y="125780"/>
                </a:lnTo>
                <a:lnTo>
                  <a:pt x="438251" y="125780"/>
                </a:lnTo>
                <a:lnTo>
                  <a:pt x="438251" y="128892"/>
                </a:lnTo>
                <a:lnTo>
                  <a:pt x="435152" y="128892"/>
                </a:lnTo>
                <a:lnTo>
                  <a:pt x="435152" y="138125"/>
                </a:lnTo>
                <a:lnTo>
                  <a:pt x="478802" y="138125"/>
                </a:lnTo>
                <a:lnTo>
                  <a:pt x="478802" y="128892"/>
                </a:lnTo>
                <a:close/>
              </a:path>
              <a:path w="648970" h="141605">
                <a:moveTo>
                  <a:pt x="553237" y="131749"/>
                </a:moveTo>
                <a:lnTo>
                  <a:pt x="549122" y="125552"/>
                </a:lnTo>
                <a:lnTo>
                  <a:pt x="547090" y="122504"/>
                </a:lnTo>
                <a:lnTo>
                  <a:pt x="540956" y="122504"/>
                </a:lnTo>
                <a:lnTo>
                  <a:pt x="540956" y="125552"/>
                </a:lnTo>
                <a:lnTo>
                  <a:pt x="528612" y="125552"/>
                </a:lnTo>
                <a:lnTo>
                  <a:pt x="525564" y="122504"/>
                </a:lnTo>
                <a:lnTo>
                  <a:pt x="522465" y="122504"/>
                </a:lnTo>
                <a:lnTo>
                  <a:pt x="522465" y="57734"/>
                </a:lnTo>
                <a:lnTo>
                  <a:pt x="550138" y="57734"/>
                </a:lnTo>
                <a:lnTo>
                  <a:pt x="550138" y="45389"/>
                </a:lnTo>
                <a:lnTo>
                  <a:pt x="522465" y="45389"/>
                </a:lnTo>
                <a:lnTo>
                  <a:pt x="522465" y="11455"/>
                </a:lnTo>
                <a:lnTo>
                  <a:pt x="513219" y="11455"/>
                </a:lnTo>
                <a:lnTo>
                  <a:pt x="510184" y="14554"/>
                </a:lnTo>
                <a:lnTo>
                  <a:pt x="507072" y="45389"/>
                </a:lnTo>
                <a:lnTo>
                  <a:pt x="491693" y="45389"/>
                </a:lnTo>
                <a:lnTo>
                  <a:pt x="491693" y="57734"/>
                </a:lnTo>
                <a:lnTo>
                  <a:pt x="507072" y="57734"/>
                </a:lnTo>
                <a:lnTo>
                  <a:pt x="507072" y="128651"/>
                </a:lnTo>
                <a:lnTo>
                  <a:pt x="513219" y="134848"/>
                </a:lnTo>
                <a:lnTo>
                  <a:pt x="516318" y="137896"/>
                </a:lnTo>
                <a:lnTo>
                  <a:pt x="522465" y="140995"/>
                </a:lnTo>
                <a:lnTo>
                  <a:pt x="537857" y="140995"/>
                </a:lnTo>
                <a:lnTo>
                  <a:pt x="540956" y="137896"/>
                </a:lnTo>
                <a:lnTo>
                  <a:pt x="547090" y="137896"/>
                </a:lnTo>
                <a:lnTo>
                  <a:pt x="553237" y="131749"/>
                </a:lnTo>
                <a:close/>
              </a:path>
              <a:path w="648970" h="141605">
                <a:moveTo>
                  <a:pt x="636028" y="2146"/>
                </a:moveTo>
                <a:lnTo>
                  <a:pt x="614311" y="2146"/>
                </a:lnTo>
                <a:lnTo>
                  <a:pt x="614311" y="5245"/>
                </a:lnTo>
                <a:lnTo>
                  <a:pt x="598805" y="29946"/>
                </a:lnTo>
                <a:lnTo>
                  <a:pt x="611212" y="29946"/>
                </a:lnTo>
                <a:lnTo>
                  <a:pt x="611212" y="26835"/>
                </a:lnTo>
                <a:lnTo>
                  <a:pt x="614311" y="26835"/>
                </a:lnTo>
                <a:lnTo>
                  <a:pt x="636028" y="2146"/>
                </a:lnTo>
                <a:close/>
              </a:path>
              <a:path w="648970" h="141605">
                <a:moveTo>
                  <a:pt x="648423" y="70015"/>
                </a:moveTo>
                <a:lnTo>
                  <a:pt x="645325" y="66916"/>
                </a:lnTo>
                <a:lnTo>
                  <a:pt x="645325" y="60769"/>
                </a:lnTo>
                <a:lnTo>
                  <a:pt x="642226" y="57670"/>
                </a:lnTo>
                <a:lnTo>
                  <a:pt x="640664" y="54571"/>
                </a:lnTo>
                <a:lnTo>
                  <a:pt x="639127" y="51536"/>
                </a:lnTo>
                <a:lnTo>
                  <a:pt x="632917" y="48425"/>
                </a:lnTo>
                <a:lnTo>
                  <a:pt x="632917" y="70015"/>
                </a:lnTo>
                <a:lnTo>
                  <a:pt x="632917" y="79260"/>
                </a:lnTo>
                <a:lnTo>
                  <a:pt x="580199" y="79260"/>
                </a:lnTo>
                <a:lnTo>
                  <a:pt x="583298" y="73126"/>
                </a:lnTo>
                <a:lnTo>
                  <a:pt x="586397" y="66916"/>
                </a:lnTo>
                <a:lnTo>
                  <a:pt x="589495" y="60769"/>
                </a:lnTo>
                <a:lnTo>
                  <a:pt x="601903" y="54571"/>
                </a:lnTo>
                <a:lnTo>
                  <a:pt x="620522" y="54571"/>
                </a:lnTo>
                <a:lnTo>
                  <a:pt x="623620" y="57670"/>
                </a:lnTo>
                <a:lnTo>
                  <a:pt x="626719" y="57670"/>
                </a:lnTo>
                <a:lnTo>
                  <a:pt x="626719" y="60769"/>
                </a:lnTo>
                <a:lnTo>
                  <a:pt x="629818" y="63881"/>
                </a:lnTo>
                <a:lnTo>
                  <a:pt x="629818" y="66916"/>
                </a:lnTo>
                <a:lnTo>
                  <a:pt x="632917" y="70015"/>
                </a:lnTo>
                <a:lnTo>
                  <a:pt x="632917" y="48425"/>
                </a:lnTo>
                <a:lnTo>
                  <a:pt x="629818" y="45326"/>
                </a:lnTo>
                <a:lnTo>
                  <a:pt x="623620" y="45326"/>
                </a:lnTo>
                <a:lnTo>
                  <a:pt x="620522" y="42291"/>
                </a:lnTo>
                <a:lnTo>
                  <a:pt x="595706" y="42291"/>
                </a:lnTo>
                <a:lnTo>
                  <a:pt x="583298" y="48425"/>
                </a:lnTo>
                <a:lnTo>
                  <a:pt x="580199" y="51536"/>
                </a:lnTo>
                <a:lnTo>
                  <a:pt x="577100" y="54571"/>
                </a:lnTo>
                <a:lnTo>
                  <a:pt x="567791" y="63881"/>
                </a:lnTo>
                <a:lnTo>
                  <a:pt x="567791" y="70015"/>
                </a:lnTo>
                <a:lnTo>
                  <a:pt x="564692" y="76225"/>
                </a:lnTo>
                <a:lnTo>
                  <a:pt x="564692" y="103962"/>
                </a:lnTo>
                <a:lnTo>
                  <a:pt x="567791" y="110159"/>
                </a:lnTo>
                <a:lnTo>
                  <a:pt x="570890" y="116306"/>
                </a:lnTo>
                <a:lnTo>
                  <a:pt x="573989" y="122504"/>
                </a:lnTo>
                <a:lnTo>
                  <a:pt x="577100" y="125552"/>
                </a:lnTo>
                <a:lnTo>
                  <a:pt x="580199" y="131749"/>
                </a:lnTo>
                <a:lnTo>
                  <a:pt x="592607" y="137896"/>
                </a:lnTo>
                <a:lnTo>
                  <a:pt x="595706" y="137896"/>
                </a:lnTo>
                <a:lnTo>
                  <a:pt x="601903" y="140995"/>
                </a:lnTo>
                <a:lnTo>
                  <a:pt x="617410" y="140995"/>
                </a:lnTo>
                <a:lnTo>
                  <a:pt x="620522" y="137896"/>
                </a:lnTo>
                <a:lnTo>
                  <a:pt x="629818" y="137896"/>
                </a:lnTo>
                <a:lnTo>
                  <a:pt x="632917" y="134848"/>
                </a:lnTo>
                <a:lnTo>
                  <a:pt x="636028" y="134848"/>
                </a:lnTo>
                <a:lnTo>
                  <a:pt x="642226" y="128651"/>
                </a:lnTo>
                <a:lnTo>
                  <a:pt x="645325" y="128651"/>
                </a:lnTo>
                <a:lnTo>
                  <a:pt x="648423" y="125552"/>
                </a:lnTo>
                <a:lnTo>
                  <a:pt x="642226" y="119405"/>
                </a:lnTo>
                <a:lnTo>
                  <a:pt x="642226" y="116306"/>
                </a:lnTo>
                <a:lnTo>
                  <a:pt x="639127" y="116306"/>
                </a:lnTo>
                <a:lnTo>
                  <a:pt x="636028" y="119405"/>
                </a:lnTo>
                <a:lnTo>
                  <a:pt x="632917" y="119405"/>
                </a:lnTo>
                <a:lnTo>
                  <a:pt x="632917" y="122504"/>
                </a:lnTo>
                <a:lnTo>
                  <a:pt x="626719" y="122504"/>
                </a:lnTo>
                <a:lnTo>
                  <a:pt x="626719" y="125552"/>
                </a:lnTo>
                <a:lnTo>
                  <a:pt x="598805" y="125552"/>
                </a:lnTo>
                <a:lnTo>
                  <a:pt x="595706" y="122504"/>
                </a:lnTo>
                <a:lnTo>
                  <a:pt x="592607" y="119405"/>
                </a:lnTo>
                <a:lnTo>
                  <a:pt x="589495" y="119405"/>
                </a:lnTo>
                <a:lnTo>
                  <a:pt x="586397" y="116306"/>
                </a:lnTo>
                <a:lnTo>
                  <a:pt x="583298" y="110159"/>
                </a:lnTo>
                <a:lnTo>
                  <a:pt x="583298" y="100850"/>
                </a:lnTo>
                <a:lnTo>
                  <a:pt x="580199" y="97815"/>
                </a:lnTo>
                <a:lnTo>
                  <a:pt x="580199" y="91605"/>
                </a:lnTo>
                <a:lnTo>
                  <a:pt x="648423" y="91605"/>
                </a:lnTo>
                <a:lnTo>
                  <a:pt x="648423" y="79260"/>
                </a:lnTo>
                <a:lnTo>
                  <a:pt x="648423" y="70015"/>
                </a:lnTo>
                <a:close/>
              </a:path>
            </a:pathLst>
          </a:custGeom>
          <a:solidFill>
            <a:srgbClr val="6DACC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41622" y="4460753"/>
            <a:ext cx="264585" cy="2949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50665" y="4460753"/>
            <a:ext cx="805924" cy="29499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94969" y="4456190"/>
            <a:ext cx="3083798" cy="29955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1028331" y="3463238"/>
            <a:ext cx="242847" cy="1287084"/>
          </a:xfrm>
          <a:custGeom>
            <a:avLst/>
            <a:gdLst/>
            <a:ahLst/>
            <a:cxnLst/>
            <a:rect l="l" t="t" r="r" b="b"/>
            <a:pathLst>
              <a:path w="114300" h="605789">
                <a:moveTo>
                  <a:pt x="113796" y="0"/>
                </a:moveTo>
                <a:lnTo>
                  <a:pt x="0" y="0"/>
                </a:lnTo>
                <a:lnTo>
                  <a:pt x="0" y="605484"/>
                </a:lnTo>
                <a:lnTo>
                  <a:pt x="113796" y="605484"/>
                </a:lnTo>
                <a:lnTo>
                  <a:pt x="113796" y="0"/>
                </a:lnTo>
                <a:close/>
              </a:path>
            </a:pathLst>
          </a:custGeom>
          <a:solidFill>
            <a:srgbClr val="C11C74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8701" y="38977244"/>
            <a:ext cx="2779642" cy="103076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6349" y="39264500"/>
            <a:ext cx="3853225" cy="53981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059800" y="847287"/>
            <a:ext cx="16115552" cy="5349650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80645" marR="411480">
              <a:lnSpc>
                <a:spcPct val="101000"/>
              </a:lnSpc>
              <a:spcBef>
                <a:spcPts val="205"/>
              </a:spcBef>
            </a:pPr>
            <a:r>
              <a:rPr sz="594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Analyzing</a:t>
            </a:r>
            <a:r>
              <a:rPr sz="5945" b="1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94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DNA </a:t>
            </a:r>
            <a:r>
              <a:rPr sz="594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mutations</a:t>
            </a:r>
            <a:r>
              <a:rPr sz="594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94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impacting</a:t>
            </a:r>
            <a:r>
              <a:rPr sz="5945" b="1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94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topologically </a:t>
            </a:r>
            <a:r>
              <a:rPr sz="5945" b="1" spc="-13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94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associated</a:t>
            </a:r>
            <a:r>
              <a:rPr sz="594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94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domains and</a:t>
            </a:r>
            <a:r>
              <a:rPr sz="5945" b="1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94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enhancers</a:t>
            </a:r>
            <a:r>
              <a:rPr sz="5945" b="1" spc="3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94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 pediatric </a:t>
            </a:r>
            <a:r>
              <a:rPr sz="5945" b="1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94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brain tumors</a:t>
            </a:r>
            <a:endParaRPr sz="5945">
              <a:latin typeface="Calibri" panose="020F0502020204030204"/>
              <a:cs typeface="Calibri" panose="020F0502020204030204"/>
            </a:endParaRPr>
          </a:p>
          <a:p>
            <a:pPr marL="80645">
              <a:spcBef>
                <a:spcPts val="4330"/>
              </a:spcBef>
            </a:pPr>
            <a:r>
              <a:rPr sz="446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Anshupa</a:t>
            </a:r>
            <a:r>
              <a:rPr sz="446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Sahu</a:t>
            </a:r>
            <a:r>
              <a:rPr sz="4460" b="1" baseline="2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1,2</a:t>
            </a:r>
            <a:r>
              <a:rPr sz="446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4460" b="1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6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Susanne </a:t>
            </a:r>
            <a:r>
              <a:rPr sz="446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Groebner</a:t>
            </a:r>
            <a:r>
              <a:rPr sz="4460" b="1" baseline="2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446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 </a:t>
            </a:r>
            <a:r>
              <a:rPr sz="446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Stefan</a:t>
            </a:r>
            <a:r>
              <a:rPr sz="4460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6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Pfister</a:t>
            </a:r>
            <a:r>
              <a:rPr sz="4460" b="1" baseline="2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446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446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Lukas</a:t>
            </a:r>
            <a:r>
              <a:rPr sz="446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Chavez</a:t>
            </a:r>
            <a:r>
              <a:rPr sz="4460" b="1" baseline="2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4460" baseline="26000">
              <a:latin typeface="Calibri" panose="020F0502020204030204"/>
              <a:cs typeface="Calibri" panose="020F0502020204030204"/>
            </a:endParaRPr>
          </a:p>
          <a:p>
            <a:pPr marL="266065" indent="-186055">
              <a:spcBef>
                <a:spcPts val="3050"/>
              </a:spcBef>
              <a:buSzPct val="68000"/>
              <a:buAutoNum type="arabicPlain"/>
              <a:tabLst>
                <a:tab pos="266700" algn="l"/>
              </a:tabLst>
            </a:pP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German Cancer</a:t>
            </a:r>
            <a:r>
              <a:rPr sz="2975" b="1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Research</a:t>
            </a:r>
            <a:r>
              <a:rPr sz="297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Center</a:t>
            </a:r>
            <a:r>
              <a:rPr sz="2975" b="1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(DKFZ), Division</a:t>
            </a:r>
            <a:r>
              <a:rPr sz="2975" b="1" spc="3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97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Pediatric</a:t>
            </a:r>
            <a:r>
              <a:rPr sz="2975" b="1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Neurooncology,</a:t>
            </a:r>
            <a:r>
              <a:rPr sz="2975" b="1" spc="3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Heidelberg,</a:t>
            </a:r>
            <a:r>
              <a:rPr sz="2975" b="1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Germany</a:t>
            </a:r>
            <a:endParaRPr sz="2975">
              <a:latin typeface="Calibri" panose="020F0502020204030204"/>
              <a:cs typeface="Calibri" panose="020F0502020204030204"/>
            </a:endParaRPr>
          </a:p>
          <a:p>
            <a:pPr marL="266065" indent="-186055">
              <a:spcBef>
                <a:spcPts val="20"/>
              </a:spcBef>
              <a:buSzPct val="68000"/>
              <a:buAutoNum type="arabicPlain"/>
              <a:tabLst>
                <a:tab pos="266700" algn="l"/>
              </a:tabLst>
            </a:pP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Berlin</a:t>
            </a:r>
            <a:r>
              <a:rPr sz="2975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Institute</a:t>
            </a:r>
            <a:r>
              <a:rPr sz="297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97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Health</a:t>
            </a:r>
            <a:r>
              <a:rPr sz="297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(BIH),</a:t>
            </a:r>
            <a:r>
              <a:rPr sz="2975" b="1" spc="-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Berlin,</a:t>
            </a:r>
            <a:r>
              <a:rPr sz="2975" b="1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7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Germany</a:t>
            </a:r>
            <a:endParaRPr sz="297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93244" y="41314678"/>
            <a:ext cx="7717116" cy="638838"/>
          </a:xfrm>
          <a:prstGeom prst="rect">
            <a:avLst/>
          </a:prstGeom>
        </p:spPr>
        <p:txBody>
          <a:bodyPr vert="horz" wrap="square" lIns="0" tIns="33728" rIns="0" bIns="0" rtlCol="0">
            <a:spAutoFit/>
          </a:bodyPr>
          <a:lstStyle/>
          <a:p>
            <a:pPr marL="26670">
              <a:spcBef>
                <a:spcPts val="265"/>
              </a:spcBef>
            </a:pPr>
            <a:r>
              <a:rPr sz="3930" b="1" spc="1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Contact:</a:t>
            </a:r>
            <a:r>
              <a:rPr sz="393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930" b="1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  <a:hlinkClick r:id="rId7"/>
              </a:rPr>
              <a:t>anshupa.sahu@bihealth.de</a:t>
            </a:r>
            <a:endParaRPr sz="393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48146" y="8053962"/>
            <a:ext cx="13448292" cy="12157857"/>
          </a:xfrm>
          <a:prstGeom prst="rect">
            <a:avLst/>
          </a:prstGeom>
          <a:solidFill>
            <a:srgbClr val="F1F7F8"/>
          </a:solidFill>
        </p:spPr>
        <p:txBody>
          <a:bodyPr vert="horz" wrap="square" lIns="0" tIns="326494" rIns="0" bIns="0" rtlCol="0">
            <a:spAutoFit/>
          </a:bodyPr>
          <a:lstStyle/>
          <a:p>
            <a:pPr marL="358775">
              <a:spcBef>
                <a:spcPts val="2570"/>
              </a:spcBef>
            </a:pPr>
            <a:r>
              <a:rPr sz="4460" b="1" spc="11" dirty="0">
                <a:latin typeface="Calibri" panose="020F0502020204030204"/>
                <a:cs typeface="Calibri" panose="020F0502020204030204"/>
              </a:rPr>
              <a:t>MOTIVATION</a:t>
            </a:r>
            <a:endParaRPr sz="4460" dirty="0">
              <a:latin typeface="Calibri" panose="020F0502020204030204"/>
              <a:cs typeface="Calibri" panose="020F0502020204030204"/>
            </a:endParaRPr>
          </a:p>
          <a:p>
            <a:pPr marL="358775" marR="341630" algn="just">
              <a:spcBef>
                <a:spcPts val="1860"/>
              </a:spcBef>
            </a:pPr>
            <a:r>
              <a:rPr sz="3400" spc="-20" dirty="0">
                <a:latin typeface="Calibri" panose="020F0502020204030204"/>
                <a:cs typeface="Calibri" panose="020F0502020204030204"/>
              </a:rPr>
              <a:t>Oncogenes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are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known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to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be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activated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through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a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wide-range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of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chromosomal</a:t>
            </a:r>
            <a:r>
              <a:rPr sz="3400" spc="277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alterations,</a:t>
            </a:r>
            <a:r>
              <a:rPr sz="3400" spc="263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including</a:t>
            </a:r>
            <a:r>
              <a:rPr sz="3400" spc="257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changes</a:t>
            </a:r>
            <a:r>
              <a:rPr sz="3400" spc="277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to</a:t>
            </a:r>
            <a:r>
              <a:rPr sz="3400" spc="263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non-coding</a:t>
            </a:r>
            <a:r>
              <a:rPr sz="3400" spc="263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elements.</a:t>
            </a:r>
            <a:r>
              <a:rPr sz="3400" spc="277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In </a:t>
            </a:r>
            <a:r>
              <a:rPr sz="3400" spc="-744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recent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finding,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Hnisz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D.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i="1" spc="-11" dirty="0">
                <a:latin typeface="Calibri" panose="020F0502020204030204"/>
                <a:cs typeface="Calibri" panose="020F0502020204030204"/>
              </a:rPr>
              <a:t>et</a:t>
            </a:r>
            <a:r>
              <a:rPr sz="3400" i="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i="1" spc="-11" dirty="0">
                <a:latin typeface="Calibri" panose="020F0502020204030204"/>
                <a:cs typeface="Calibri" panose="020F0502020204030204"/>
              </a:rPr>
              <a:t>al.</a:t>
            </a:r>
            <a:r>
              <a:rPr sz="3400" i="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[1],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reported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that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changes</a:t>
            </a:r>
            <a:r>
              <a:rPr sz="3400" spc="755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in 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chromosomal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looping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structures,</a:t>
            </a:r>
            <a:r>
              <a:rPr sz="3400" spc="732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called</a:t>
            </a:r>
            <a:r>
              <a:rPr sz="3400" spc="755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topologically</a:t>
            </a:r>
            <a:r>
              <a:rPr sz="3400" spc="732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associated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domains (TADs),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can activate oncogenes.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This observation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could have 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extensive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implications</a:t>
            </a:r>
            <a:r>
              <a:rPr sz="3400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for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cancer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 diagnostics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and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treatment.</a:t>
            </a:r>
            <a:endParaRPr sz="3400" dirty="0">
              <a:latin typeface="Calibri" panose="020F0502020204030204"/>
              <a:cs typeface="Calibri" panose="020F0502020204030204"/>
            </a:endParaRPr>
          </a:p>
          <a:p>
            <a:pPr marL="358775" marR="339725" algn="just">
              <a:spcBef>
                <a:spcPts val="1740"/>
              </a:spcBef>
            </a:pPr>
            <a:r>
              <a:rPr sz="3400" spc="-11" dirty="0">
                <a:latin typeface="Calibri" panose="020F0502020204030204"/>
                <a:cs typeface="Calibri" panose="020F0502020204030204"/>
              </a:rPr>
              <a:t>Using three-dimensional conformation maps of the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human genome,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it 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was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found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that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essential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genes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controlling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cell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identity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occur</a:t>
            </a:r>
            <a:r>
              <a:rPr sz="3400" spc="724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within 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TADs. These loops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are maintained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through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anchor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sites bound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by the 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CTCF</a:t>
            </a:r>
            <a:r>
              <a:rPr sz="3400" spc="243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protein.</a:t>
            </a:r>
            <a:r>
              <a:rPr sz="3400" spc="243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Mutations</a:t>
            </a:r>
            <a:r>
              <a:rPr sz="3400" spc="257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occurring</a:t>
            </a:r>
            <a:r>
              <a:rPr sz="3400" spc="257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at</a:t>
            </a:r>
            <a:r>
              <a:rPr sz="3400" spc="243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CTCF</a:t>
            </a:r>
            <a:r>
              <a:rPr sz="3400" spc="257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anchor</a:t>
            </a:r>
            <a:r>
              <a:rPr sz="3400" spc="257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sites</a:t>
            </a:r>
            <a:r>
              <a:rPr sz="3400" spc="243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lead</a:t>
            </a:r>
            <a:r>
              <a:rPr sz="3400" spc="263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to</a:t>
            </a:r>
            <a:r>
              <a:rPr sz="3400" spc="243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the</a:t>
            </a:r>
            <a:r>
              <a:rPr sz="3400" spc="257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loss </a:t>
            </a:r>
            <a:r>
              <a:rPr sz="3400" spc="-744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of TAD boundaries, which in turn leads to the activation of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oncogenes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by </a:t>
            </a:r>
            <a:r>
              <a:rPr sz="3400" spc="-744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enhancers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in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the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newly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created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neighborhood.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This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mechanism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was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identified in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several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cancer types, such as liver cancer and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esophageal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cancer.</a:t>
            </a:r>
            <a:endParaRPr sz="3400" dirty="0">
              <a:latin typeface="Calibri" panose="020F0502020204030204"/>
              <a:cs typeface="Calibri" panose="020F0502020204030204"/>
            </a:endParaRPr>
          </a:p>
          <a:p>
            <a:pPr marL="358775" marR="339725" algn="just">
              <a:spcBef>
                <a:spcPts val="1730"/>
              </a:spcBef>
            </a:pPr>
            <a:r>
              <a:rPr sz="3400" spc="-11" dirty="0">
                <a:latin typeface="Calibri" panose="020F0502020204030204"/>
                <a:cs typeface="Calibri" panose="020F0502020204030204"/>
              </a:rPr>
              <a:t>To test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for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this mechanism in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pediatric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brain tumors,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we developed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 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methodology to identify non-coding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somatic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mutations occurring at TAD 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boundaries and to implicate enhancers contributing to tumor growth. 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Our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methodology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combines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gene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expression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data,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recurrence 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approaches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as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well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as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functional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annotations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to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identify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non-coding 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driver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mutations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[2-4].</a:t>
            </a:r>
            <a:endParaRPr sz="3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473038" y="33800699"/>
            <a:ext cx="13353849" cy="3710035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539750" marR="12065" indent="-514350">
              <a:lnSpc>
                <a:spcPct val="101000"/>
              </a:lnSpc>
              <a:spcBef>
                <a:spcPts val="205"/>
              </a:spcBef>
              <a:buAutoNum type="arabicPeriod"/>
              <a:tabLst>
                <a:tab pos="541020" algn="l"/>
              </a:tabLst>
            </a:pPr>
            <a:r>
              <a:rPr sz="2975" spc="-11" dirty="0">
                <a:latin typeface="Calibri" panose="020F0502020204030204"/>
                <a:cs typeface="Calibri" panose="020F0502020204030204"/>
              </a:rPr>
              <a:t>Hnisz</a:t>
            </a:r>
            <a:r>
              <a:rPr sz="2975" spc="35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D,</a:t>
            </a:r>
            <a:r>
              <a:rPr sz="2975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spc="-11" dirty="0">
                <a:latin typeface="Calibri" panose="020F0502020204030204"/>
                <a:cs typeface="Calibri" panose="020F0502020204030204"/>
              </a:rPr>
              <a:t>et</a:t>
            </a:r>
            <a:r>
              <a:rPr sz="2975" spc="35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al.</a:t>
            </a:r>
            <a:r>
              <a:rPr sz="2975" spc="35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Activation</a:t>
            </a:r>
            <a:r>
              <a:rPr sz="2975" spc="328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of</a:t>
            </a:r>
            <a:r>
              <a:rPr sz="2975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proto-oncogenes</a:t>
            </a:r>
            <a:r>
              <a:rPr sz="2975" spc="35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by</a:t>
            </a:r>
            <a:r>
              <a:rPr sz="2975" spc="35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spc="-11" dirty="0">
                <a:latin typeface="Calibri" panose="020F0502020204030204"/>
                <a:cs typeface="Calibri" panose="020F0502020204030204"/>
              </a:rPr>
              <a:t>disruption</a:t>
            </a:r>
            <a:r>
              <a:rPr sz="2975" spc="35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of</a:t>
            </a:r>
            <a:r>
              <a:rPr sz="2975" spc="328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chromosome </a:t>
            </a:r>
            <a:r>
              <a:rPr sz="2975" spc="-648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neighborhoods.</a:t>
            </a:r>
            <a:r>
              <a:rPr sz="2975" spc="3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Science.</a:t>
            </a:r>
            <a:r>
              <a:rPr sz="297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2016 </a:t>
            </a:r>
            <a:r>
              <a:rPr sz="2975" spc="11" dirty="0">
                <a:latin typeface="Calibri" panose="020F0502020204030204"/>
                <a:cs typeface="Calibri" panose="020F0502020204030204"/>
              </a:rPr>
              <a:t>Mar</a:t>
            </a:r>
            <a:r>
              <a:rPr sz="297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25;351(6280):1454-8.</a:t>
            </a:r>
            <a:endParaRPr sz="2975">
              <a:latin typeface="Calibri" panose="020F0502020204030204"/>
              <a:cs typeface="Calibri" panose="020F0502020204030204"/>
            </a:endParaRPr>
          </a:p>
          <a:p>
            <a:pPr marL="539750" marR="10795" indent="-514350">
              <a:lnSpc>
                <a:spcPct val="101000"/>
              </a:lnSpc>
              <a:spcBef>
                <a:spcPts val="10"/>
              </a:spcBef>
              <a:buAutoNum type="arabicPeriod"/>
              <a:tabLst>
                <a:tab pos="541020" algn="l"/>
              </a:tabLst>
            </a:pPr>
            <a:r>
              <a:rPr sz="2975" dirty="0">
                <a:latin typeface="Calibri" panose="020F0502020204030204"/>
                <a:cs typeface="Calibri" panose="020F0502020204030204"/>
              </a:rPr>
              <a:t>Kircher</a:t>
            </a:r>
            <a:r>
              <a:rPr sz="2975" spc="192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M,</a:t>
            </a:r>
            <a:r>
              <a:rPr sz="2975" spc="204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et</a:t>
            </a:r>
            <a:r>
              <a:rPr sz="2975" spc="204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al.</a:t>
            </a:r>
            <a:r>
              <a:rPr sz="2975" spc="204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spc="11" dirty="0">
                <a:latin typeface="Calibri" panose="020F0502020204030204"/>
                <a:cs typeface="Calibri" panose="020F0502020204030204"/>
              </a:rPr>
              <a:t>A</a:t>
            </a:r>
            <a:r>
              <a:rPr sz="2975" spc="18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general</a:t>
            </a:r>
            <a:r>
              <a:rPr sz="2975" spc="204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framework</a:t>
            </a:r>
            <a:r>
              <a:rPr sz="2975" spc="212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for</a:t>
            </a:r>
            <a:r>
              <a:rPr sz="2975" spc="204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estimating</a:t>
            </a:r>
            <a:r>
              <a:rPr sz="2975" spc="18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the</a:t>
            </a:r>
            <a:r>
              <a:rPr sz="2975" spc="18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relative</a:t>
            </a:r>
            <a:r>
              <a:rPr sz="2975" spc="192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pathogenicity</a:t>
            </a:r>
            <a:r>
              <a:rPr sz="2975" spc="204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of </a:t>
            </a:r>
            <a:r>
              <a:rPr sz="2975" spc="-648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human genetic</a:t>
            </a:r>
            <a:r>
              <a:rPr sz="297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variants.</a:t>
            </a:r>
            <a:r>
              <a:rPr sz="297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Nat</a:t>
            </a:r>
            <a:r>
              <a:rPr sz="297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Genet.</a:t>
            </a:r>
            <a:r>
              <a:rPr sz="297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2014</a:t>
            </a:r>
            <a:r>
              <a:rPr sz="297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Mar;46(3):310-5.</a:t>
            </a:r>
            <a:endParaRPr sz="2975">
              <a:latin typeface="Calibri" panose="020F0502020204030204"/>
              <a:cs typeface="Calibri" panose="020F0502020204030204"/>
            </a:endParaRPr>
          </a:p>
          <a:p>
            <a:pPr marL="539750" marR="12065" indent="-514350">
              <a:lnSpc>
                <a:spcPct val="101000"/>
              </a:lnSpc>
              <a:buAutoNum type="arabicPeriod"/>
              <a:tabLst>
                <a:tab pos="541020" algn="l"/>
              </a:tabLst>
            </a:pPr>
            <a:r>
              <a:rPr sz="2975" dirty="0">
                <a:latin typeface="Calibri" panose="020F0502020204030204"/>
                <a:cs typeface="Calibri" panose="020F0502020204030204"/>
              </a:rPr>
              <a:t>Mularoni</a:t>
            </a:r>
            <a:r>
              <a:rPr sz="2975" spc="116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L,</a:t>
            </a:r>
            <a:r>
              <a:rPr sz="2975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et</a:t>
            </a:r>
            <a:r>
              <a:rPr sz="2975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al.</a:t>
            </a:r>
            <a:r>
              <a:rPr sz="2975" spc="13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OncodriveFML:</a:t>
            </a:r>
            <a:r>
              <a:rPr sz="2975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a</a:t>
            </a:r>
            <a:r>
              <a:rPr sz="2975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general</a:t>
            </a:r>
            <a:r>
              <a:rPr sz="2975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framework</a:t>
            </a:r>
            <a:r>
              <a:rPr sz="2975" spc="147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to</a:t>
            </a:r>
            <a:r>
              <a:rPr sz="2975" spc="116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identify</a:t>
            </a:r>
            <a:r>
              <a:rPr sz="2975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spc="-11" dirty="0">
                <a:latin typeface="Calibri" panose="020F0502020204030204"/>
                <a:cs typeface="Calibri" panose="020F0502020204030204"/>
              </a:rPr>
              <a:t>coding</a:t>
            </a:r>
            <a:r>
              <a:rPr sz="2975" spc="13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and</a:t>
            </a:r>
            <a:r>
              <a:rPr sz="2975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non- </a:t>
            </a:r>
            <a:r>
              <a:rPr sz="2975" spc="-63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coding</a:t>
            </a:r>
            <a:r>
              <a:rPr sz="297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regions</a:t>
            </a:r>
            <a:r>
              <a:rPr sz="297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with</a:t>
            </a:r>
            <a:r>
              <a:rPr sz="297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cancer driver</a:t>
            </a:r>
            <a:r>
              <a:rPr sz="297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mutations.</a:t>
            </a:r>
            <a:r>
              <a:rPr sz="2975" spc="11" dirty="0">
                <a:latin typeface="Calibri" panose="020F0502020204030204"/>
                <a:cs typeface="Calibri" panose="020F0502020204030204"/>
              </a:rPr>
              <a:t> Genome </a:t>
            </a:r>
            <a:r>
              <a:rPr sz="2975" dirty="0">
                <a:latin typeface="Calibri" panose="020F0502020204030204"/>
                <a:cs typeface="Calibri" panose="020F0502020204030204"/>
              </a:rPr>
              <a:t>Biol.</a:t>
            </a:r>
            <a:r>
              <a:rPr sz="2975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2016</a:t>
            </a:r>
            <a:r>
              <a:rPr sz="297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Jun</a:t>
            </a:r>
            <a:r>
              <a:rPr sz="2975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16;17(1):128.</a:t>
            </a:r>
            <a:endParaRPr sz="2975">
              <a:latin typeface="Calibri" panose="020F0502020204030204"/>
              <a:cs typeface="Calibri" panose="020F0502020204030204"/>
            </a:endParaRPr>
          </a:p>
          <a:p>
            <a:pPr marL="539750" marR="10795" indent="-514350">
              <a:lnSpc>
                <a:spcPct val="101000"/>
              </a:lnSpc>
              <a:buAutoNum type="arabicPeriod"/>
              <a:tabLst>
                <a:tab pos="541020" algn="l"/>
              </a:tabLst>
            </a:pPr>
            <a:r>
              <a:rPr sz="2975" dirty="0">
                <a:latin typeface="Calibri" panose="020F0502020204030204"/>
                <a:cs typeface="Calibri" panose="020F0502020204030204"/>
              </a:rPr>
              <a:t>Grant</a:t>
            </a:r>
            <a:r>
              <a:rPr sz="2975" spc="328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CE,</a:t>
            </a:r>
            <a:r>
              <a:rPr sz="2975" spc="328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et</a:t>
            </a:r>
            <a:r>
              <a:rPr sz="2975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al.</a:t>
            </a:r>
            <a:r>
              <a:rPr sz="2975" spc="328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FIMO:</a:t>
            </a:r>
            <a:r>
              <a:rPr sz="2975" spc="328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scanning</a:t>
            </a:r>
            <a:r>
              <a:rPr sz="2975" spc="35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for</a:t>
            </a:r>
            <a:r>
              <a:rPr sz="2975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spc="-11" dirty="0">
                <a:latin typeface="Calibri" panose="020F0502020204030204"/>
                <a:cs typeface="Calibri" panose="020F0502020204030204"/>
              </a:rPr>
              <a:t>occurrences</a:t>
            </a:r>
            <a:r>
              <a:rPr sz="2975" spc="35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of</a:t>
            </a:r>
            <a:r>
              <a:rPr sz="2975" spc="320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a</a:t>
            </a:r>
            <a:r>
              <a:rPr sz="2975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given</a:t>
            </a:r>
            <a:r>
              <a:rPr sz="2975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motif.</a:t>
            </a:r>
            <a:r>
              <a:rPr sz="2975" spc="33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Bioinformatics. </a:t>
            </a:r>
            <a:r>
              <a:rPr sz="2975" spc="-639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2011 Apr</a:t>
            </a:r>
            <a:r>
              <a:rPr sz="297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dirty="0">
                <a:latin typeface="Calibri" panose="020F0502020204030204"/>
                <a:cs typeface="Calibri" panose="020F0502020204030204"/>
              </a:rPr>
              <a:t>1;27(7):1017-8.</a:t>
            </a:r>
            <a:endParaRPr sz="297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48146" y="20597480"/>
            <a:ext cx="13448292" cy="17270416"/>
          </a:xfrm>
          <a:custGeom>
            <a:avLst/>
            <a:gdLst/>
            <a:ahLst/>
            <a:cxnLst/>
            <a:rect l="l" t="t" r="r" b="b"/>
            <a:pathLst>
              <a:path w="6329680" h="8128634">
                <a:moveTo>
                  <a:pt x="6329678" y="0"/>
                </a:moveTo>
                <a:lnTo>
                  <a:pt x="0" y="0"/>
                </a:lnTo>
                <a:lnTo>
                  <a:pt x="0" y="8128239"/>
                </a:lnTo>
                <a:lnTo>
                  <a:pt x="6329678" y="8128239"/>
                </a:lnTo>
                <a:lnTo>
                  <a:pt x="6329678" y="0"/>
                </a:lnTo>
                <a:close/>
              </a:path>
            </a:pathLst>
          </a:custGeom>
          <a:solidFill>
            <a:srgbClr val="F1F7F8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3" name="object 23"/>
          <p:cNvSpPr txBox="1"/>
          <p:nvPr/>
        </p:nvSpPr>
        <p:spPr>
          <a:xfrm>
            <a:off x="1980906" y="20893757"/>
            <a:ext cx="7551173" cy="1389768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 marL="26670">
              <a:spcBef>
                <a:spcPts val="230"/>
              </a:spcBef>
            </a:pPr>
            <a:r>
              <a:rPr sz="4460" b="1" spc="11" dirty="0">
                <a:latin typeface="Calibri" panose="020F0502020204030204"/>
                <a:cs typeface="Calibri" panose="020F0502020204030204"/>
              </a:rPr>
              <a:t>METHODOLOGY</a:t>
            </a:r>
            <a:endParaRPr sz="4460">
              <a:latin typeface="Calibri" panose="020F0502020204030204"/>
              <a:cs typeface="Calibri" panose="020F0502020204030204"/>
            </a:endParaRPr>
          </a:p>
          <a:p>
            <a:pPr marL="2022475">
              <a:spcBef>
                <a:spcPts val="2710"/>
              </a:spcBef>
            </a:pPr>
            <a:r>
              <a:rPr sz="212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EXTRACT</a:t>
            </a:r>
            <a:r>
              <a:rPr sz="2125" b="1" spc="-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25" b="1" spc="-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CTCF</a:t>
            </a:r>
            <a:r>
              <a:rPr sz="2125" b="1" spc="139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25" b="1" spc="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MOTIFS</a:t>
            </a:r>
            <a:r>
              <a:rPr sz="2125" b="1" spc="-65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2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125" b="1" spc="3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25" b="1" spc="-3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TAD</a:t>
            </a:r>
            <a:r>
              <a:rPr sz="2125" b="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2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BOUNDARIES</a:t>
            </a:r>
            <a:endParaRPr sz="212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465061" y="32944979"/>
            <a:ext cx="3018041" cy="716635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 marL="26670">
              <a:spcBef>
                <a:spcPts val="230"/>
              </a:spcBef>
            </a:pPr>
            <a:r>
              <a:rPr sz="4460" b="1" spc="11" dirty="0">
                <a:solidFill>
                  <a:srgbClr val="AA1C7C"/>
                </a:solidFill>
                <a:latin typeface="Calibri" panose="020F0502020204030204"/>
                <a:cs typeface="Calibri" panose="020F0502020204030204"/>
              </a:rPr>
              <a:t>REFERENCES</a:t>
            </a:r>
            <a:endParaRPr sz="446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491785" y="8053958"/>
            <a:ext cx="13303930" cy="24894445"/>
          </a:xfrm>
          <a:custGeom>
            <a:avLst/>
            <a:gdLst/>
            <a:ahLst/>
            <a:cxnLst/>
            <a:rect l="l" t="t" r="r" b="b"/>
            <a:pathLst>
              <a:path w="6261734" h="11717019">
                <a:moveTo>
                  <a:pt x="6261686" y="0"/>
                </a:moveTo>
                <a:lnTo>
                  <a:pt x="0" y="0"/>
                </a:lnTo>
                <a:lnTo>
                  <a:pt x="0" y="11716775"/>
                </a:lnTo>
                <a:lnTo>
                  <a:pt x="6261686" y="11716775"/>
                </a:lnTo>
                <a:lnTo>
                  <a:pt x="6261686" y="0"/>
                </a:lnTo>
                <a:close/>
              </a:path>
            </a:pathLst>
          </a:custGeom>
          <a:solidFill>
            <a:srgbClr val="F1F7F8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26" name="object 26"/>
          <p:cNvSpPr txBox="1"/>
          <p:nvPr/>
        </p:nvSpPr>
        <p:spPr>
          <a:xfrm>
            <a:off x="15851285" y="8349981"/>
            <a:ext cx="2061497" cy="716635"/>
          </a:xfrm>
          <a:prstGeom prst="rect">
            <a:avLst/>
          </a:prstGeom>
        </p:spPr>
        <p:txBody>
          <a:bodyPr vert="horz" wrap="square" lIns="0" tIns="29682" rIns="0" bIns="0" rtlCol="0">
            <a:spAutoFit/>
          </a:bodyPr>
          <a:lstStyle/>
          <a:p>
            <a:pPr>
              <a:spcBef>
                <a:spcPts val="230"/>
              </a:spcBef>
            </a:pPr>
            <a:r>
              <a:rPr sz="4460" b="1" spc="11" dirty="0">
                <a:latin typeface="Calibri" panose="020F0502020204030204"/>
                <a:cs typeface="Calibri" panose="020F0502020204030204"/>
              </a:rPr>
              <a:t>RESULTS</a:t>
            </a:r>
            <a:endParaRPr sz="446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864586" y="24678303"/>
            <a:ext cx="12514680" cy="7936384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R="10795" algn="just">
              <a:spcBef>
                <a:spcPts val="205"/>
              </a:spcBef>
            </a:pPr>
            <a:r>
              <a:rPr sz="3400" spc="-11" dirty="0">
                <a:latin typeface="Calibri" panose="020F0502020204030204"/>
                <a:cs typeface="Calibri" panose="020F0502020204030204"/>
              </a:rPr>
              <a:t>In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Medulloblastoma, very </a:t>
            </a:r>
            <a:r>
              <a:rPr sz="3400" spc="-45" dirty="0">
                <a:latin typeface="Calibri" panose="020F0502020204030204"/>
                <a:cs typeface="Calibri" panose="020F0502020204030204"/>
              </a:rPr>
              <a:t>few </a:t>
            </a:r>
            <a:r>
              <a:rPr sz="3400" spc="-51" dirty="0">
                <a:latin typeface="Calibri" panose="020F0502020204030204"/>
                <a:cs typeface="Calibri" panose="020F0502020204030204"/>
              </a:rPr>
              <a:t>TAD-CTCF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motifs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(7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out of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9390)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were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 recurrently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mutated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in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Medulloblastoma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samples.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The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highest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recurrence </a:t>
            </a:r>
            <a:r>
              <a:rPr sz="3400" spc="-51" dirty="0">
                <a:latin typeface="Calibri" panose="020F0502020204030204"/>
                <a:cs typeface="Calibri" panose="020F0502020204030204"/>
              </a:rPr>
              <a:t>rate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observed </a:t>
            </a:r>
            <a:r>
              <a:rPr sz="3400" spc="-45" dirty="0">
                <a:latin typeface="Calibri" panose="020F0502020204030204"/>
                <a:cs typeface="Calibri" panose="020F0502020204030204"/>
              </a:rPr>
              <a:t>for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CTCF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motifs is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4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out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of 390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samples. The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corresponding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CADD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scores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of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mutations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occurring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in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the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identified </a:t>
            </a:r>
            <a:r>
              <a:rPr sz="3400" spc="-744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CTCF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motifs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were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very low (less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than 2).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Low recurrence </a:t>
            </a:r>
            <a:r>
              <a:rPr sz="3400" spc="-45" dirty="0">
                <a:latin typeface="Calibri" panose="020F0502020204030204"/>
                <a:cs typeface="Calibri" panose="020F0502020204030204"/>
              </a:rPr>
              <a:t>rate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and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low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pathogenity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scores </a:t>
            </a:r>
            <a:r>
              <a:rPr sz="3400" spc="-45" dirty="0">
                <a:latin typeface="Calibri" panose="020F0502020204030204"/>
                <a:cs typeface="Calibri" panose="020F0502020204030204"/>
              </a:rPr>
              <a:t>for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mutations suggests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the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absence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of the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above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mentioned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mechanism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in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Medulloblastoma</a:t>
            </a:r>
            <a:r>
              <a:rPr sz="3400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and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Ependymoma.</a:t>
            </a:r>
            <a:endParaRPr sz="3400" dirty="0">
              <a:latin typeface="Calibri" panose="020F0502020204030204"/>
              <a:cs typeface="Calibri" panose="020F0502020204030204"/>
            </a:endParaRPr>
          </a:p>
          <a:p>
            <a:pPr marR="10795" algn="just">
              <a:spcBef>
                <a:spcPts val="530"/>
              </a:spcBef>
            </a:pPr>
            <a:r>
              <a:rPr sz="3400" spc="-76" dirty="0">
                <a:latin typeface="Calibri" panose="020F0502020204030204"/>
                <a:cs typeface="Calibri" panose="020F0502020204030204"/>
              </a:rPr>
              <a:t>We</a:t>
            </a:r>
            <a:r>
              <a:rPr sz="3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did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observe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evidence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of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the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aforementioned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 mechanism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in </a:t>
            </a:r>
            <a:r>
              <a:rPr sz="3400" spc="-744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Glioblastoma.</a:t>
            </a:r>
            <a:r>
              <a:rPr sz="3400" spc="297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The</a:t>
            </a:r>
            <a:r>
              <a:rPr sz="3400" spc="308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highest</a:t>
            </a:r>
            <a:r>
              <a:rPr sz="3400" spc="32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recurrence</a:t>
            </a:r>
            <a:r>
              <a:rPr sz="3400" spc="297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45" dirty="0">
                <a:latin typeface="Calibri" panose="020F0502020204030204"/>
                <a:cs typeface="Calibri" panose="020F0502020204030204"/>
              </a:rPr>
              <a:t>rate</a:t>
            </a:r>
            <a:r>
              <a:rPr sz="3400" spc="288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observed</a:t>
            </a:r>
            <a:r>
              <a:rPr sz="3400" spc="308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45" dirty="0">
                <a:latin typeface="Calibri" panose="020F0502020204030204"/>
                <a:cs typeface="Calibri" panose="020F0502020204030204"/>
              </a:rPr>
              <a:t>for</a:t>
            </a:r>
            <a:r>
              <a:rPr sz="3400" spc="288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the</a:t>
            </a:r>
            <a:r>
              <a:rPr sz="3400" spc="308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mutations </a:t>
            </a:r>
            <a:r>
              <a:rPr sz="3400" spc="-744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in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Glioblastoma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was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 17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out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60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samples.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The</a:t>
            </a:r>
            <a:r>
              <a:rPr sz="3400" spc="724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corresponding</a:t>
            </a:r>
            <a:r>
              <a:rPr sz="3400" spc="724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CADD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scores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of mutations occurring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in the identified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motifs in Glioblastoma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were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higher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than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23, suggesting pathogenicity of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these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variants. </a:t>
            </a:r>
            <a:r>
              <a:rPr sz="3400" spc="-147" dirty="0">
                <a:latin typeface="Calibri" panose="020F0502020204030204"/>
                <a:cs typeface="Calibri" panose="020F0502020204030204"/>
              </a:rPr>
              <a:t>We </a:t>
            </a:r>
            <a:r>
              <a:rPr sz="3400" spc="-139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observed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a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significant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increase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in gene expression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in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Glioblastoma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with 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the</a:t>
            </a:r>
            <a:r>
              <a:rPr sz="3400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above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shown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mutations.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65" dirty="0">
                <a:latin typeface="Calibri" panose="020F0502020204030204"/>
                <a:cs typeface="Calibri" panose="020F0502020204030204"/>
              </a:rPr>
              <a:t>However,</a:t>
            </a:r>
            <a:r>
              <a:rPr sz="3400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to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 completely</a:t>
            </a:r>
            <a:r>
              <a:rPr sz="3400" spc="724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validate</a:t>
            </a:r>
            <a:r>
              <a:rPr sz="3400" spc="698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the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above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finding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more 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RNA-Seq samples</a:t>
            </a:r>
            <a:r>
              <a:rPr sz="3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20" dirty="0">
                <a:latin typeface="Calibri" panose="020F0502020204030204"/>
                <a:cs typeface="Calibri" panose="020F0502020204030204"/>
              </a:rPr>
              <a:t>are</a:t>
            </a:r>
            <a:r>
              <a:rPr sz="3400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3400" spc="-31" dirty="0">
                <a:latin typeface="Calibri" panose="020F0502020204030204"/>
                <a:cs typeface="Calibri" panose="020F0502020204030204"/>
              </a:rPr>
              <a:t>necessary.</a:t>
            </a:r>
            <a:endParaRPr sz="34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3639" y="39155209"/>
            <a:ext cx="6307128" cy="72458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9294954" y="18552169"/>
            <a:ext cx="4993192" cy="3567138"/>
            <a:chOff x="9068727" y="8710778"/>
            <a:chExt cx="2350135" cy="1678939"/>
          </a:xfrm>
        </p:grpSpPr>
        <p:sp>
          <p:nvSpPr>
            <p:cNvPr id="30" name="object 30"/>
            <p:cNvSpPr/>
            <p:nvPr/>
          </p:nvSpPr>
          <p:spPr>
            <a:xfrm>
              <a:off x="9202775" y="10107383"/>
              <a:ext cx="2092960" cy="120650"/>
            </a:xfrm>
            <a:custGeom>
              <a:avLst/>
              <a:gdLst/>
              <a:ahLst/>
              <a:cxnLst/>
              <a:rect l="l" t="t" r="r" b="b"/>
              <a:pathLst>
                <a:path w="2092959" h="120650">
                  <a:moveTo>
                    <a:pt x="63398" y="0"/>
                  </a:moveTo>
                  <a:lnTo>
                    <a:pt x="0" y="0"/>
                  </a:lnTo>
                  <a:lnTo>
                    <a:pt x="0" y="120205"/>
                  </a:lnTo>
                  <a:lnTo>
                    <a:pt x="63398" y="120205"/>
                  </a:lnTo>
                  <a:lnTo>
                    <a:pt x="63398" y="0"/>
                  </a:lnTo>
                  <a:close/>
                </a:path>
                <a:path w="2092959" h="120650">
                  <a:moveTo>
                    <a:pt x="2092642" y="0"/>
                  </a:moveTo>
                  <a:lnTo>
                    <a:pt x="2029244" y="0"/>
                  </a:lnTo>
                  <a:lnTo>
                    <a:pt x="2029244" y="120205"/>
                  </a:lnTo>
                  <a:lnTo>
                    <a:pt x="2092642" y="120205"/>
                  </a:lnTo>
                  <a:lnTo>
                    <a:pt x="209264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073489" y="10286298"/>
              <a:ext cx="2340610" cy="98425"/>
            </a:xfrm>
            <a:custGeom>
              <a:avLst/>
              <a:gdLst/>
              <a:ahLst/>
              <a:cxnLst/>
              <a:rect l="l" t="t" r="r" b="b"/>
              <a:pathLst>
                <a:path w="2340609" h="98425">
                  <a:moveTo>
                    <a:pt x="2339987" y="0"/>
                  </a:moveTo>
                  <a:lnTo>
                    <a:pt x="0" y="0"/>
                  </a:lnTo>
                  <a:lnTo>
                    <a:pt x="0" y="98245"/>
                  </a:lnTo>
                  <a:lnTo>
                    <a:pt x="2339988" y="98246"/>
                  </a:lnTo>
                  <a:lnTo>
                    <a:pt x="2339987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073489" y="10286298"/>
              <a:ext cx="2340610" cy="98425"/>
            </a:xfrm>
            <a:custGeom>
              <a:avLst/>
              <a:gdLst/>
              <a:ahLst/>
              <a:cxnLst/>
              <a:rect l="l" t="t" r="r" b="b"/>
              <a:pathLst>
                <a:path w="2340609" h="98425">
                  <a:moveTo>
                    <a:pt x="0" y="98245"/>
                  </a:moveTo>
                  <a:lnTo>
                    <a:pt x="2339988" y="98246"/>
                  </a:lnTo>
                  <a:lnTo>
                    <a:pt x="2339987" y="0"/>
                  </a:lnTo>
                  <a:lnTo>
                    <a:pt x="0" y="0"/>
                  </a:lnTo>
                  <a:lnTo>
                    <a:pt x="0" y="98245"/>
                  </a:lnTo>
                  <a:close/>
                </a:path>
              </a:pathLst>
            </a:custGeom>
            <a:ln w="9246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249852" y="8906831"/>
              <a:ext cx="15240" cy="1196340"/>
            </a:xfrm>
            <a:custGeom>
              <a:avLst/>
              <a:gdLst/>
              <a:ahLst/>
              <a:cxnLst/>
              <a:rect l="l" t="t" r="r" b="b"/>
              <a:pathLst>
                <a:path w="15240" h="1196340">
                  <a:moveTo>
                    <a:pt x="14985" y="0"/>
                  </a:moveTo>
                  <a:lnTo>
                    <a:pt x="0" y="0"/>
                  </a:lnTo>
                  <a:lnTo>
                    <a:pt x="0" y="1196267"/>
                  </a:lnTo>
                  <a:lnTo>
                    <a:pt x="14985" y="1196267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162247" y="8715540"/>
              <a:ext cx="190500" cy="196850"/>
            </a:xfrm>
            <a:custGeom>
              <a:avLst/>
              <a:gdLst/>
              <a:ahLst/>
              <a:cxnLst/>
              <a:rect l="l" t="t" r="r" b="b"/>
              <a:pathLst>
                <a:path w="190500" h="196850">
                  <a:moveTo>
                    <a:pt x="190196" y="0"/>
                  </a:moveTo>
                  <a:lnTo>
                    <a:pt x="0" y="0"/>
                  </a:lnTo>
                  <a:lnTo>
                    <a:pt x="0" y="196491"/>
                  </a:lnTo>
                  <a:lnTo>
                    <a:pt x="190196" y="196491"/>
                  </a:lnTo>
                  <a:lnTo>
                    <a:pt x="190196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162247" y="8715540"/>
              <a:ext cx="190500" cy="196850"/>
            </a:xfrm>
            <a:custGeom>
              <a:avLst/>
              <a:gdLst/>
              <a:ahLst/>
              <a:cxnLst/>
              <a:rect l="l" t="t" r="r" b="b"/>
              <a:pathLst>
                <a:path w="190500" h="196850">
                  <a:moveTo>
                    <a:pt x="0" y="196491"/>
                  </a:moveTo>
                  <a:lnTo>
                    <a:pt x="190196" y="196491"/>
                  </a:lnTo>
                  <a:lnTo>
                    <a:pt x="190196" y="0"/>
                  </a:lnTo>
                  <a:lnTo>
                    <a:pt x="0" y="0"/>
                  </a:lnTo>
                  <a:lnTo>
                    <a:pt x="0" y="196491"/>
                  </a:lnTo>
                  <a:close/>
                </a:path>
              </a:pathLst>
            </a:custGeom>
            <a:ln w="923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9650792" y="18607539"/>
            <a:ext cx="164597" cy="298267"/>
          </a:xfrm>
          <a:prstGeom prst="rect">
            <a:avLst/>
          </a:prstGeom>
        </p:spPr>
        <p:txBody>
          <a:bodyPr vert="horz" wrap="square" lIns="0" tIns="36429" rIns="0" bIns="0" rtlCol="0">
            <a:spAutoFit/>
          </a:bodyPr>
          <a:lstStyle/>
          <a:p>
            <a:pPr>
              <a:spcBef>
                <a:spcPts val="290"/>
              </a:spcBef>
            </a:pPr>
            <a:r>
              <a:rPr sz="1700" b="1" spc="45" dirty="0">
                <a:latin typeface="Calibri" panose="020F0502020204030204"/>
                <a:cs typeface="Calibri" panose="020F0502020204030204"/>
              </a:rPr>
              <a:t>A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482664" y="17880028"/>
            <a:ext cx="2470286" cy="374630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2230" b="1" dirty="0">
                <a:latin typeface="Calibri" panose="020F0502020204030204"/>
                <a:cs typeface="Calibri" panose="020F0502020204030204"/>
              </a:rPr>
              <a:t>Recurrence</a:t>
            </a:r>
            <a:r>
              <a:rPr sz="2230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11" dirty="0">
                <a:latin typeface="Calibri" panose="020F0502020204030204"/>
                <a:cs typeface="Calibri" panose="020F0502020204030204"/>
              </a:rPr>
              <a:t>=</a:t>
            </a:r>
            <a:r>
              <a:rPr sz="2230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11" dirty="0">
                <a:latin typeface="Calibri" panose="020F0502020204030204"/>
                <a:cs typeface="Calibri" panose="020F0502020204030204"/>
              </a:rPr>
              <a:t>3</a:t>
            </a:r>
            <a:r>
              <a:rPr sz="2230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11" dirty="0">
                <a:latin typeface="Calibri" panose="020F0502020204030204"/>
                <a:cs typeface="Calibri" panose="020F0502020204030204"/>
              </a:rPr>
              <a:t>/</a:t>
            </a:r>
            <a:r>
              <a:rPr sz="2230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390</a:t>
            </a:r>
            <a:endParaRPr sz="223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757174" y="18490775"/>
            <a:ext cx="424981" cy="2966773"/>
            <a:chOff x="11168952" y="8681882"/>
            <a:chExt cx="200025" cy="1396365"/>
          </a:xfrm>
        </p:grpSpPr>
        <p:sp>
          <p:nvSpPr>
            <p:cNvPr id="39" name="object 39"/>
            <p:cNvSpPr/>
            <p:nvPr/>
          </p:nvSpPr>
          <p:spPr>
            <a:xfrm>
              <a:off x="11261320" y="8881402"/>
              <a:ext cx="15240" cy="1196340"/>
            </a:xfrm>
            <a:custGeom>
              <a:avLst/>
              <a:gdLst/>
              <a:ahLst/>
              <a:cxnLst/>
              <a:rect l="l" t="t" r="r" b="b"/>
              <a:pathLst>
                <a:path w="15240" h="1196340">
                  <a:moveTo>
                    <a:pt x="14985" y="0"/>
                  </a:moveTo>
                  <a:lnTo>
                    <a:pt x="0" y="0"/>
                  </a:lnTo>
                  <a:lnTo>
                    <a:pt x="0" y="1196267"/>
                  </a:lnTo>
                  <a:lnTo>
                    <a:pt x="14985" y="1196267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40" name="object 40"/>
            <p:cNvSpPr/>
            <p:nvPr/>
          </p:nvSpPr>
          <p:spPr>
            <a:xfrm>
              <a:off x="11173714" y="8686644"/>
              <a:ext cx="190500" cy="196850"/>
            </a:xfrm>
            <a:custGeom>
              <a:avLst/>
              <a:gdLst/>
              <a:ahLst/>
              <a:cxnLst/>
              <a:rect l="l" t="t" r="r" b="b"/>
              <a:pathLst>
                <a:path w="190500" h="196850">
                  <a:moveTo>
                    <a:pt x="190196" y="0"/>
                  </a:moveTo>
                  <a:lnTo>
                    <a:pt x="0" y="0"/>
                  </a:lnTo>
                  <a:lnTo>
                    <a:pt x="0" y="196491"/>
                  </a:lnTo>
                  <a:lnTo>
                    <a:pt x="190196" y="196491"/>
                  </a:lnTo>
                  <a:lnTo>
                    <a:pt x="19019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41" name="object 41"/>
            <p:cNvSpPr/>
            <p:nvPr/>
          </p:nvSpPr>
          <p:spPr>
            <a:xfrm>
              <a:off x="11173714" y="8686644"/>
              <a:ext cx="190500" cy="196850"/>
            </a:xfrm>
            <a:custGeom>
              <a:avLst/>
              <a:gdLst/>
              <a:ahLst/>
              <a:cxnLst/>
              <a:rect l="l" t="t" r="r" b="b"/>
              <a:pathLst>
                <a:path w="190500" h="196850">
                  <a:moveTo>
                    <a:pt x="0" y="196491"/>
                  </a:moveTo>
                  <a:lnTo>
                    <a:pt x="190196" y="196491"/>
                  </a:lnTo>
                  <a:lnTo>
                    <a:pt x="190196" y="0"/>
                  </a:lnTo>
                  <a:lnTo>
                    <a:pt x="0" y="0"/>
                  </a:lnTo>
                  <a:lnTo>
                    <a:pt x="0" y="196491"/>
                  </a:lnTo>
                  <a:close/>
                </a:path>
              </a:pathLst>
            </a:custGeom>
            <a:ln w="9233">
              <a:solidFill>
                <a:srgbClr val="A9D18E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3927909" y="18543688"/>
            <a:ext cx="164597" cy="298267"/>
          </a:xfrm>
          <a:prstGeom prst="rect">
            <a:avLst/>
          </a:prstGeom>
        </p:spPr>
        <p:txBody>
          <a:bodyPr vert="horz" wrap="square" lIns="0" tIns="36429" rIns="0" bIns="0" rtlCol="0">
            <a:spAutoFit/>
          </a:bodyPr>
          <a:lstStyle/>
          <a:p>
            <a:pPr>
              <a:spcBef>
                <a:spcPts val="290"/>
              </a:spcBef>
            </a:pPr>
            <a:r>
              <a:rPr sz="1700" b="1" spc="45" dirty="0">
                <a:latin typeface="Calibri" panose="020F0502020204030204"/>
                <a:cs typeface="Calibri" panose="020F0502020204030204"/>
              </a:rPr>
              <a:t>A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2801330" y="17880028"/>
            <a:ext cx="2470286" cy="374630"/>
          </a:xfrm>
          <a:prstGeom prst="rect">
            <a:avLst/>
          </a:prstGeom>
        </p:spPr>
        <p:txBody>
          <a:bodyPr vert="horz" wrap="square" lIns="0" tIns="31028" rIns="0" bIns="0" rtlCol="0">
            <a:spAutoFit/>
          </a:bodyPr>
          <a:lstStyle/>
          <a:p>
            <a:pPr>
              <a:spcBef>
                <a:spcPts val="245"/>
              </a:spcBef>
            </a:pPr>
            <a:r>
              <a:rPr sz="2230" b="1" dirty="0">
                <a:latin typeface="Calibri" panose="020F0502020204030204"/>
                <a:cs typeface="Calibri" panose="020F0502020204030204"/>
              </a:rPr>
              <a:t>Recurrence</a:t>
            </a:r>
            <a:r>
              <a:rPr sz="2230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11" dirty="0">
                <a:latin typeface="Calibri" panose="020F0502020204030204"/>
                <a:cs typeface="Calibri" panose="020F0502020204030204"/>
              </a:rPr>
              <a:t>=</a:t>
            </a:r>
            <a:r>
              <a:rPr sz="2230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11" dirty="0">
                <a:latin typeface="Calibri" panose="020F0502020204030204"/>
                <a:cs typeface="Calibri" panose="020F0502020204030204"/>
              </a:rPr>
              <a:t>4</a:t>
            </a:r>
            <a:r>
              <a:rPr sz="2230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11" dirty="0">
                <a:latin typeface="Calibri" panose="020F0502020204030204"/>
                <a:cs typeface="Calibri" panose="020F0502020204030204"/>
              </a:rPr>
              <a:t>/</a:t>
            </a:r>
            <a:r>
              <a:rPr sz="2230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390</a:t>
            </a:r>
            <a:endParaRPr sz="223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810622" y="20764719"/>
            <a:ext cx="12621263" cy="3441946"/>
          </a:xfrm>
          <a:prstGeom prst="rect">
            <a:avLst/>
          </a:prstGeom>
        </p:spPr>
        <p:txBody>
          <a:bodyPr vert="horz" wrap="square" lIns="0" tIns="222609" rIns="0" bIns="0" rtlCol="0">
            <a:spAutoFit/>
          </a:bodyPr>
          <a:lstStyle/>
          <a:p>
            <a:pPr marR="701675" algn="ctr">
              <a:spcBef>
                <a:spcPts val="1750"/>
              </a:spcBef>
            </a:pPr>
            <a:r>
              <a:rPr sz="2230" b="1" dirty="0">
                <a:latin typeface="Calibri" panose="020F0502020204030204"/>
                <a:cs typeface="Calibri" panose="020F0502020204030204"/>
              </a:rPr>
              <a:t>Chromosome</a:t>
            </a:r>
            <a:r>
              <a:rPr sz="2230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11" dirty="0">
                <a:latin typeface="Calibri" panose="020F0502020204030204"/>
                <a:cs typeface="Calibri" panose="020F0502020204030204"/>
              </a:rPr>
              <a:t>5</a:t>
            </a:r>
            <a:endParaRPr sz="2230">
              <a:latin typeface="Calibri" panose="020F0502020204030204"/>
              <a:cs typeface="Calibri" panose="020F0502020204030204"/>
            </a:endParaRPr>
          </a:p>
          <a:p>
            <a:pPr marR="79375" algn="ctr">
              <a:spcBef>
                <a:spcPts val="1275"/>
              </a:spcBef>
            </a:pPr>
            <a:r>
              <a:rPr sz="1700" b="1" spc="45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latin typeface="Courier New" panose="02070309020205020404"/>
                <a:cs typeface="Courier New" panose="02070309020205020404"/>
              </a:rPr>
              <a:t>T</a:t>
            </a:r>
            <a:r>
              <a:rPr sz="1700" b="1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latin typeface="Courier New" panose="02070309020205020404"/>
                <a:cs typeface="Courier New" panose="02070309020205020404"/>
              </a:rPr>
              <a:t>T</a:t>
            </a:r>
            <a:r>
              <a:rPr sz="1700" b="1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700" b="1" spc="20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700" b="1" spc="31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700" b="1" spc="20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20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latin typeface="Courier New" panose="02070309020205020404"/>
                <a:cs typeface="Courier New" panose="02070309020205020404"/>
              </a:rPr>
              <a:t>T</a:t>
            </a:r>
            <a:r>
              <a:rPr sz="1700" b="1" spc="31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20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700" b="1" spc="31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20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700" b="1" spc="20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20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20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45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A</a:t>
            </a:r>
            <a:endParaRPr sz="17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1910">
              <a:latin typeface="Courier New" panose="02070309020205020404"/>
              <a:cs typeface="Courier New" panose="02070309020205020404"/>
            </a:endParaRPr>
          </a:p>
          <a:p>
            <a:pPr marR="620395" algn="ctr">
              <a:spcBef>
                <a:spcPts val="1445"/>
              </a:spcBef>
            </a:pPr>
            <a:r>
              <a:rPr sz="2230" b="1" spc="11" dirty="0">
                <a:latin typeface="Calibri" panose="020F0502020204030204"/>
                <a:cs typeface="Calibri" panose="020F0502020204030204"/>
              </a:rPr>
              <a:t>FIMO</a:t>
            </a:r>
            <a:r>
              <a:rPr sz="2230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threshold</a:t>
            </a:r>
            <a:r>
              <a:rPr sz="223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11" dirty="0">
                <a:latin typeface="Calibri" panose="020F0502020204030204"/>
                <a:cs typeface="Calibri" panose="020F0502020204030204"/>
              </a:rPr>
              <a:t>=</a:t>
            </a:r>
            <a:r>
              <a:rPr sz="2230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11" dirty="0">
                <a:latin typeface="Calibri" panose="020F0502020204030204"/>
                <a:cs typeface="Calibri" panose="020F0502020204030204"/>
              </a:rPr>
              <a:t>10</a:t>
            </a:r>
            <a:r>
              <a:rPr sz="2075" b="1" spc="17" baseline="34000" dirty="0">
                <a:latin typeface="Calibri" panose="020F0502020204030204"/>
                <a:cs typeface="Calibri" panose="020F0502020204030204"/>
              </a:rPr>
              <a:t>-4</a:t>
            </a:r>
            <a:endParaRPr sz="2075" baseline="34000">
              <a:latin typeface="Calibri" panose="020F0502020204030204"/>
              <a:cs typeface="Calibri" panose="020F0502020204030204"/>
            </a:endParaRPr>
          </a:p>
          <a:p>
            <a:pPr marL="53975" marR="64770" algn="just">
              <a:lnSpc>
                <a:spcPct val="101000"/>
              </a:lnSpc>
              <a:spcBef>
                <a:spcPts val="2040"/>
              </a:spcBef>
            </a:pPr>
            <a:r>
              <a:rPr sz="2975" b="1" i="1" dirty="0">
                <a:latin typeface="Calibri" panose="020F0502020204030204"/>
                <a:cs typeface="Calibri" panose="020F0502020204030204"/>
              </a:rPr>
              <a:t>Fig: Highest </a:t>
            </a:r>
            <a:r>
              <a:rPr sz="2975" b="1" i="1" spc="-11" dirty="0">
                <a:latin typeface="Calibri" panose="020F0502020204030204"/>
                <a:cs typeface="Calibri" panose="020F0502020204030204"/>
              </a:rPr>
              <a:t>recurrence rate 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observed </a:t>
            </a:r>
            <a:r>
              <a:rPr sz="2975" b="1" i="1" spc="-11" dirty="0">
                <a:latin typeface="Calibri" panose="020F0502020204030204"/>
                <a:cs typeface="Calibri" panose="020F0502020204030204"/>
              </a:rPr>
              <a:t>for CTCF 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motif in </a:t>
            </a:r>
            <a:r>
              <a:rPr sz="2975" b="1" i="1" spc="-11" dirty="0">
                <a:latin typeface="Calibri" panose="020F0502020204030204"/>
                <a:cs typeface="Calibri" panose="020F0502020204030204"/>
              </a:rPr>
              <a:t>Glioblastoma (top) </a:t>
            </a:r>
            <a:r>
              <a:rPr sz="2975" b="1" i="1" spc="11" dirty="0">
                <a:latin typeface="Calibri" panose="020F0502020204030204"/>
                <a:cs typeface="Calibri" panose="020F0502020204030204"/>
              </a:rPr>
              <a:t>and </a:t>
            </a:r>
            <a:r>
              <a:rPr sz="2975" b="1" i="1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Medulloblastoma</a:t>
            </a:r>
            <a:r>
              <a:rPr sz="2975" b="1" i="1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(bottom),</a:t>
            </a:r>
            <a:r>
              <a:rPr sz="2975" b="1" i="1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sample</a:t>
            </a:r>
            <a:r>
              <a:rPr sz="2975" b="1" i="1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spc="-11" dirty="0">
                <a:latin typeface="Calibri" panose="020F0502020204030204"/>
                <a:cs typeface="Calibri" panose="020F0502020204030204"/>
              </a:rPr>
              <a:t>size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spc="-11" dirty="0">
                <a:latin typeface="Calibri" panose="020F0502020204030204"/>
                <a:cs typeface="Calibri" panose="020F0502020204030204"/>
              </a:rPr>
              <a:t>for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spc="-11" dirty="0">
                <a:latin typeface="Calibri" panose="020F0502020204030204"/>
                <a:cs typeface="Calibri" panose="020F0502020204030204"/>
              </a:rPr>
              <a:t>Glioblastoma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 is</a:t>
            </a:r>
            <a:r>
              <a:rPr sz="2975" b="1" i="1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60</a:t>
            </a:r>
            <a:r>
              <a:rPr sz="2975" b="1" i="1" spc="673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where</a:t>
            </a:r>
            <a:r>
              <a:rPr sz="2975" b="1" i="1" spc="673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as </a:t>
            </a:r>
            <a:r>
              <a:rPr sz="2975" b="1" i="1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sample</a:t>
            </a:r>
            <a:r>
              <a:rPr sz="2975" b="1" i="1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spc="-11" dirty="0">
                <a:latin typeface="Calibri" panose="020F0502020204030204"/>
                <a:cs typeface="Calibri" panose="020F0502020204030204"/>
              </a:rPr>
              <a:t>size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spc="-11" dirty="0">
                <a:latin typeface="Calibri" panose="020F0502020204030204"/>
                <a:cs typeface="Calibri" panose="020F0502020204030204"/>
              </a:rPr>
              <a:t>for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spc="-11" dirty="0">
                <a:latin typeface="Calibri" panose="020F0502020204030204"/>
                <a:cs typeface="Calibri" panose="020F0502020204030204"/>
              </a:rPr>
              <a:t>Medulloblastoma</a:t>
            </a:r>
            <a:r>
              <a:rPr sz="2975" b="1" i="1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2975" b="1" i="1" dirty="0">
                <a:latin typeface="Calibri" panose="020F0502020204030204"/>
                <a:cs typeface="Calibri" panose="020F0502020204030204"/>
              </a:rPr>
              <a:t>is 390.</a:t>
            </a:r>
            <a:endParaRPr sz="297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9203421" y="14273302"/>
            <a:ext cx="134913" cy="254986"/>
          </a:xfrm>
          <a:custGeom>
            <a:avLst/>
            <a:gdLst/>
            <a:ahLst/>
            <a:cxnLst/>
            <a:rect l="l" t="t" r="r" b="b"/>
            <a:pathLst>
              <a:path w="63500" h="120015">
                <a:moveTo>
                  <a:pt x="62975" y="0"/>
                </a:moveTo>
                <a:lnTo>
                  <a:pt x="0" y="0"/>
                </a:lnTo>
                <a:lnTo>
                  <a:pt x="0" y="119389"/>
                </a:lnTo>
                <a:lnTo>
                  <a:pt x="62975" y="119389"/>
                </a:lnTo>
                <a:lnTo>
                  <a:pt x="629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3825"/>
          </a:p>
        </p:txBody>
      </p:sp>
      <p:sp>
        <p:nvSpPr>
          <p:cNvPr id="46" name="object 46"/>
          <p:cNvSpPr txBox="1"/>
          <p:nvPr/>
        </p:nvSpPr>
        <p:spPr>
          <a:xfrm>
            <a:off x="24556067" y="14273297"/>
            <a:ext cx="429027" cy="23846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-16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endParaRPr sz="17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091674" y="14207293"/>
            <a:ext cx="429027" cy="296901"/>
          </a:xfrm>
          <a:prstGeom prst="rect">
            <a:avLst/>
          </a:prstGeom>
        </p:spPr>
        <p:txBody>
          <a:bodyPr vert="horz" wrap="square" lIns="0" tIns="35077" rIns="0" bIns="0" rtlCol="0">
            <a:spAutoFit/>
          </a:bodyPr>
          <a:lstStyle/>
          <a:p>
            <a:pPr>
              <a:spcBef>
                <a:spcPts val="275"/>
              </a:spcBef>
            </a:pP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-147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endParaRPr sz="17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7076769" y="11321061"/>
            <a:ext cx="8086782" cy="3897681"/>
            <a:chOff x="8024702" y="5307330"/>
            <a:chExt cx="3806190" cy="1834514"/>
          </a:xfrm>
        </p:grpSpPr>
        <p:sp>
          <p:nvSpPr>
            <p:cNvPr id="49" name="object 49"/>
            <p:cNvSpPr/>
            <p:nvPr/>
          </p:nvSpPr>
          <p:spPr>
            <a:xfrm>
              <a:off x="8029294" y="6858258"/>
              <a:ext cx="2324735" cy="97790"/>
            </a:xfrm>
            <a:custGeom>
              <a:avLst/>
              <a:gdLst/>
              <a:ahLst/>
              <a:cxnLst/>
              <a:rect l="l" t="t" r="r" b="b"/>
              <a:pathLst>
                <a:path w="2324734" h="97790">
                  <a:moveTo>
                    <a:pt x="2324379" y="0"/>
                  </a:moveTo>
                  <a:lnTo>
                    <a:pt x="0" y="0"/>
                  </a:lnTo>
                  <a:lnTo>
                    <a:pt x="0" y="97577"/>
                  </a:lnTo>
                  <a:lnTo>
                    <a:pt x="2324379" y="97577"/>
                  </a:lnTo>
                  <a:lnTo>
                    <a:pt x="2324379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029294" y="6858258"/>
              <a:ext cx="2324735" cy="97790"/>
            </a:xfrm>
            <a:custGeom>
              <a:avLst/>
              <a:gdLst/>
              <a:ahLst/>
              <a:cxnLst/>
              <a:rect l="l" t="t" r="r" b="b"/>
              <a:pathLst>
                <a:path w="2324734" h="97790">
                  <a:moveTo>
                    <a:pt x="0" y="97577"/>
                  </a:moveTo>
                  <a:lnTo>
                    <a:pt x="2324379" y="97577"/>
                  </a:lnTo>
                  <a:lnTo>
                    <a:pt x="2324379" y="0"/>
                  </a:lnTo>
                  <a:lnTo>
                    <a:pt x="0" y="0"/>
                  </a:lnTo>
                  <a:lnTo>
                    <a:pt x="0" y="97577"/>
                  </a:lnTo>
                  <a:close/>
                </a:path>
              </a:pathLst>
            </a:custGeom>
            <a:ln w="9183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1" name="object 51"/>
            <p:cNvSpPr/>
            <p:nvPr/>
          </p:nvSpPr>
          <p:spPr>
            <a:xfrm>
              <a:off x="9397586" y="7039638"/>
              <a:ext cx="2324735" cy="97790"/>
            </a:xfrm>
            <a:custGeom>
              <a:avLst/>
              <a:gdLst/>
              <a:ahLst/>
              <a:cxnLst/>
              <a:rect l="l" t="t" r="r" b="b"/>
              <a:pathLst>
                <a:path w="2324734" h="97790">
                  <a:moveTo>
                    <a:pt x="2324379" y="0"/>
                  </a:moveTo>
                  <a:lnTo>
                    <a:pt x="0" y="0"/>
                  </a:lnTo>
                  <a:lnTo>
                    <a:pt x="0" y="97577"/>
                  </a:lnTo>
                  <a:lnTo>
                    <a:pt x="2324379" y="97577"/>
                  </a:lnTo>
                  <a:lnTo>
                    <a:pt x="232437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2" name="object 52"/>
            <p:cNvSpPr/>
            <p:nvPr/>
          </p:nvSpPr>
          <p:spPr>
            <a:xfrm>
              <a:off x="9397586" y="7039638"/>
              <a:ext cx="2324735" cy="97790"/>
            </a:xfrm>
            <a:custGeom>
              <a:avLst/>
              <a:gdLst/>
              <a:ahLst/>
              <a:cxnLst/>
              <a:rect l="l" t="t" r="r" b="b"/>
              <a:pathLst>
                <a:path w="2324734" h="97790">
                  <a:moveTo>
                    <a:pt x="0" y="97577"/>
                  </a:moveTo>
                  <a:lnTo>
                    <a:pt x="2324379" y="97577"/>
                  </a:lnTo>
                  <a:lnTo>
                    <a:pt x="2324379" y="0"/>
                  </a:lnTo>
                  <a:lnTo>
                    <a:pt x="0" y="0"/>
                  </a:lnTo>
                  <a:lnTo>
                    <a:pt x="0" y="97577"/>
                  </a:lnTo>
                  <a:close/>
                </a:path>
              </a:pathLst>
            </a:custGeom>
            <a:ln w="9183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3" name="object 53"/>
            <p:cNvSpPr/>
            <p:nvPr/>
          </p:nvSpPr>
          <p:spPr>
            <a:xfrm>
              <a:off x="9041486" y="5504202"/>
              <a:ext cx="15240" cy="1188720"/>
            </a:xfrm>
            <a:custGeom>
              <a:avLst/>
              <a:gdLst/>
              <a:ahLst/>
              <a:cxnLst/>
              <a:rect l="l" t="t" r="r" b="b"/>
              <a:pathLst>
                <a:path w="15240" h="1188720">
                  <a:moveTo>
                    <a:pt x="14885" y="0"/>
                  </a:moveTo>
                  <a:lnTo>
                    <a:pt x="0" y="0"/>
                  </a:lnTo>
                  <a:lnTo>
                    <a:pt x="0" y="1188173"/>
                  </a:lnTo>
                  <a:lnTo>
                    <a:pt x="14885" y="1188173"/>
                  </a:lnTo>
                  <a:lnTo>
                    <a:pt x="148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55610" y="5311916"/>
              <a:ext cx="189230" cy="195580"/>
            </a:xfrm>
            <a:custGeom>
              <a:avLst/>
              <a:gdLst/>
              <a:ahLst/>
              <a:cxnLst/>
              <a:rect l="l" t="t" r="r" b="b"/>
              <a:pathLst>
                <a:path w="189229" h="195579">
                  <a:moveTo>
                    <a:pt x="188927" y="0"/>
                  </a:moveTo>
                  <a:lnTo>
                    <a:pt x="0" y="0"/>
                  </a:lnTo>
                  <a:lnTo>
                    <a:pt x="0" y="195155"/>
                  </a:lnTo>
                  <a:lnTo>
                    <a:pt x="188927" y="195155"/>
                  </a:lnTo>
                  <a:lnTo>
                    <a:pt x="18892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55610" y="5311916"/>
              <a:ext cx="189230" cy="195580"/>
            </a:xfrm>
            <a:custGeom>
              <a:avLst/>
              <a:gdLst/>
              <a:ahLst/>
              <a:cxnLst/>
              <a:rect l="l" t="t" r="r" b="b"/>
              <a:pathLst>
                <a:path w="189229" h="195579">
                  <a:moveTo>
                    <a:pt x="0" y="195155"/>
                  </a:moveTo>
                  <a:lnTo>
                    <a:pt x="188927" y="195155"/>
                  </a:lnTo>
                  <a:lnTo>
                    <a:pt x="188927" y="0"/>
                  </a:lnTo>
                  <a:lnTo>
                    <a:pt x="0" y="0"/>
                  </a:lnTo>
                  <a:lnTo>
                    <a:pt x="0" y="195155"/>
                  </a:lnTo>
                  <a:close/>
                </a:path>
              </a:pathLst>
            </a:custGeom>
            <a:ln w="9171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1494107" y="5313064"/>
              <a:ext cx="332105" cy="185420"/>
            </a:xfrm>
            <a:custGeom>
              <a:avLst/>
              <a:gdLst/>
              <a:ahLst/>
              <a:cxnLst/>
              <a:rect l="l" t="t" r="r" b="b"/>
              <a:pathLst>
                <a:path w="332104" h="185420">
                  <a:moveTo>
                    <a:pt x="332054" y="0"/>
                  </a:moveTo>
                  <a:lnTo>
                    <a:pt x="0" y="0"/>
                  </a:lnTo>
                  <a:lnTo>
                    <a:pt x="0" y="184824"/>
                  </a:lnTo>
                  <a:lnTo>
                    <a:pt x="332054" y="184824"/>
                  </a:lnTo>
                  <a:lnTo>
                    <a:pt x="332054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1494107" y="5313064"/>
              <a:ext cx="332105" cy="185420"/>
            </a:xfrm>
            <a:custGeom>
              <a:avLst/>
              <a:gdLst/>
              <a:ahLst/>
              <a:cxnLst/>
              <a:rect l="l" t="t" r="r" b="b"/>
              <a:pathLst>
                <a:path w="332104" h="185420">
                  <a:moveTo>
                    <a:pt x="0" y="184824"/>
                  </a:moveTo>
                  <a:lnTo>
                    <a:pt x="332054" y="184824"/>
                  </a:lnTo>
                  <a:lnTo>
                    <a:pt x="332054" y="0"/>
                  </a:lnTo>
                  <a:lnTo>
                    <a:pt x="0" y="0"/>
                  </a:lnTo>
                  <a:lnTo>
                    <a:pt x="0" y="184824"/>
                  </a:lnTo>
                  <a:close/>
                </a:path>
              </a:pathLst>
            </a:custGeom>
            <a:ln w="917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1589144" y="5498464"/>
              <a:ext cx="133985" cy="1194435"/>
            </a:xfrm>
            <a:custGeom>
              <a:avLst/>
              <a:gdLst/>
              <a:ahLst/>
              <a:cxnLst/>
              <a:rect l="l" t="t" r="r" b="b"/>
              <a:pathLst>
                <a:path w="133984" h="1194434">
                  <a:moveTo>
                    <a:pt x="14884" y="1155"/>
                  </a:moveTo>
                  <a:lnTo>
                    <a:pt x="0" y="1155"/>
                  </a:lnTo>
                  <a:lnTo>
                    <a:pt x="0" y="1194104"/>
                  </a:lnTo>
                  <a:lnTo>
                    <a:pt x="14884" y="1194104"/>
                  </a:lnTo>
                  <a:lnTo>
                    <a:pt x="14884" y="1155"/>
                  </a:lnTo>
                  <a:close/>
                </a:path>
                <a:path w="133984" h="1194434">
                  <a:moveTo>
                    <a:pt x="133959" y="0"/>
                  </a:moveTo>
                  <a:lnTo>
                    <a:pt x="119075" y="0"/>
                  </a:lnTo>
                  <a:lnTo>
                    <a:pt x="119075" y="1192961"/>
                  </a:lnTo>
                  <a:lnTo>
                    <a:pt x="133959" y="1192961"/>
                  </a:lnTo>
                  <a:lnTo>
                    <a:pt x="133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6558182" y="14915096"/>
            <a:ext cx="2686152" cy="371906"/>
          </a:xfrm>
          <a:prstGeom prst="rect">
            <a:avLst/>
          </a:prstGeom>
        </p:spPr>
        <p:txBody>
          <a:bodyPr vert="horz" wrap="square" lIns="0" tIns="28330" rIns="0" bIns="0" rtlCol="0">
            <a:spAutoFit/>
          </a:bodyPr>
          <a:lstStyle/>
          <a:p>
            <a:pPr marL="53975">
              <a:spcBef>
                <a:spcPts val="225"/>
              </a:spcBef>
            </a:pPr>
            <a:r>
              <a:rPr sz="2230" b="1" dirty="0">
                <a:latin typeface="Calibri" panose="020F0502020204030204"/>
                <a:cs typeface="Calibri" panose="020F0502020204030204"/>
              </a:rPr>
              <a:t>FIMO</a:t>
            </a:r>
            <a:r>
              <a:rPr sz="2230" b="1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-11" dirty="0">
                <a:latin typeface="Calibri" panose="020F0502020204030204"/>
                <a:cs typeface="Calibri" panose="020F0502020204030204"/>
              </a:rPr>
              <a:t>threshold</a:t>
            </a:r>
            <a:r>
              <a:rPr sz="223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=</a:t>
            </a:r>
            <a:r>
              <a:rPr sz="223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11" dirty="0">
                <a:latin typeface="Calibri" panose="020F0502020204030204"/>
                <a:cs typeface="Calibri" panose="020F0502020204030204"/>
              </a:rPr>
              <a:t>10</a:t>
            </a:r>
            <a:r>
              <a:rPr sz="2075" b="1" spc="17" baseline="34000" dirty="0">
                <a:latin typeface="Calibri" panose="020F0502020204030204"/>
                <a:cs typeface="Calibri" panose="020F0502020204030204"/>
              </a:rPr>
              <a:t>-3</a:t>
            </a:r>
            <a:endParaRPr sz="2075" baseline="3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3108136" y="15307776"/>
            <a:ext cx="2686152" cy="371906"/>
          </a:xfrm>
          <a:prstGeom prst="rect">
            <a:avLst/>
          </a:prstGeom>
        </p:spPr>
        <p:txBody>
          <a:bodyPr vert="horz" wrap="square" lIns="0" tIns="28330" rIns="0" bIns="0" rtlCol="0">
            <a:spAutoFit/>
          </a:bodyPr>
          <a:lstStyle/>
          <a:p>
            <a:pPr marL="53975">
              <a:spcBef>
                <a:spcPts val="225"/>
              </a:spcBef>
            </a:pPr>
            <a:r>
              <a:rPr sz="2230" b="1" dirty="0">
                <a:latin typeface="Calibri" panose="020F0502020204030204"/>
                <a:cs typeface="Calibri" panose="020F0502020204030204"/>
              </a:rPr>
              <a:t>FIMO</a:t>
            </a:r>
            <a:r>
              <a:rPr sz="2230" b="1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-11" dirty="0">
                <a:latin typeface="Calibri" panose="020F0502020204030204"/>
                <a:cs typeface="Calibri" panose="020F0502020204030204"/>
              </a:rPr>
              <a:t>threshold</a:t>
            </a:r>
            <a:r>
              <a:rPr sz="223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=</a:t>
            </a:r>
            <a:r>
              <a:rPr sz="223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spc="11" dirty="0">
                <a:latin typeface="Calibri" panose="020F0502020204030204"/>
                <a:cs typeface="Calibri" panose="020F0502020204030204"/>
              </a:rPr>
              <a:t>10</a:t>
            </a:r>
            <a:r>
              <a:rPr sz="2075" b="1" spc="17" baseline="34000" dirty="0">
                <a:latin typeface="Calibri" panose="020F0502020204030204"/>
                <a:cs typeface="Calibri" panose="020F0502020204030204"/>
              </a:rPr>
              <a:t>-4</a:t>
            </a:r>
            <a:endParaRPr sz="2075" baseline="3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6409787" y="11338581"/>
            <a:ext cx="2993754" cy="371906"/>
          </a:xfrm>
          <a:prstGeom prst="rect">
            <a:avLst/>
          </a:prstGeom>
        </p:spPr>
        <p:txBody>
          <a:bodyPr vert="horz" wrap="square" lIns="0" tIns="28330" rIns="0" bIns="0" rtlCol="0">
            <a:spAutoFit/>
          </a:bodyPr>
          <a:lstStyle/>
          <a:p>
            <a:pPr marL="53975">
              <a:spcBef>
                <a:spcPts val="225"/>
              </a:spcBef>
              <a:tabLst>
                <a:tab pos="2799080" algn="l"/>
              </a:tabLst>
            </a:pPr>
            <a:r>
              <a:rPr sz="2230" b="1" dirty="0">
                <a:latin typeface="Calibri" panose="020F0502020204030204"/>
                <a:cs typeface="Calibri" panose="020F0502020204030204"/>
              </a:rPr>
              <a:t>Recurrence =</a:t>
            </a:r>
            <a:r>
              <a:rPr sz="2230" b="1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17</a:t>
            </a:r>
            <a:r>
              <a:rPr sz="223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/ 60	</a:t>
            </a:r>
            <a:r>
              <a:rPr sz="2550" b="1" spc="31" baseline="7000" dirty="0">
                <a:latin typeface="Calibri" panose="020F0502020204030204"/>
                <a:cs typeface="Calibri" panose="020F0502020204030204"/>
              </a:rPr>
              <a:t>T</a:t>
            </a:r>
            <a:endParaRPr sz="2550" baseline="7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2154948" y="11706872"/>
            <a:ext cx="2454095" cy="371906"/>
          </a:xfrm>
          <a:prstGeom prst="rect">
            <a:avLst/>
          </a:prstGeom>
        </p:spPr>
        <p:txBody>
          <a:bodyPr vert="horz" wrap="square" lIns="0" tIns="28330" rIns="0" bIns="0" rtlCol="0">
            <a:spAutoFit/>
          </a:bodyPr>
          <a:lstStyle/>
          <a:p>
            <a:pPr>
              <a:spcBef>
                <a:spcPts val="225"/>
              </a:spcBef>
            </a:pPr>
            <a:r>
              <a:rPr sz="2230" b="1" dirty="0">
                <a:latin typeface="Calibri" panose="020F0502020204030204"/>
                <a:cs typeface="Calibri" panose="020F0502020204030204"/>
              </a:rPr>
              <a:t>Recurrence</a:t>
            </a:r>
            <a:r>
              <a:rPr sz="223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=</a:t>
            </a:r>
            <a:r>
              <a:rPr sz="223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16</a:t>
            </a:r>
            <a:r>
              <a:rPr sz="2230" b="1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/</a:t>
            </a:r>
            <a:r>
              <a:rPr sz="2230" b="1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60</a:t>
            </a:r>
            <a:endParaRPr sz="223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4626612" y="10835471"/>
            <a:ext cx="2719880" cy="847692"/>
          </a:xfrm>
          <a:prstGeom prst="rect">
            <a:avLst/>
          </a:prstGeom>
        </p:spPr>
        <p:txBody>
          <a:bodyPr vert="horz" wrap="square" lIns="0" tIns="138962" rIns="0" bIns="0" rtlCol="0">
            <a:spAutoFit/>
          </a:bodyPr>
          <a:lstStyle/>
          <a:p>
            <a:pPr marL="264160">
              <a:spcBef>
                <a:spcPts val="1095"/>
              </a:spcBef>
            </a:pPr>
            <a:r>
              <a:rPr sz="2230" b="1" dirty="0">
                <a:latin typeface="Calibri" panose="020F0502020204030204"/>
                <a:cs typeface="Calibri" panose="020F0502020204030204"/>
              </a:rPr>
              <a:t>Recurrence</a:t>
            </a:r>
            <a:r>
              <a:rPr sz="223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=</a:t>
            </a:r>
            <a:r>
              <a:rPr sz="223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17</a:t>
            </a:r>
            <a:r>
              <a:rPr sz="2230" b="1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/</a:t>
            </a:r>
            <a:r>
              <a:rPr sz="2230" b="1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60</a:t>
            </a:r>
            <a:endParaRPr sz="223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755"/>
              </a:spcBef>
            </a:pPr>
            <a:r>
              <a:rPr sz="1700" b="1" spc="31" dirty="0">
                <a:latin typeface="Calibri" panose="020F0502020204030204"/>
                <a:cs typeface="Calibri" panose="020F0502020204030204"/>
              </a:rPr>
              <a:t>A</a:t>
            </a:r>
            <a:r>
              <a:rPr sz="1700" b="1" spc="328" dirty="0">
                <a:latin typeface="Calibri" panose="020F0502020204030204"/>
                <a:cs typeface="Calibri" panose="020F0502020204030204"/>
              </a:rPr>
              <a:t> </a:t>
            </a:r>
            <a:r>
              <a:rPr sz="1700" b="1" spc="20" dirty="0">
                <a:latin typeface="Calibri" panose="020F0502020204030204"/>
                <a:cs typeface="Calibri" panose="020F0502020204030204"/>
              </a:rPr>
              <a:t>T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6527001" y="13512450"/>
            <a:ext cx="7923531" cy="999004"/>
          </a:xfrm>
          <a:prstGeom prst="rect">
            <a:avLst/>
          </a:prstGeom>
        </p:spPr>
        <p:txBody>
          <a:bodyPr vert="horz" wrap="square" lIns="0" tIns="225310" rIns="0" bIns="0" rtlCol="0">
            <a:spAutoFit/>
          </a:bodyPr>
          <a:lstStyle/>
          <a:p>
            <a:pPr marL="4410710">
              <a:spcBef>
                <a:spcPts val="1775"/>
              </a:spcBef>
            </a:pPr>
            <a:r>
              <a:rPr sz="2230" b="1" spc="-11" dirty="0">
                <a:latin typeface="Calibri" panose="020F0502020204030204"/>
                <a:cs typeface="Calibri" panose="020F0502020204030204"/>
              </a:rPr>
              <a:t>Chromosome</a:t>
            </a:r>
            <a:r>
              <a:rPr sz="223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230" b="1" dirty="0">
                <a:latin typeface="Calibri" panose="020F0502020204030204"/>
                <a:cs typeface="Calibri" panose="020F0502020204030204"/>
              </a:rPr>
              <a:t>1</a:t>
            </a:r>
            <a:endParaRPr sz="223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1295"/>
              </a:spcBef>
            </a:pP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1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20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latin typeface="Courier New" panose="02070309020205020404"/>
                <a:cs typeface="Courier New" panose="02070309020205020404"/>
              </a:rPr>
              <a:t>T 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1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700" b="1" spc="20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700" b="1" spc="20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20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700" b="1" spc="20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20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latin typeface="Courier New" panose="02070309020205020404"/>
                <a:cs typeface="Courier New" panose="02070309020205020404"/>
              </a:rPr>
              <a:t>T</a:t>
            </a:r>
            <a:r>
              <a:rPr sz="1700" b="1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1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 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latin typeface="Courier New" panose="02070309020205020404"/>
                <a:cs typeface="Courier New" panose="02070309020205020404"/>
              </a:rPr>
              <a:t>T</a:t>
            </a:r>
            <a:r>
              <a:rPr sz="1700" b="1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1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latin typeface="Courier New" panose="02070309020205020404"/>
                <a:cs typeface="Courier New" panose="02070309020205020404"/>
              </a:rPr>
              <a:t>T</a:t>
            </a:r>
            <a:r>
              <a:rPr sz="1700" b="1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700" b="1" spc="20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1700" b="1" spc="20" dirty="0">
                <a:solidFill>
                  <a:srgbClr val="38552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latin typeface="Courier New" panose="02070309020205020404"/>
                <a:cs typeface="Courier New" panose="02070309020205020404"/>
              </a:rPr>
              <a:t>T</a:t>
            </a:r>
            <a:r>
              <a:rPr sz="1700" b="1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20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G</a:t>
            </a:r>
            <a:r>
              <a:rPr sz="1700" b="1" spc="20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700" b="1" spc="31" dirty="0">
                <a:solidFill>
                  <a:srgbClr val="00AFEF"/>
                </a:solidFill>
                <a:latin typeface="Courier New" panose="02070309020205020404"/>
                <a:cs typeface="Courier New" panose="02070309020205020404"/>
              </a:rPr>
              <a:t>A</a:t>
            </a:r>
            <a:endParaRPr sz="17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7344148" y="9602078"/>
            <a:ext cx="9506084" cy="1098871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3634740" marR="10795" indent="-3636010">
              <a:lnSpc>
                <a:spcPct val="158000"/>
              </a:lnSpc>
              <a:spcBef>
                <a:spcPts val="205"/>
              </a:spcBef>
            </a:pPr>
            <a:r>
              <a:rPr sz="2335" b="1" spc="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HIGHEST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RECURRENCE </a:t>
            </a:r>
            <a:r>
              <a:rPr sz="2335" b="1" spc="-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RATE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OBSERVED IN </a:t>
            </a:r>
            <a:r>
              <a:rPr sz="2335" b="1" spc="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CTCF MOTIFS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335" b="1" spc="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GLIOBLASTOMA </a:t>
            </a:r>
            <a:r>
              <a:rPr sz="2335" b="1" spc="-50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SAMPLE</a:t>
            </a:r>
            <a:r>
              <a:rPr sz="2335" b="1" spc="-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SIZE</a:t>
            </a:r>
            <a:r>
              <a:rPr sz="2335" b="1" spc="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2335" b="1" spc="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60</a:t>
            </a:r>
            <a:endParaRPr sz="23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015689" y="16146159"/>
            <a:ext cx="10164467" cy="1117851"/>
          </a:xfrm>
          <a:prstGeom prst="rect">
            <a:avLst/>
          </a:prstGeom>
        </p:spPr>
        <p:txBody>
          <a:bodyPr vert="horz" wrap="square" lIns="0" tIns="25635" rIns="0" bIns="0" rtlCol="0">
            <a:spAutoFit/>
          </a:bodyPr>
          <a:lstStyle/>
          <a:p>
            <a:pPr marL="3885565" marR="10795" indent="-3885565">
              <a:lnSpc>
                <a:spcPct val="161000"/>
              </a:lnSpc>
              <a:spcBef>
                <a:spcPts val="205"/>
              </a:spcBef>
            </a:pPr>
            <a:r>
              <a:rPr sz="2335" b="1" spc="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HIGHEST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RECURRENCE </a:t>
            </a:r>
            <a:r>
              <a:rPr sz="2335" b="1" spc="-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RATE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OBSERVED IN </a:t>
            </a:r>
            <a:r>
              <a:rPr sz="2335" b="1" spc="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CTCF MOTIFS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335" b="1" spc="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MEDULLOBLASTOMA </a:t>
            </a:r>
            <a:r>
              <a:rPr sz="2335" b="1" spc="-50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SAMPLE</a:t>
            </a:r>
            <a:r>
              <a:rPr sz="2335" b="1" spc="-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SIZE</a:t>
            </a:r>
            <a:r>
              <a:rPr sz="2335" b="1" spc="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2335" b="1" spc="11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35" b="1" spc="20" dirty="0">
                <a:solidFill>
                  <a:srgbClr val="1F3863"/>
                </a:solidFill>
                <a:latin typeface="Calibri" panose="020F0502020204030204"/>
                <a:cs typeface="Calibri" panose="020F0502020204030204"/>
              </a:rPr>
              <a:t>390</a:t>
            </a:r>
            <a:endParaRPr sz="23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106445" y="30518898"/>
            <a:ext cx="3677772" cy="363669"/>
          </a:xfrm>
          <a:prstGeom prst="rect">
            <a:avLst/>
          </a:prstGeom>
        </p:spPr>
        <p:txBody>
          <a:bodyPr vert="horz" wrap="square" lIns="0" tIns="36429" rIns="0" bIns="0" rtlCol="0">
            <a:spAutoFit/>
          </a:bodyPr>
          <a:lstStyle/>
          <a:p>
            <a:pPr marL="26670">
              <a:spcBef>
                <a:spcPts val="290"/>
              </a:spcBef>
            </a:pPr>
            <a:r>
              <a:rPr sz="2125" b="1" spc="3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FUNCTIONAL</a:t>
            </a:r>
            <a:r>
              <a:rPr sz="2125" b="1" spc="-85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25" b="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IMPACT</a:t>
            </a:r>
            <a:r>
              <a:rPr sz="2125" b="1" spc="-65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25" b="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ANALYSIS</a:t>
            </a:r>
            <a:endParaRPr sz="2125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8" name="object 6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62669" y="26479080"/>
            <a:ext cx="6810160" cy="3606898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7182080" y="27135308"/>
            <a:ext cx="307608" cy="589364"/>
          </a:xfrm>
          <a:prstGeom prst="rect">
            <a:avLst/>
          </a:prstGeom>
        </p:spPr>
        <p:txBody>
          <a:bodyPr vert="horz" wrap="square" lIns="0" tIns="79601" rIns="0" bIns="0" rtlCol="0">
            <a:spAutoFit/>
          </a:bodyPr>
          <a:lstStyle/>
          <a:p>
            <a:pPr marL="26670">
              <a:spcBef>
                <a:spcPts val="630"/>
              </a:spcBef>
            </a:pPr>
            <a:r>
              <a:rPr sz="1485" b="1" spc="20" dirty="0">
                <a:latin typeface="Calibri" panose="020F0502020204030204"/>
                <a:cs typeface="Calibri" panose="020F0502020204030204"/>
              </a:rPr>
              <a:t>c</a:t>
            </a:r>
            <a:r>
              <a:rPr sz="1485" b="1" spc="11" dirty="0">
                <a:latin typeface="Calibri" panose="020F0502020204030204"/>
                <a:cs typeface="Calibri" panose="020F0502020204030204"/>
              </a:rPr>
              <a:t>h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r</a:t>
            </a:r>
            <a:endParaRPr sz="1485">
              <a:latin typeface="Calibri" panose="020F0502020204030204"/>
              <a:cs typeface="Calibri" panose="020F0502020204030204"/>
            </a:endParaRPr>
          </a:p>
          <a:p>
            <a:pPr marL="120015">
              <a:spcBef>
                <a:spcPts val="415"/>
              </a:spcBef>
            </a:pPr>
            <a:r>
              <a:rPr sz="1485" b="1" spc="-11" dirty="0">
                <a:latin typeface="Calibri" panose="020F0502020204030204"/>
                <a:cs typeface="Calibri" panose="020F0502020204030204"/>
              </a:rPr>
              <a:t>1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816151" y="27135312"/>
            <a:ext cx="461409" cy="589364"/>
          </a:xfrm>
          <a:prstGeom prst="rect">
            <a:avLst/>
          </a:prstGeom>
        </p:spPr>
        <p:txBody>
          <a:bodyPr vert="horz" wrap="square" lIns="0" tIns="79601" rIns="0" bIns="0" rtlCol="0">
            <a:spAutoFit/>
          </a:bodyPr>
          <a:lstStyle/>
          <a:p>
            <a:pPr marL="26670">
              <a:spcBef>
                <a:spcPts val="630"/>
              </a:spcBef>
            </a:pPr>
            <a:r>
              <a:rPr sz="1485" b="1" spc="-31" dirty="0">
                <a:latin typeface="Calibri" panose="020F0502020204030204"/>
                <a:cs typeface="Calibri" panose="020F0502020204030204"/>
              </a:rPr>
              <a:t>start</a:t>
            </a:r>
            <a:endParaRPr sz="1485">
              <a:latin typeface="Calibri" panose="020F0502020204030204"/>
              <a:cs typeface="Calibri" panose="020F0502020204030204"/>
            </a:endParaRPr>
          </a:p>
          <a:p>
            <a:pPr marL="56515">
              <a:spcBef>
                <a:spcPts val="415"/>
              </a:spcBef>
            </a:pPr>
            <a:r>
              <a:rPr sz="1485" b="1" spc="-20" dirty="0">
                <a:latin typeface="Calibri" panose="020F0502020204030204"/>
                <a:cs typeface="Calibri" panose="020F0502020204030204"/>
              </a:rPr>
              <a:t>236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5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585914" y="27135312"/>
            <a:ext cx="430376" cy="589364"/>
          </a:xfrm>
          <a:prstGeom prst="rect">
            <a:avLst/>
          </a:prstGeom>
        </p:spPr>
        <p:txBody>
          <a:bodyPr vert="horz" wrap="square" lIns="0" tIns="79601" rIns="0" bIns="0" rtlCol="0">
            <a:spAutoFit/>
          </a:bodyPr>
          <a:lstStyle/>
          <a:p>
            <a:pPr marL="64770">
              <a:spcBef>
                <a:spcPts val="630"/>
              </a:spcBef>
            </a:pPr>
            <a:r>
              <a:rPr sz="1485" b="1" spc="-11" dirty="0">
                <a:latin typeface="Calibri" panose="020F0502020204030204"/>
                <a:cs typeface="Calibri" panose="020F0502020204030204"/>
              </a:rPr>
              <a:t>end</a:t>
            </a:r>
            <a:endParaRPr sz="1485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415"/>
              </a:spcBef>
            </a:pPr>
            <a:r>
              <a:rPr sz="1485" b="1" spc="-20" dirty="0">
                <a:latin typeface="Calibri" panose="020F0502020204030204"/>
                <a:cs typeface="Calibri" panose="020F0502020204030204"/>
              </a:rPr>
              <a:t>250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0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662142" y="27413023"/>
            <a:ext cx="1357241" cy="460538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36195">
              <a:lnSpc>
                <a:spcPts val="1710"/>
              </a:lnSpc>
              <a:spcBef>
                <a:spcPts val="190"/>
              </a:spcBef>
            </a:pPr>
            <a:r>
              <a:rPr sz="1485" b="1" dirty="0">
                <a:latin typeface="Calibri" panose="020F0502020204030204"/>
                <a:cs typeface="Calibri" panose="020F0502020204030204"/>
              </a:rPr>
              <a:t>Non-pathogenic</a:t>
            </a:r>
            <a:endParaRPr sz="1485">
              <a:latin typeface="Calibri" panose="020F0502020204030204"/>
              <a:cs typeface="Calibri" panose="020F0502020204030204"/>
            </a:endParaRPr>
          </a:p>
          <a:p>
            <a:pPr marL="26670">
              <a:lnSpc>
                <a:spcPts val="1710"/>
              </a:lnSpc>
            </a:pPr>
            <a:r>
              <a:rPr sz="1485" b="1" spc="20" dirty="0">
                <a:latin typeface="Calibri" panose="020F0502020204030204"/>
                <a:cs typeface="Calibri" panose="020F0502020204030204"/>
              </a:rPr>
              <a:t>c</a:t>
            </a:r>
            <a:r>
              <a:rPr sz="1485" b="1" spc="11" dirty="0">
                <a:latin typeface="Calibri" panose="020F0502020204030204"/>
                <a:cs typeface="Calibri" panose="020F0502020204030204"/>
              </a:rPr>
              <a:t>ommo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n</a:t>
            </a:r>
            <a:r>
              <a:rPr sz="1485" b="1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20" dirty="0">
                <a:latin typeface="Calibri" panose="020F0502020204030204"/>
                <a:cs typeface="Calibri" panose="020F0502020204030204"/>
              </a:rPr>
              <a:t>C</a:t>
            </a:r>
            <a:r>
              <a:rPr sz="1485" b="1" spc="-51" dirty="0">
                <a:latin typeface="Calibri" panose="020F0502020204030204"/>
                <a:cs typeface="Calibri" panose="020F0502020204030204"/>
              </a:rPr>
              <a:t>li</a:t>
            </a:r>
            <a:r>
              <a:rPr sz="1485" b="1" spc="11" dirty="0">
                <a:latin typeface="Calibri" panose="020F0502020204030204"/>
                <a:cs typeface="Calibri" panose="020F0502020204030204"/>
              </a:rPr>
              <a:t>nV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ar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239209" y="27413023"/>
            <a:ext cx="1517789" cy="460538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109220">
              <a:lnSpc>
                <a:spcPts val="1710"/>
              </a:lnSpc>
              <a:spcBef>
                <a:spcPts val="190"/>
              </a:spcBef>
            </a:pPr>
            <a:r>
              <a:rPr sz="1485" b="1" spc="-20" dirty="0">
                <a:latin typeface="Calibri" panose="020F0502020204030204"/>
                <a:cs typeface="Calibri" panose="020F0502020204030204"/>
              </a:rPr>
              <a:t>Highly</a:t>
            </a:r>
            <a:r>
              <a:rPr sz="1485" b="1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dirty="0">
                <a:latin typeface="Calibri" panose="020F0502020204030204"/>
                <a:cs typeface="Calibri" panose="020F0502020204030204"/>
              </a:rPr>
              <a:t>confident</a:t>
            </a:r>
            <a:endParaRPr sz="1485">
              <a:latin typeface="Calibri" panose="020F0502020204030204"/>
              <a:cs typeface="Calibri" panose="020F0502020204030204"/>
            </a:endParaRPr>
          </a:p>
          <a:p>
            <a:pPr marL="26670">
              <a:lnSpc>
                <a:spcPts val="1710"/>
              </a:lnSpc>
            </a:pPr>
            <a:r>
              <a:rPr sz="1485" b="1" spc="-20" dirty="0">
                <a:latin typeface="Calibri" panose="020F0502020204030204"/>
                <a:cs typeface="Calibri" panose="020F0502020204030204"/>
              </a:rPr>
              <a:t>somatic</a:t>
            </a:r>
            <a:r>
              <a:rPr sz="1485" b="1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mutations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5198734" y="27834712"/>
          <a:ext cx="5526102" cy="1876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8650"/>
                <a:gridCol w="617911"/>
                <a:gridCol w="795996"/>
                <a:gridCol w="1079315"/>
                <a:gridCol w="1214230"/>
              </a:tblGrid>
              <a:tr h="1594576">
                <a:tc>
                  <a:txBody>
                    <a:bodyPr/>
                    <a:lstStyle/>
                    <a:p>
                      <a:pPr marL="31750">
                        <a:lnSpc>
                          <a:spcPts val="820"/>
                        </a:lnSpc>
                        <a:spcBef>
                          <a:spcPts val="65"/>
                        </a:spcBef>
                      </a:pP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occurring </a:t>
                      </a:r>
                      <a:r>
                        <a:rPr sz="1700" b="1" spc="-15" dirty="0">
                          <a:latin typeface="Calibri" panose="020F0502020204030204"/>
                          <a:cs typeface="Calibri" panose="020F0502020204030204"/>
                        </a:rPr>
                        <a:t>in</a:t>
                      </a:r>
                      <a:r>
                        <a:rPr sz="1700" b="1" spc="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tumor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537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660"/>
                        </a:lnSpc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660"/>
                        </a:lnSpc>
                      </a:pPr>
                      <a:r>
                        <a:rPr sz="1700" b="1" spc="-10" dirty="0">
                          <a:latin typeface="Calibri" panose="020F0502020204030204"/>
                          <a:cs typeface="Calibri" panose="020F0502020204030204"/>
                        </a:rPr>
                        <a:t>4587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660"/>
                        </a:lnSpc>
                      </a:pPr>
                      <a:r>
                        <a:rPr sz="1700" b="1" spc="-10" dirty="0">
                          <a:latin typeface="Calibri" panose="020F0502020204030204"/>
                          <a:cs typeface="Calibri" panose="020F0502020204030204"/>
                        </a:rPr>
                        <a:t>4600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L="245745">
                        <a:lnSpc>
                          <a:spcPts val="820"/>
                        </a:lnSpc>
                        <a:spcBef>
                          <a:spcPts val="65"/>
                        </a:spcBef>
                      </a:pPr>
                      <a:r>
                        <a:rPr sz="1700" b="1" spc="-10" dirty="0">
                          <a:latin typeface="Calibri" panose="020F0502020204030204"/>
                          <a:cs typeface="Calibri" panose="020F0502020204030204"/>
                        </a:rPr>
                        <a:t>variants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537" marB="0">
                    <a:solidFill>
                      <a:srgbClr val="F1F7F8"/>
                    </a:solidFill>
                  </a:tcPr>
                </a:tc>
              </a:tr>
              <a:tr h="2820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640"/>
                        </a:lnSpc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640"/>
                        </a:lnSpc>
                      </a:pPr>
                      <a:r>
                        <a:rPr sz="1700" b="1" spc="-10" dirty="0">
                          <a:latin typeface="Calibri" panose="020F0502020204030204"/>
                          <a:cs typeface="Calibri" panose="020F0502020204030204"/>
                        </a:rPr>
                        <a:t>7896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640"/>
                        </a:lnSpc>
                      </a:pPr>
                      <a:r>
                        <a:rPr sz="1700" b="1" spc="-15" dirty="0">
                          <a:latin typeface="Calibri" panose="020F0502020204030204"/>
                          <a:cs typeface="Calibri" panose="020F0502020204030204"/>
                        </a:rPr>
                        <a:t>7923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</a:tr>
            </a:tbl>
          </a:graphicData>
        </a:graphic>
      </p:graphicFrame>
      <p:sp>
        <p:nvSpPr>
          <p:cNvPr id="75" name="object 75"/>
          <p:cNvSpPr txBox="1"/>
          <p:nvPr/>
        </p:nvSpPr>
        <p:spPr>
          <a:xfrm>
            <a:off x="5415243" y="29689772"/>
            <a:ext cx="5470787" cy="253366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1485" b="1" spc="-11" dirty="0">
                <a:latin typeface="Calibri" panose="020F0502020204030204"/>
                <a:cs typeface="Calibri" panose="020F0502020204030204"/>
              </a:rPr>
              <a:t>Motifs</a:t>
            </a:r>
            <a:r>
              <a:rPr sz="1485" b="1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45" dirty="0">
                <a:latin typeface="Calibri" panose="020F0502020204030204"/>
                <a:cs typeface="Calibri" panose="020F0502020204030204"/>
              </a:rPr>
              <a:t>with</a:t>
            </a:r>
            <a:r>
              <a:rPr sz="1485" b="1" spc="192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somatic</a:t>
            </a:r>
            <a:r>
              <a:rPr sz="1485" b="1" spc="96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mutation</a:t>
            </a:r>
            <a:r>
              <a:rPr sz="1485" b="1" spc="96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11" dirty="0">
                <a:latin typeface="Calibri" panose="020F0502020204030204"/>
                <a:cs typeface="Calibri" panose="020F0502020204030204"/>
              </a:rPr>
              <a:t>count</a:t>
            </a:r>
            <a:r>
              <a:rPr sz="1485" b="1" spc="-3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&gt;</a:t>
            </a:r>
            <a:r>
              <a:rPr sz="1485" b="1" dirty="0">
                <a:latin typeface="Calibri" panose="020F0502020204030204"/>
                <a:cs typeface="Calibri" panose="020F0502020204030204"/>
              </a:rPr>
              <a:t> Non-pathogenic</a:t>
            </a:r>
            <a:r>
              <a:rPr sz="1485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variant</a:t>
            </a:r>
            <a:r>
              <a:rPr sz="1485" b="1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11" dirty="0">
                <a:latin typeface="Calibri" panose="020F0502020204030204"/>
                <a:cs typeface="Calibri" panose="020F0502020204030204"/>
              </a:rPr>
              <a:t>count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6" name="object 7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08229" y="31216081"/>
            <a:ext cx="4920330" cy="6166173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6846110" y="31759575"/>
            <a:ext cx="961939" cy="663233"/>
          </a:xfrm>
          <a:prstGeom prst="rect">
            <a:avLst/>
          </a:prstGeom>
        </p:spPr>
        <p:txBody>
          <a:bodyPr vert="horz" wrap="square" lIns="0" tIns="47219" rIns="0" bIns="0" rtlCol="0">
            <a:spAutoFit/>
          </a:bodyPr>
          <a:lstStyle/>
          <a:p>
            <a:pPr marL="25400" marR="10795" indent="-9525" algn="ctr">
              <a:lnSpc>
                <a:spcPts val="1635"/>
              </a:lnSpc>
              <a:spcBef>
                <a:spcPts val="375"/>
              </a:spcBef>
            </a:pPr>
            <a:r>
              <a:rPr sz="1485" b="1" spc="-20" dirty="0">
                <a:latin typeface="Calibri" panose="020F0502020204030204"/>
                <a:cs typeface="Calibri" panose="020F0502020204030204"/>
              </a:rPr>
              <a:t>Mutation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e</a:t>
            </a:r>
            <a:r>
              <a:rPr sz="1485" b="1" spc="11" dirty="0">
                <a:latin typeface="Calibri" panose="020F0502020204030204"/>
                <a:cs typeface="Calibri" panose="020F0502020204030204"/>
              </a:rPr>
              <a:t>n</a:t>
            </a:r>
            <a:r>
              <a:rPr sz="1485" b="1" spc="-45" dirty="0">
                <a:latin typeface="Calibri" panose="020F0502020204030204"/>
                <a:cs typeface="Calibri" panose="020F0502020204030204"/>
              </a:rPr>
              <a:t>r</a:t>
            </a:r>
            <a:r>
              <a:rPr sz="1485" b="1" spc="-51" dirty="0">
                <a:latin typeface="Calibri" panose="020F0502020204030204"/>
                <a:cs typeface="Calibri" panose="020F0502020204030204"/>
              </a:rPr>
              <a:t>i</a:t>
            </a:r>
            <a:r>
              <a:rPr sz="1485" b="1" spc="20" dirty="0">
                <a:latin typeface="Calibri" panose="020F0502020204030204"/>
                <a:cs typeface="Calibri" panose="020F0502020204030204"/>
              </a:rPr>
              <a:t>c</a:t>
            </a:r>
            <a:r>
              <a:rPr sz="1485" b="1" dirty="0">
                <a:latin typeface="Calibri" panose="020F0502020204030204"/>
                <a:cs typeface="Calibri" panose="020F0502020204030204"/>
              </a:rPr>
              <a:t>hm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e</a:t>
            </a:r>
            <a:r>
              <a:rPr sz="1485" b="1" spc="11" dirty="0">
                <a:latin typeface="Calibri" panose="020F0502020204030204"/>
                <a:cs typeface="Calibri" panose="020F0502020204030204"/>
              </a:rPr>
              <a:t>n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t  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analysis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518916" y="32008318"/>
            <a:ext cx="1064475" cy="253366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1485" b="1" spc="-11" dirty="0">
                <a:latin typeface="Calibri" panose="020F0502020204030204"/>
                <a:cs typeface="Calibri" panose="020F0502020204030204"/>
              </a:rPr>
              <a:t>CADD</a:t>
            </a:r>
            <a:r>
              <a:rPr sz="1485" b="1" spc="-5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Scores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9403664" y="33599423"/>
            <a:ext cx="1249310" cy="1378830"/>
            <a:chOff x="4413216" y="15793040"/>
            <a:chExt cx="588010" cy="648970"/>
          </a:xfrm>
        </p:grpSpPr>
        <p:sp>
          <p:nvSpPr>
            <p:cNvPr id="80" name="object 80"/>
            <p:cNvSpPr/>
            <p:nvPr/>
          </p:nvSpPr>
          <p:spPr>
            <a:xfrm>
              <a:off x="4418102" y="15797918"/>
              <a:ext cx="567055" cy="639445"/>
            </a:xfrm>
            <a:custGeom>
              <a:avLst/>
              <a:gdLst/>
              <a:ahLst/>
              <a:cxnLst/>
              <a:rect l="l" t="t" r="r" b="b"/>
              <a:pathLst>
                <a:path w="567054" h="639444">
                  <a:moveTo>
                    <a:pt x="566746" y="0"/>
                  </a:moveTo>
                  <a:lnTo>
                    <a:pt x="0" y="0"/>
                  </a:lnTo>
                  <a:lnTo>
                    <a:pt x="0" y="639027"/>
                  </a:lnTo>
                  <a:lnTo>
                    <a:pt x="472288" y="639027"/>
                  </a:lnTo>
                  <a:lnTo>
                    <a:pt x="566746" y="544717"/>
                  </a:lnTo>
                  <a:lnTo>
                    <a:pt x="56674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81" name="object 81"/>
            <p:cNvSpPr/>
            <p:nvPr/>
          </p:nvSpPr>
          <p:spPr>
            <a:xfrm>
              <a:off x="4890390" y="1634263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5">
                  <a:moveTo>
                    <a:pt x="94457" y="0"/>
                  </a:moveTo>
                  <a:lnTo>
                    <a:pt x="18891" y="18861"/>
                  </a:lnTo>
                  <a:lnTo>
                    <a:pt x="0" y="94309"/>
                  </a:lnTo>
                  <a:lnTo>
                    <a:pt x="94457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82" name="object 82"/>
            <p:cNvSpPr/>
            <p:nvPr/>
          </p:nvSpPr>
          <p:spPr>
            <a:xfrm>
              <a:off x="4413216" y="15793040"/>
              <a:ext cx="588010" cy="648970"/>
            </a:xfrm>
            <a:custGeom>
              <a:avLst/>
              <a:gdLst/>
              <a:ahLst/>
              <a:cxnLst/>
              <a:rect l="l" t="t" r="r" b="b"/>
              <a:pathLst>
                <a:path w="588010" h="648969">
                  <a:moveTo>
                    <a:pt x="576517" y="0"/>
                  </a:moveTo>
                  <a:lnTo>
                    <a:pt x="0" y="0"/>
                  </a:lnTo>
                  <a:lnTo>
                    <a:pt x="0" y="648783"/>
                  </a:lnTo>
                  <a:lnTo>
                    <a:pt x="479210" y="648783"/>
                  </a:lnTo>
                  <a:lnTo>
                    <a:pt x="482955" y="645043"/>
                  </a:lnTo>
                  <a:lnTo>
                    <a:pt x="481897" y="645043"/>
                  </a:lnTo>
                  <a:lnTo>
                    <a:pt x="477337" y="643905"/>
                  </a:lnTo>
                  <a:lnTo>
                    <a:pt x="9771" y="643905"/>
                  </a:lnTo>
                  <a:lnTo>
                    <a:pt x="4885" y="639027"/>
                  </a:lnTo>
                  <a:lnTo>
                    <a:pt x="9771" y="639027"/>
                  </a:lnTo>
                  <a:lnTo>
                    <a:pt x="9771" y="9756"/>
                  </a:lnTo>
                  <a:lnTo>
                    <a:pt x="4885" y="9756"/>
                  </a:lnTo>
                  <a:lnTo>
                    <a:pt x="9771" y="4878"/>
                  </a:lnTo>
                  <a:lnTo>
                    <a:pt x="576517" y="4878"/>
                  </a:lnTo>
                  <a:lnTo>
                    <a:pt x="576517" y="0"/>
                  </a:lnTo>
                  <a:close/>
                </a:path>
                <a:path w="588010" h="648969">
                  <a:moveTo>
                    <a:pt x="566746" y="545765"/>
                  </a:moveTo>
                  <a:lnTo>
                    <a:pt x="491994" y="564392"/>
                  </a:lnTo>
                  <a:lnTo>
                    <a:pt x="472451" y="642685"/>
                  </a:lnTo>
                  <a:lnTo>
                    <a:pt x="481897" y="645043"/>
                  </a:lnTo>
                  <a:lnTo>
                    <a:pt x="483057" y="640409"/>
                  </a:lnTo>
                  <a:lnTo>
                    <a:pt x="473754" y="640409"/>
                  </a:lnTo>
                  <a:lnTo>
                    <a:pt x="486158" y="628024"/>
                  </a:lnTo>
                  <a:lnTo>
                    <a:pt x="499893" y="573173"/>
                  </a:lnTo>
                  <a:lnTo>
                    <a:pt x="497287" y="573173"/>
                  </a:lnTo>
                  <a:lnTo>
                    <a:pt x="500788" y="569596"/>
                  </a:lnTo>
                  <a:lnTo>
                    <a:pt x="511618" y="569596"/>
                  </a:lnTo>
                  <a:lnTo>
                    <a:pt x="555699" y="558593"/>
                  </a:lnTo>
                  <a:lnTo>
                    <a:pt x="566746" y="547563"/>
                  </a:lnTo>
                  <a:lnTo>
                    <a:pt x="566746" y="545765"/>
                  </a:lnTo>
                  <a:close/>
                </a:path>
                <a:path w="588010" h="648969">
                  <a:moveTo>
                    <a:pt x="576517" y="546100"/>
                  </a:moveTo>
                  <a:lnTo>
                    <a:pt x="568212" y="546100"/>
                  </a:lnTo>
                  <a:lnTo>
                    <a:pt x="572853" y="554311"/>
                  </a:lnTo>
                  <a:lnTo>
                    <a:pt x="555699" y="558593"/>
                  </a:lnTo>
                  <a:lnTo>
                    <a:pt x="486158" y="628024"/>
                  </a:lnTo>
                  <a:lnTo>
                    <a:pt x="481897" y="645043"/>
                  </a:lnTo>
                  <a:lnTo>
                    <a:pt x="482955" y="645043"/>
                  </a:lnTo>
                  <a:lnTo>
                    <a:pt x="578553" y="549595"/>
                  </a:lnTo>
                  <a:lnTo>
                    <a:pt x="576517" y="549595"/>
                  </a:lnTo>
                  <a:lnTo>
                    <a:pt x="576517" y="546100"/>
                  </a:lnTo>
                  <a:close/>
                </a:path>
                <a:path w="588010" h="648969">
                  <a:moveTo>
                    <a:pt x="9771" y="639027"/>
                  </a:moveTo>
                  <a:lnTo>
                    <a:pt x="4885" y="639027"/>
                  </a:lnTo>
                  <a:lnTo>
                    <a:pt x="9771" y="643905"/>
                  </a:lnTo>
                  <a:lnTo>
                    <a:pt x="9771" y="639027"/>
                  </a:lnTo>
                  <a:close/>
                </a:path>
                <a:path w="588010" h="648969">
                  <a:moveTo>
                    <a:pt x="473364" y="639027"/>
                  </a:moveTo>
                  <a:lnTo>
                    <a:pt x="9771" y="639027"/>
                  </a:lnTo>
                  <a:lnTo>
                    <a:pt x="9771" y="643905"/>
                  </a:lnTo>
                  <a:lnTo>
                    <a:pt x="477337" y="643905"/>
                  </a:lnTo>
                  <a:lnTo>
                    <a:pt x="472451" y="642685"/>
                  </a:lnTo>
                  <a:lnTo>
                    <a:pt x="473364" y="639027"/>
                  </a:lnTo>
                  <a:close/>
                </a:path>
                <a:path w="588010" h="648969">
                  <a:moveTo>
                    <a:pt x="486158" y="628024"/>
                  </a:moveTo>
                  <a:lnTo>
                    <a:pt x="473754" y="640409"/>
                  </a:lnTo>
                  <a:lnTo>
                    <a:pt x="477174" y="639027"/>
                  </a:lnTo>
                  <a:lnTo>
                    <a:pt x="483403" y="639027"/>
                  </a:lnTo>
                  <a:lnTo>
                    <a:pt x="486158" y="628024"/>
                  </a:lnTo>
                  <a:close/>
                </a:path>
                <a:path w="588010" h="648969">
                  <a:moveTo>
                    <a:pt x="483403" y="639027"/>
                  </a:moveTo>
                  <a:lnTo>
                    <a:pt x="477174" y="639027"/>
                  </a:lnTo>
                  <a:lnTo>
                    <a:pt x="473754" y="640409"/>
                  </a:lnTo>
                  <a:lnTo>
                    <a:pt x="483057" y="640409"/>
                  </a:lnTo>
                  <a:lnTo>
                    <a:pt x="483403" y="639027"/>
                  </a:lnTo>
                  <a:close/>
                </a:path>
                <a:path w="588010" h="648969">
                  <a:moveTo>
                    <a:pt x="500788" y="569596"/>
                  </a:moveTo>
                  <a:lnTo>
                    <a:pt x="497287" y="573173"/>
                  </a:lnTo>
                  <a:lnTo>
                    <a:pt x="500066" y="572479"/>
                  </a:lnTo>
                  <a:lnTo>
                    <a:pt x="500788" y="569596"/>
                  </a:lnTo>
                  <a:close/>
                </a:path>
                <a:path w="588010" h="648969">
                  <a:moveTo>
                    <a:pt x="500066" y="572479"/>
                  </a:moveTo>
                  <a:lnTo>
                    <a:pt x="497287" y="573173"/>
                  </a:lnTo>
                  <a:lnTo>
                    <a:pt x="499893" y="573173"/>
                  </a:lnTo>
                  <a:lnTo>
                    <a:pt x="500066" y="572479"/>
                  </a:lnTo>
                  <a:close/>
                </a:path>
                <a:path w="588010" h="648969">
                  <a:moveTo>
                    <a:pt x="511618" y="569596"/>
                  </a:moveTo>
                  <a:lnTo>
                    <a:pt x="500788" y="569596"/>
                  </a:lnTo>
                  <a:lnTo>
                    <a:pt x="500066" y="572479"/>
                  </a:lnTo>
                  <a:lnTo>
                    <a:pt x="511618" y="569596"/>
                  </a:lnTo>
                  <a:close/>
                </a:path>
                <a:path w="588010" h="648969">
                  <a:moveTo>
                    <a:pt x="566746" y="547563"/>
                  </a:moveTo>
                  <a:lnTo>
                    <a:pt x="555699" y="558593"/>
                  </a:lnTo>
                  <a:lnTo>
                    <a:pt x="572853" y="554311"/>
                  </a:lnTo>
                  <a:lnTo>
                    <a:pt x="570188" y="549595"/>
                  </a:lnTo>
                  <a:lnTo>
                    <a:pt x="566746" y="549595"/>
                  </a:lnTo>
                  <a:lnTo>
                    <a:pt x="566746" y="547563"/>
                  </a:lnTo>
                  <a:close/>
                </a:path>
                <a:path w="588010" h="648969">
                  <a:moveTo>
                    <a:pt x="568212" y="546100"/>
                  </a:moveTo>
                  <a:lnTo>
                    <a:pt x="566746" y="547563"/>
                  </a:lnTo>
                  <a:lnTo>
                    <a:pt x="566746" y="549595"/>
                  </a:lnTo>
                  <a:lnTo>
                    <a:pt x="570188" y="549595"/>
                  </a:lnTo>
                  <a:lnTo>
                    <a:pt x="568212" y="546100"/>
                  </a:lnTo>
                  <a:close/>
                </a:path>
                <a:path w="588010" h="648969">
                  <a:moveTo>
                    <a:pt x="587592" y="540571"/>
                  </a:moveTo>
                  <a:lnTo>
                    <a:pt x="576517" y="543331"/>
                  </a:lnTo>
                  <a:lnTo>
                    <a:pt x="576517" y="549595"/>
                  </a:lnTo>
                  <a:lnTo>
                    <a:pt x="578553" y="549595"/>
                  </a:lnTo>
                  <a:lnTo>
                    <a:pt x="587592" y="540571"/>
                  </a:lnTo>
                  <a:close/>
                </a:path>
                <a:path w="588010" h="648969">
                  <a:moveTo>
                    <a:pt x="576517" y="543331"/>
                  </a:moveTo>
                  <a:lnTo>
                    <a:pt x="566746" y="545765"/>
                  </a:lnTo>
                  <a:lnTo>
                    <a:pt x="566746" y="547563"/>
                  </a:lnTo>
                  <a:lnTo>
                    <a:pt x="568212" y="546100"/>
                  </a:lnTo>
                  <a:lnTo>
                    <a:pt x="576517" y="546100"/>
                  </a:lnTo>
                  <a:lnTo>
                    <a:pt x="576517" y="543331"/>
                  </a:lnTo>
                  <a:close/>
                </a:path>
                <a:path w="588010" h="648969">
                  <a:moveTo>
                    <a:pt x="566746" y="4878"/>
                  </a:moveTo>
                  <a:lnTo>
                    <a:pt x="566746" y="545765"/>
                  </a:lnTo>
                  <a:lnTo>
                    <a:pt x="576517" y="543331"/>
                  </a:lnTo>
                  <a:lnTo>
                    <a:pt x="576517" y="9756"/>
                  </a:lnTo>
                  <a:lnTo>
                    <a:pt x="571632" y="9756"/>
                  </a:lnTo>
                  <a:lnTo>
                    <a:pt x="566746" y="4878"/>
                  </a:lnTo>
                  <a:close/>
                </a:path>
                <a:path w="588010" h="648969">
                  <a:moveTo>
                    <a:pt x="9771" y="4878"/>
                  </a:moveTo>
                  <a:lnTo>
                    <a:pt x="4885" y="9756"/>
                  </a:lnTo>
                  <a:lnTo>
                    <a:pt x="9771" y="9756"/>
                  </a:lnTo>
                  <a:lnTo>
                    <a:pt x="9771" y="4878"/>
                  </a:lnTo>
                  <a:close/>
                </a:path>
                <a:path w="588010" h="648969">
                  <a:moveTo>
                    <a:pt x="566746" y="4878"/>
                  </a:moveTo>
                  <a:lnTo>
                    <a:pt x="9771" y="4878"/>
                  </a:lnTo>
                  <a:lnTo>
                    <a:pt x="9771" y="9756"/>
                  </a:lnTo>
                  <a:lnTo>
                    <a:pt x="566746" y="9756"/>
                  </a:lnTo>
                  <a:lnTo>
                    <a:pt x="566746" y="4878"/>
                  </a:lnTo>
                  <a:close/>
                </a:path>
                <a:path w="588010" h="648969">
                  <a:moveTo>
                    <a:pt x="576517" y="4878"/>
                  </a:moveTo>
                  <a:lnTo>
                    <a:pt x="566746" y="4878"/>
                  </a:lnTo>
                  <a:lnTo>
                    <a:pt x="571632" y="9756"/>
                  </a:lnTo>
                  <a:lnTo>
                    <a:pt x="576517" y="9756"/>
                  </a:lnTo>
                  <a:lnTo>
                    <a:pt x="576517" y="4878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9579968" y="33785415"/>
            <a:ext cx="880992" cy="751936"/>
          </a:xfrm>
          <a:prstGeom prst="rect">
            <a:avLst/>
          </a:prstGeom>
        </p:spPr>
        <p:txBody>
          <a:bodyPr vert="horz" wrap="square" lIns="0" tIns="21589" rIns="0" bIns="0" rtlCol="0">
            <a:spAutoFit/>
          </a:bodyPr>
          <a:lstStyle/>
          <a:p>
            <a:pPr marL="25400" marR="10795" indent="-5715" algn="ctr">
              <a:lnSpc>
                <a:spcPct val="108000"/>
              </a:lnSpc>
              <a:spcBef>
                <a:spcPts val="170"/>
              </a:spcBef>
            </a:pPr>
            <a:r>
              <a:rPr sz="1485" b="1" spc="-20" dirty="0">
                <a:latin typeface="Calibri" panose="020F0502020204030204"/>
                <a:cs typeface="Calibri" panose="020F0502020204030204"/>
              </a:rPr>
              <a:t>Gene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e</a:t>
            </a:r>
            <a:r>
              <a:rPr sz="1485" b="1" spc="-45" dirty="0">
                <a:latin typeface="Calibri" panose="020F0502020204030204"/>
                <a:cs typeface="Calibri" panose="020F0502020204030204"/>
              </a:rPr>
              <a:t>x</a:t>
            </a:r>
            <a:r>
              <a:rPr sz="1485" b="1" spc="11" dirty="0">
                <a:latin typeface="Calibri" panose="020F0502020204030204"/>
                <a:cs typeface="Calibri" panose="020F0502020204030204"/>
              </a:rPr>
              <a:t>p</a:t>
            </a:r>
            <a:r>
              <a:rPr sz="1485" b="1" spc="-51" dirty="0">
                <a:latin typeface="Calibri" panose="020F0502020204030204"/>
                <a:cs typeface="Calibri" panose="020F0502020204030204"/>
              </a:rPr>
              <a:t>r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e</a:t>
            </a:r>
            <a:r>
              <a:rPr sz="1485" b="1" spc="-31" dirty="0">
                <a:latin typeface="Calibri" panose="020F0502020204030204"/>
                <a:cs typeface="Calibri" panose="020F0502020204030204"/>
              </a:rPr>
              <a:t>ss</a:t>
            </a:r>
            <a:r>
              <a:rPr sz="1485" b="1" spc="-51" dirty="0">
                <a:latin typeface="Calibri" panose="020F0502020204030204"/>
                <a:cs typeface="Calibri" panose="020F0502020204030204"/>
              </a:rPr>
              <a:t>i</a:t>
            </a:r>
            <a:r>
              <a:rPr sz="1485" b="1" spc="11" dirty="0">
                <a:latin typeface="Calibri" panose="020F0502020204030204"/>
                <a:cs typeface="Calibri" panose="020F0502020204030204"/>
              </a:rPr>
              <a:t>o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n  data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371549" y="35732860"/>
            <a:ext cx="3608965" cy="253366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1485" b="1" spc="-11" dirty="0">
                <a:latin typeface="Calibri" panose="020F0502020204030204"/>
                <a:cs typeface="Calibri" panose="020F0502020204030204"/>
              </a:rPr>
              <a:t>Identify</a:t>
            </a:r>
            <a:r>
              <a:rPr sz="1485" b="1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genes</a:t>
            </a:r>
            <a:r>
              <a:rPr sz="1485" b="1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located</a:t>
            </a:r>
            <a:r>
              <a:rPr sz="1485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inside</a:t>
            </a:r>
            <a:r>
              <a:rPr sz="1485" b="1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TAD boundaries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990064" y="36740978"/>
            <a:ext cx="4349646" cy="508656"/>
          </a:xfrm>
          <a:prstGeom prst="rect">
            <a:avLst/>
          </a:prstGeom>
        </p:spPr>
        <p:txBody>
          <a:bodyPr vert="horz" wrap="square" lIns="0" tIns="37774" rIns="0" bIns="0" rtlCol="0">
            <a:spAutoFit/>
          </a:bodyPr>
          <a:lstStyle/>
          <a:p>
            <a:pPr algn="ctr">
              <a:spcBef>
                <a:spcPts val="295"/>
              </a:spcBef>
            </a:pPr>
            <a:r>
              <a:rPr sz="1485" b="1" spc="-11" dirty="0">
                <a:latin typeface="Calibri" panose="020F0502020204030204"/>
                <a:cs typeface="Calibri" panose="020F0502020204030204"/>
              </a:rPr>
              <a:t>Compare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the</a:t>
            </a:r>
            <a:r>
              <a:rPr sz="1485" b="1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expression</a:t>
            </a:r>
            <a:r>
              <a:rPr sz="1485" b="1" spc="18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1485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identified</a:t>
            </a:r>
            <a:r>
              <a:rPr sz="1485" b="1" spc="18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genes</a:t>
            </a:r>
            <a:r>
              <a:rPr sz="1485" b="1" spc="5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31" dirty="0">
                <a:latin typeface="Calibri" panose="020F0502020204030204"/>
                <a:cs typeface="Calibri" panose="020F0502020204030204"/>
              </a:rPr>
              <a:t>in</a:t>
            </a:r>
            <a:r>
              <a:rPr sz="1485" b="1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samples</a:t>
            </a:r>
            <a:endParaRPr sz="1485">
              <a:latin typeface="Calibri" panose="020F0502020204030204"/>
              <a:cs typeface="Calibri" panose="020F0502020204030204"/>
            </a:endParaRPr>
          </a:p>
          <a:p>
            <a:pPr marL="22860" algn="ctr">
              <a:spcBef>
                <a:spcPts val="95"/>
              </a:spcBef>
            </a:pPr>
            <a:r>
              <a:rPr sz="1485" b="1" spc="-31" dirty="0">
                <a:latin typeface="Calibri" panose="020F0502020204030204"/>
                <a:cs typeface="Calibri" panose="020F0502020204030204"/>
              </a:rPr>
              <a:t>with</a:t>
            </a:r>
            <a:r>
              <a:rPr sz="1485" b="1" spc="147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dirty="0">
                <a:latin typeface="Calibri" panose="020F0502020204030204"/>
                <a:cs typeface="Calibri" panose="020F0502020204030204"/>
              </a:rPr>
              <a:t>and</a:t>
            </a:r>
            <a:r>
              <a:rPr sz="1485" b="1" spc="-76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1485" b="1" spc="127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mutation</a:t>
            </a:r>
            <a:r>
              <a:rPr sz="1485" b="1" spc="76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in</a:t>
            </a:r>
            <a:r>
              <a:rPr sz="1485" b="1" spc="76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the</a:t>
            </a:r>
            <a:r>
              <a:rPr sz="1485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region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86" name="object 86"/>
          <p:cNvGraphicFramePr>
            <a:graphicFrameLocks noGrp="1"/>
          </p:cNvGraphicFramePr>
          <p:nvPr/>
        </p:nvGraphicFramePr>
        <p:xfrm>
          <a:off x="5009295" y="32831095"/>
          <a:ext cx="3559045" cy="244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712"/>
                <a:gridCol w="696157"/>
                <a:gridCol w="755521"/>
                <a:gridCol w="624655"/>
              </a:tblGrid>
              <a:tr h="1279707">
                <a:tc>
                  <a:txBody>
                    <a:bodyPr/>
                    <a:lstStyle/>
                    <a:p>
                      <a:pPr marL="31750">
                        <a:lnSpc>
                          <a:spcPts val="660"/>
                        </a:lnSpc>
                      </a:pP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Recurrence</a:t>
                      </a:r>
                      <a:r>
                        <a:rPr sz="1700" b="1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&gt;</a:t>
                      </a:r>
                      <a:r>
                        <a:rPr sz="1700" b="1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P-value</a:t>
                      </a:r>
                      <a:r>
                        <a:rPr sz="1700" b="1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&lt;</a:t>
                      </a:r>
                      <a:r>
                        <a:rPr sz="1700" b="1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b="1" spc="-10" dirty="0">
                          <a:latin typeface="Calibri" panose="020F0502020204030204"/>
                          <a:cs typeface="Calibri" panose="020F0502020204030204"/>
                        </a:rPr>
                        <a:t>0.05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b="1" spc="5" dirty="0">
                          <a:latin typeface="Calibri" panose="020F0502020204030204"/>
                          <a:cs typeface="Calibri" panose="020F0502020204030204"/>
                        </a:rPr>
                        <a:t>chr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b="1" spc="-15" dirty="0">
                          <a:latin typeface="Calibri" panose="020F0502020204030204"/>
                          <a:cs typeface="Calibri" panose="020F0502020204030204"/>
                        </a:rPr>
                        <a:t>start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3556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b="1" spc="-5" dirty="0">
                          <a:latin typeface="Calibri" panose="020F0502020204030204"/>
                          <a:cs typeface="Calibri" panose="020F0502020204030204"/>
                        </a:rPr>
                        <a:t>end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</a:tr>
              <a:tr h="378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919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700" b="1" spc="-10" dirty="0">
                          <a:latin typeface="Calibri" panose="020F0502020204030204"/>
                          <a:cs typeface="Calibri" panose="020F0502020204030204"/>
                        </a:rPr>
                        <a:t>2365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919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700" b="1" spc="-10" dirty="0">
                          <a:latin typeface="Calibri" panose="020F0502020204030204"/>
                          <a:cs typeface="Calibri" panose="020F0502020204030204"/>
                        </a:rPr>
                        <a:t>2500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919" marB="0">
                    <a:solidFill>
                      <a:srgbClr val="F1F7F8"/>
                    </a:solidFill>
                  </a:tcPr>
                </a:tc>
              </a:tr>
              <a:tr h="3783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4521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10" dirty="0">
                          <a:latin typeface="Calibri" panose="020F0502020204030204"/>
                          <a:cs typeface="Calibri" panose="020F0502020204030204"/>
                        </a:rPr>
                        <a:t>4587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4521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700" b="1" spc="-10" dirty="0">
                          <a:latin typeface="Calibri" panose="020F0502020204030204"/>
                          <a:cs typeface="Calibri" panose="020F0502020204030204"/>
                        </a:rPr>
                        <a:t>4600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4521" marB="0">
                    <a:solidFill>
                      <a:srgbClr val="F1F7F8"/>
                    </a:solidFill>
                  </a:tcPr>
                </a:tc>
              </a:tr>
              <a:tr h="4081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ts val="775"/>
                        </a:lnSpc>
                        <a:spcBef>
                          <a:spcPts val="185"/>
                        </a:spcBef>
                      </a:pPr>
                      <a:r>
                        <a:rPr sz="1700" b="1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919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775"/>
                        </a:lnSpc>
                        <a:spcBef>
                          <a:spcPts val="185"/>
                        </a:spcBef>
                      </a:pPr>
                      <a:r>
                        <a:rPr sz="1700" b="1" spc="-15" dirty="0">
                          <a:latin typeface="Calibri" panose="020F0502020204030204"/>
                          <a:cs typeface="Calibri" panose="020F0502020204030204"/>
                        </a:rPr>
                        <a:t>7896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919" marB="0">
                    <a:solidFill>
                      <a:srgbClr val="F1F7F8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775"/>
                        </a:lnSpc>
                        <a:spcBef>
                          <a:spcPts val="185"/>
                        </a:spcBef>
                      </a:pPr>
                      <a:r>
                        <a:rPr sz="1700" b="1" spc="-15" dirty="0">
                          <a:latin typeface="Calibri" panose="020F0502020204030204"/>
                          <a:cs typeface="Calibri" panose="020F0502020204030204"/>
                        </a:rPr>
                        <a:t>7923</a:t>
                      </a:r>
                      <a:endParaRPr sz="17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919" marB="0">
                    <a:solidFill>
                      <a:srgbClr val="F1F7F8"/>
                    </a:solidFill>
                  </a:tcPr>
                </a:tc>
              </a:tr>
            </a:tbl>
          </a:graphicData>
        </a:graphic>
      </p:graphicFrame>
      <p:sp>
        <p:nvSpPr>
          <p:cNvPr id="87" name="object 87"/>
          <p:cNvSpPr txBox="1"/>
          <p:nvPr/>
        </p:nvSpPr>
        <p:spPr>
          <a:xfrm>
            <a:off x="4110767" y="25687914"/>
            <a:ext cx="4101402" cy="363669"/>
          </a:xfrm>
          <a:prstGeom prst="rect">
            <a:avLst/>
          </a:prstGeom>
        </p:spPr>
        <p:txBody>
          <a:bodyPr vert="horz" wrap="square" lIns="0" tIns="36429" rIns="0" bIns="0" rtlCol="0">
            <a:spAutoFit/>
          </a:bodyPr>
          <a:lstStyle/>
          <a:p>
            <a:pPr marL="26670">
              <a:spcBef>
                <a:spcPts val="290"/>
              </a:spcBef>
            </a:pPr>
            <a:r>
              <a:rPr sz="2125" b="1" spc="96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2125" b="1" spc="76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125" b="1" spc="-16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TA</a:t>
            </a:r>
            <a:r>
              <a:rPr sz="2125" b="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125" b="1" spc="1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IO</a:t>
            </a:r>
            <a:r>
              <a:rPr sz="2125" b="1" spc="5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125" b="1" spc="-65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25" b="1" spc="1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125" b="1" spc="65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125" b="1" spc="1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RIC</a:t>
            </a:r>
            <a:r>
              <a:rPr sz="2125" b="1" spc="45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125" b="1" spc="96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2125" b="1" spc="1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125" b="1" spc="65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125" b="1" spc="3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125" b="1" spc="-192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125" b="1" spc="1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125" b="1" spc="65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125" b="1" spc="1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125" b="1" spc="-172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125" b="1" spc="45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YS</a:t>
            </a:r>
            <a:r>
              <a:rPr sz="2125" b="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125" b="1" spc="31" dirty="0">
                <a:solidFill>
                  <a:srgbClr val="1F4E79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125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8" name="object 8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77737" y="23733401"/>
            <a:ext cx="2962749" cy="1222323"/>
          </a:xfrm>
          <a:prstGeom prst="rect">
            <a:avLst/>
          </a:prstGeom>
        </p:spPr>
      </p:pic>
      <p:sp>
        <p:nvSpPr>
          <p:cNvPr id="89" name="object 89"/>
          <p:cNvSpPr txBox="1"/>
          <p:nvPr/>
        </p:nvSpPr>
        <p:spPr>
          <a:xfrm>
            <a:off x="9178936" y="24031292"/>
            <a:ext cx="1096857" cy="482211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9525" algn="ctr">
              <a:spcBef>
                <a:spcPts val="190"/>
              </a:spcBef>
            </a:pPr>
            <a:r>
              <a:rPr sz="1485" b="1" spc="-11" dirty="0">
                <a:latin typeface="Calibri" panose="020F0502020204030204"/>
                <a:cs typeface="Calibri" panose="020F0502020204030204"/>
              </a:rPr>
              <a:t>TAD</a:t>
            </a:r>
            <a:endParaRPr sz="1485">
              <a:latin typeface="Calibri" panose="020F0502020204030204"/>
              <a:cs typeface="Calibri" panose="020F0502020204030204"/>
            </a:endParaRPr>
          </a:p>
          <a:p>
            <a:pPr algn="ctr">
              <a:spcBef>
                <a:spcPts val="20"/>
              </a:spcBef>
            </a:pPr>
            <a:r>
              <a:rPr sz="1485" b="1" spc="-20" dirty="0">
                <a:latin typeface="Calibri" panose="020F0502020204030204"/>
                <a:cs typeface="Calibri" panose="020F0502020204030204"/>
              </a:rPr>
              <a:t>BOUNDARIES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203065" y="23401101"/>
            <a:ext cx="3607613" cy="1845632"/>
            <a:chOff x="1965458" y="10993018"/>
            <a:chExt cx="1697989" cy="868680"/>
          </a:xfrm>
        </p:grpSpPr>
        <p:pic>
          <p:nvPicPr>
            <p:cNvPr id="91" name="object 9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60495" y="11332451"/>
              <a:ext cx="202351" cy="20398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93118" y="11322695"/>
              <a:ext cx="202351" cy="203984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965452" y="11134483"/>
              <a:ext cx="449580" cy="596265"/>
            </a:xfrm>
            <a:custGeom>
              <a:avLst/>
              <a:gdLst/>
              <a:ahLst/>
              <a:cxnLst/>
              <a:rect l="l" t="t" r="r" b="b"/>
              <a:pathLst>
                <a:path w="449580" h="596265">
                  <a:moveTo>
                    <a:pt x="359422" y="4318"/>
                  </a:moveTo>
                  <a:lnTo>
                    <a:pt x="355041" y="0"/>
                  </a:lnTo>
                  <a:lnTo>
                    <a:pt x="15163" y="0"/>
                  </a:lnTo>
                  <a:lnTo>
                    <a:pt x="9766" y="0"/>
                  </a:lnTo>
                  <a:lnTo>
                    <a:pt x="4368" y="0"/>
                  </a:lnTo>
                  <a:lnTo>
                    <a:pt x="0" y="4318"/>
                  </a:lnTo>
                  <a:lnTo>
                    <a:pt x="0" y="15125"/>
                  </a:lnTo>
                  <a:lnTo>
                    <a:pt x="0" y="591477"/>
                  </a:lnTo>
                  <a:lnTo>
                    <a:pt x="4368" y="595782"/>
                  </a:lnTo>
                  <a:lnTo>
                    <a:pt x="15163" y="595782"/>
                  </a:lnTo>
                  <a:lnTo>
                    <a:pt x="19545" y="591477"/>
                  </a:lnTo>
                  <a:lnTo>
                    <a:pt x="19545" y="19519"/>
                  </a:lnTo>
                  <a:lnTo>
                    <a:pt x="355041" y="19519"/>
                  </a:lnTo>
                  <a:lnTo>
                    <a:pt x="359422" y="15125"/>
                  </a:lnTo>
                  <a:lnTo>
                    <a:pt x="359422" y="4318"/>
                  </a:lnTo>
                  <a:close/>
                </a:path>
                <a:path w="449580" h="596265">
                  <a:moveTo>
                    <a:pt x="449491" y="97002"/>
                  </a:moveTo>
                  <a:lnTo>
                    <a:pt x="445109" y="92684"/>
                  </a:lnTo>
                  <a:lnTo>
                    <a:pt x="434314" y="92684"/>
                  </a:lnTo>
                  <a:lnTo>
                    <a:pt x="429945" y="97002"/>
                  </a:lnTo>
                  <a:lnTo>
                    <a:pt x="429945" y="589686"/>
                  </a:lnTo>
                  <a:lnTo>
                    <a:pt x="434314" y="593991"/>
                  </a:lnTo>
                  <a:lnTo>
                    <a:pt x="445109" y="593991"/>
                  </a:lnTo>
                  <a:lnTo>
                    <a:pt x="449491" y="589686"/>
                  </a:lnTo>
                  <a:lnTo>
                    <a:pt x="449491" y="102450"/>
                  </a:lnTo>
                  <a:lnTo>
                    <a:pt x="449491" y="9700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pic>
          <p:nvPicPr>
            <p:cNvPr id="94" name="object 9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6442" y="11133425"/>
              <a:ext cx="112225" cy="116016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965452" y="11134483"/>
              <a:ext cx="451484" cy="595630"/>
            </a:xfrm>
            <a:custGeom>
              <a:avLst/>
              <a:gdLst/>
              <a:ahLst/>
              <a:cxnLst/>
              <a:rect l="l" t="t" r="r" b="b"/>
              <a:pathLst>
                <a:path w="451485" h="595629">
                  <a:moveTo>
                    <a:pt x="450964" y="97002"/>
                  </a:moveTo>
                  <a:lnTo>
                    <a:pt x="446595" y="92684"/>
                  </a:lnTo>
                  <a:lnTo>
                    <a:pt x="361543" y="92684"/>
                  </a:lnTo>
                  <a:lnTo>
                    <a:pt x="361543" y="9766"/>
                  </a:lnTo>
                  <a:lnTo>
                    <a:pt x="361543" y="4318"/>
                  </a:lnTo>
                  <a:lnTo>
                    <a:pt x="357174" y="0"/>
                  </a:lnTo>
                  <a:lnTo>
                    <a:pt x="346379" y="0"/>
                  </a:lnTo>
                  <a:lnTo>
                    <a:pt x="341998" y="4318"/>
                  </a:lnTo>
                  <a:lnTo>
                    <a:pt x="341998" y="97002"/>
                  </a:lnTo>
                  <a:lnTo>
                    <a:pt x="341998" y="107810"/>
                  </a:lnTo>
                  <a:lnTo>
                    <a:pt x="341998" y="109601"/>
                  </a:lnTo>
                  <a:lnTo>
                    <a:pt x="346379" y="113906"/>
                  </a:lnTo>
                  <a:lnTo>
                    <a:pt x="357174" y="113906"/>
                  </a:lnTo>
                  <a:lnTo>
                    <a:pt x="358889" y="112204"/>
                  </a:lnTo>
                  <a:lnTo>
                    <a:pt x="446595" y="112204"/>
                  </a:lnTo>
                  <a:lnTo>
                    <a:pt x="450964" y="107810"/>
                  </a:lnTo>
                  <a:lnTo>
                    <a:pt x="450964" y="97002"/>
                  </a:lnTo>
                  <a:close/>
                </a:path>
                <a:path w="451485" h="595629">
                  <a:moveTo>
                    <a:pt x="451294" y="579932"/>
                  </a:moveTo>
                  <a:lnTo>
                    <a:pt x="446913" y="575614"/>
                  </a:lnTo>
                  <a:lnTo>
                    <a:pt x="9766" y="575614"/>
                  </a:lnTo>
                  <a:lnTo>
                    <a:pt x="4368" y="575614"/>
                  </a:lnTo>
                  <a:lnTo>
                    <a:pt x="0" y="579932"/>
                  </a:lnTo>
                  <a:lnTo>
                    <a:pt x="0" y="590740"/>
                  </a:lnTo>
                  <a:lnTo>
                    <a:pt x="4368" y="595134"/>
                  </a:lnTo>
                  <a:lnTo>
                    <a:pt x="446913" y="595134"/>
                  </a:lnTo>
                  <a:lnTo>
                    <a:pt x="451294" y="590740"/>
                  </a:lnTo>
                  <a:lnTo>
                    <a:pt x="451294" y="57993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96" name="object 96"/>
            <p:cNvSpPr/>
            <p:nvPr/>
          </p:nvSpPr>
          <p:spPr>
            <a:xfrm>
              <a:off x="2766720" y="10993018"/>
              <a:ext cx="635635" cy="868680"/>
            </a:xfrm>
            <a:custGeom>
              <a:avLst/>
              <a:gdLst/>
              <a:ahLst/>
              <a:cxnLst/>
              <a:rect l="l" t="t" r="r" b="b"/>
              <a:pathLst>
                <a:path w="635635" h="868679">
                  <a:moveTo>
                    <a:pt x="317573" y="0"/>
                  </a:moveTo>
                  <a:lnTo>
                    <a:pt x="277736" y="3381"/>
                  </a:lnTo>
                  <a:lnTo>
                    <a:pt x="239376" y="13255"/>
                  </a:lnTo>
                  <a:lnTo>
                    <a:pt x="202790" y="29215"/>
                  </a:lnTo>
                  <a:lnTo>
                    <a:pt x="168277" y="50854"/>
                  </a:lnTo>
                  <a:lnTo>
                    <a:pt x="136133" y="77767"/>
                  </a:lnTo>
                  <a:lnTo>
                    <a:pt x="106657" y="109546"/>
                  </a:lnTo>
                  <a:lnTo>
                    <a:pt x="80145" y="145787"/>
                  </a:lnTo>
                  <a:lnTo>
                    <a:pt x="56896" y="186081"/>
                  </a:lnTo>
                  <a:lnTo>
                    <a:pt x="37207" y="230024"/>
                  </a:lnTo>
                  <a:lnTo>
                    <a:pt x="21375" y="277208"/>
                  </a:lnTo>
                  <a:lnTo>
                    <a:pt x="9698" y="327228"/>
                  </a:lnTo>
                  <a:lnTo>
                    <a:pt x="2474" y="379676"/>
                  </a:lnTo>
                  <a:lnTo>
                    <a:pt x="0" y="434148"/>
                  </a:lnTo>
                  <a:lnTo>
                    <a:pt x="2474" y="488603"/>
                  </a:lnTo>
                  <a:lnTo>
                    <a:pt x="9698" y="541041"/>
                  </a:lnTo>
                  <a:lnTo>
                    <a:pt x="21375" y="591054"/>
                  </a:lnTo>
                  <a:lnTo>
                    <a:pt x="37207" y="638236"/>
                  </a:lnTo>
                  <a:lnTo>
                    <a:pt x="56896" y="682179"/>
                  </a:lnTo>
                  <a:lnTo>
                    <a:pt x="80145" y="722476"/>
                  </a:lnTo>
                  <a:lnTo>
                    <a:pt x="106657" y="758721"/>
                  </a:lnTo>
                  <a:lnTo>
                    <a:pt x="136133" y="790507"/>
                  </a:lnTo>
                  <a:lnTo>
                    <a:pt x="168277" y="817426"/>
                  </a:lnTo>
                  <a:lnTo>
                    <a:pt x="202790" y="839071"/>
                  </a:lnTo>
                  <a:lnTo>
                    <a:pt x="239376" y="855036"/>
                  </a:lnTo>
                  <a:lnTo>
                    <a:pt x="277736" y="864913"/>
                  </a:lnTo>
                  <a:lnTo>
                    <a:pt x="317573" y="868296"/>
                  </a:lnTo>
                  <a:lnTo>
                    <a:pt x="357410" y="864913"/>
                  </a:lnTo>
                  <a:lnTo>
                    <a:pt x="395770" y="855036"/>
                  </a:lnTo>
                  <a:lnTo>
                    <a:pt x="432356" y="839071"/>
                  </a:lnTo>
                  <a:lnTo>
                    <a:pt x="466869" y="817426"/>
                  </a:lnTo>
                  <a:lnTo>
                    <a:pt x="499013" y="790507"/>
                  </a:lnTo>
                  <a:lnTo>
                    <a:pt x="528489" y="758721"/>
                  </a:lnTo>
                  <a:lnTo>
                    <a:pt x="555000" y="722476"/>
                  </a:lnTo>
                  <a:lnTo>
                    <a:pt x="578250" y="682179"/>
                  </a:lnTo>
                  <a:lnTo>
                    <a:pt x="597939" y="638236"/>
                  </a:lnTo>
                  <a:lnTo>
                    <a:pt x="613771" y="591054"/>
                  </a:lnTo>
                  <a:lnTo>
                    <a:pt x="625448" y="541041"/>
                  </a:lnTo>
                  <a:lnTo>
                    <a:pt x="632672" y="488603"/>
                  </a:lnTo>
                  <a:lnTo>
                    <a:pt x="635146" y="434148"/>
                  </a:lnTo>
                  <a:lnTo>
                    <a:pt x="632672" y="379676"/>
                  </a:lnTo>
                  <a:lnTo>
                    <a:pt x="625448" y="327228"/>
                  </a:lnTo>
                  <a:lnTo>
                    <a:pt x="613771" y="277208"/>
                  </a:lnTo>
                  <a:lnTo>
                    <a:pt x="597939" y="230024"/>
                  </a:lnTo>
                  <a:lnTo>
                    <a:pt x="578250" y="186081"/>
                  </a:lnTo>
                  <a:lnTo>
                    <a:pt x="555000" y="145787"/>
                  </a:lnTo>
                  <a:lnTo>
                    <a:pt x="528489" y="109546"/>
                  </a:lnTo>
                  <a:lnTo>
                    <a:pt x="499013" y="77767"/>
                  </a:lnTo>
                  <a:lnTo>
                    <a:pt x="466869" y="50854"/>
                  </a:lnTo>
                  <a:lnTo>
                    <a:pt x="432356" y="29215"/>
                  </a:lnTo>
                  <a:lnTo>
                    <a:pt x="395770" y="13255"/>
                  </a:lnTo>
                  <a:lnTo>
                    <a:pt x="357410" y="3381"/>
                  </a:lnTo>
                  <a:lnTo>
                    <a:pt x="317573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6337456" y="24173801"/>
            <a:ext cx="481647" cy="253366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1485" b="1" spc="-45" dirty="0">
                <a:latin typeface="Calibri" panose="020F0502020204030204"/>
                <a:cs typeface="Calibri" panose="020F0502020204030204"/>
              </a:rPr>
              <a:t>F</a:t>
            </a:r>
            <a:r>
              <a:rPr sz="1485" b="1" dirty="0">
                <a:latin typeface="Calibri" panose="020F0502020204030204"/>
                <a:cs typeface="Calibri" panose="020F0502020204030204"/>
              </a:rPr>
              <a:t>IM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O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412237" y="24079230"/>
            <a:ext cx="551801" cy="482211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120015" marR="10795" indent="-94615">
              <a:spcBef>
                <a:spcPts val="190"/>
              </a:spcBef>
            </a:pPr>
            <a:r>
              <a:rPr sz="1485" b="1" spc="-45" dirty="0">
                <a:latin typeface="Calibri" panose="020F0502020204030204"/>
                <a:cs typeface="Calibri" panose="020F0502020204030204"/>
              </a:rPr>
              <a:t>F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A</a:t>
            </a:r>
            <a:r>
              <a:rPr sz="1485" b="1" spc="20" dirty="0">
                <a:latin typeface="Calibri" panose="020F0502020204030204"/>
                <a:cs typeface="Calibri" panose="020F0502020204030204"/>
              </a:rPr>
              <a:t>S</a:t>
            </a:r>
            <a:r>
              <a:rPr sz="1485" b="1" spc="-11" dirty="0">
                <a:latin typeface="Calibri" panose="020F0502020204030204"/>
                <a:cs typeface="Calibri" panose="020F0502020204030204"/>
              </a:rPr>
              <a:t>TA  FILE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0919212" y="23761605"/>
            <a:ext cx="963291" cy="1274942"/>
            <a:chOff x="5126534" y="11162694"/>
            <a:chExt cx="453390" cy="600075"/>
          </a:xfrm>
        </p:grpSpPr>
        <p:sp>
          <p:nvSpPr>
            <p:cNvPr id="100" name="object 100"/>
            <p:cNvSpPr/>
            <p:nvPr/>
          </p:nvSpPr>
          <p:spPr>
            <a:xfrm>
              <a:off x="5126533" y="11163756"/>
              <a:ext cx="449580" cy="599440"/>
            </a:xfrm>
            <a:custGeom>
              <a:avLst/>
              <a:gdLst/>
              <a:ahLst/>
              <a:cxnLst/>
              <a:rect l="l" t="t" r="r" b="b"/>
              <a:pathLst>
                <a:path w="449579" h="599440">
                  <a:moveTo>
                    <a:pt x="364312" y="4305"/>
                  </a:moveTo>
                  <a:lnTo>
                    <a:pt x="359918" y="0"/>
                  </a:lnTo>
                  <a:lnTo>
                    <a:pt x="15138" y="0"/>
                  </a:lnTo>
                  <a:lnTo>
                    <a:pt x="14655" y="0"/>
                  </a:lnTo>
                  <a:lnTo>
                    <a:pt x="9283" y="0"/>
                  </a:lnTo>
                  <a:lnTo>
                    <a:pt x="4394" y="0"/>
                  </a:lnTo>
                  <a:lnTo>
                    <a:pt x="0" y="4305"/>
                  </a:lnTo>
                  <a:lnTo>
                    <a:pt x="0" y="591464"/>
                  </a:lnTo>
                  <a:lnTo>
                    <a:pt x="4394" y="595769"/>
                  </a:lnTo>
                  <a:lnTo>
                    <a:pt x="15138" y="595769"/>
                  </a:lnTo>
                  <a:lnTo>
                    <a:pt x="19532" y="591464"/>
                  </a:lnTo>
                  <a:lnTo>
                    <a:pt x="19532" y="19507"/>
                  </a:lnTo>
                  <a:lnTo>
                    <a:pt x="359918" y="19507"/>
                  </a:lnTo>
                  <a:lnTo>
                    <a:pt x="364312" y="15125"/>
                  </a:lnTo>
                  <a:lnTo>
                    <a:pt x="364312" y="4305"/>
                  </a:lnTo>
                  <a:close/>
                </a:path>
                <a:path w="449579" h="599440">
                  <a:moveTo>
                    <a:pt x="449478" y="101866"/>
                  </a:moveTo>
                  <a:lnTo>
                    <a:pt x="445084" y="97561"/>
                  </a:lnTo>
                  <a:lnTo>
                    <a:pt x="434340" y="97561"/>
                  </a:lnTo>
                  <a:lnTo>
                    <a:pt x="429945" y="101866"/>
                  </a:lnTo>
                  <a:lnTo>
                    <a:pt x="429945" y="594550"/>
                  </a:lnTo>
                  <a:lnTo>
                    <a:pt x="434340" y="598868"/>
                  </a:lnTo>
                  <a:lnTo>
                    <a:pt x="445084" y="598868"/>
                  </a:lnTo>
                  <a:lnTo>
                    <a:pt x="449478" y="594550"/>
                  </a:lnTo>
                  <a:lnTo>
                    <a:pt x="449478" y="107315"/>
                  </a:lnTo>
                  <a:lnTo>
                    <a:pt x="449478" y="101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pic>
          <p:nvPicPr>
            <p:cNvPr id="101" name="object 10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7478" y="11162694"/>
              <a:ext cx="112290" cy="11601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126533" y="11163756"/>
              <a:ext cx="451484" cy="595630"/>
            </a:xfrm>
            <a:custGeom>
              <a:avLst/>
              <a:gdLst/>
              <a:ahLst/>
              <a:cxnLst/>
              <a:rect l="l" t="t" r="r" b="b"/>
              <a:pathLst>
                <a:path w="451485" h="595629">
                  <a:moveTo>
                    <a:pt x="450951" y="101866"/>
                  </a:moveTo>
                  <a:lnTo>
                    <a:pt x="446557" y="97561"/>
                  </a:lnTo>
                  <a:lnTo>
                    <a:pt x="361543" y="97561"/>
                  </a:lnTo>
                  <a:lnTo>
                    <a:pt x="361543" y="9753"/>
                  </a:lnTo>
                  <a:lnTo>
                    <a:pt x="361543" y="4305"/>
                  </a:lnTo>
                  <a:lnTo>
                    <a:pt x="357149" y="0"/>
                  </a:lnTo>
                  <a:lnTo>
                    <a:pt x="346392" y="0"/>
                  </a:lnTo>
                  <a:lnTo>
                    <a:pt x="341998" y="4305"/>
                  </a:lnTo>
                  <a:lnTo>
                    <a:pt x="341998" y="101866"/>
                  </a:lnTo>
                  <a:lnTo>
                    <a:pt x="341998" y="109601"/>
                  </a:lnTo>
                  <a:lnTo>
                    <a:pt x="341998" y="112687"/>
                  </a:lnTo>
                  <a:lnTo>
                    <a:pt x="346392" y="117068"/>
                  </a:lnTo>
                  <a:lnTo>
                    <a:pt x="446557" y="117068"/>
                  </a:lnTo>
                  <a:lnTo>
                    <a:pt x="450951" y="112687"/>
                  </a:lnTo>
                  <a:lnTo>
                    <a:pt x="450951" y="101866"/>
                  </a:lnTo>
                  <a:close/>
                </a:path>
                <a:path w="451485" h="595629">
                  <a:moveTo>
                    <a:pt x="451281" y="579920"/>
                  </a:moveTo>
                  <a:lnTo>
                    <a:pt x="446874" y="575614"/>
                  </a:lnTo>
                  <a:lnTo>
                    <a:pt x="9766" y="575614"/>
                  </a:lnTo>
                  <a:lnTo>
                    <a:pt x="4394" y="575614"/>
                  </a:lnTo>
                  <a:lnTo>
                    <a:pt x="0" y="579920"/>
                  </a:lnTo>
                  <a:lnTo>
                    <a:pt x="0" y="590740"/>
                  </a:lnTo>
                  <a:lnTo>
                    <a:pt x="4394" y="595122"/>
                  </a:lnTo>
                  <a:lnTo>
                    <a:pt x="446874" y="595122"/>
                  </a:lnTo>
                  <a:lnTo>
                    <a:pt x="451281" y="590740"/>
                  </a:lnTo>
                  <a:lnTo>
                    <a:pt x="451281" y="5799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82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192492" y="11234483"/>
              <a:ext cx="312420" cy="463550"/>
            </a:xfrm>
            <a:custGeom>
              <a:avLst/>
              <a:gdLst/>
              <a:ahLst/>
              <a:cxnLst/>
              <a:rect l="l" t="t" r="r" b="b"/>
              <a:pathLst>
                <a:path w="312420" h="463550">
                  <a:moveTo>
                    <a:pt x="0" y="0"/>
                  </a:moveTo>
                  <a:lnTo>
                    <a:pt x="228734" y="0"/>
                  </a:lnTo>
                </a:path>
                <a:path w="312420" h="463550">
                  <a:moveTo>
                    <a:pt x="0" y="39024"/>
                  </a:moveTo>
                  <a:lnTo>
                    <a:pt x="228734" y="39024"/>
                  </a:lnTo>
                </a:path>
                <a:path w="312420" h="463550">
                  <a:moveTo>
                    <a:pt x="0" y="82927"/>
                  </a:moveTo>
                  <a:lnTo>
                    <a:pt x="312361" y="82927"/>
                  </a:lnTo>
                </a:path>
                <a:path w="312420" h="463550">
                  <a:moveTo>
                    <a:pt x="0" y="126829"/>
                  </a:moveTo>
                  <a:lnTo>
                    <a:pt x="312361" y="126829"/>
                  </a:lnTo>
                </a:path>
                <a:path w="312420" h="463550">
                  <a:moveTo>
                    <a:pt x="0" y="165854"/>
                  </a:moveTo>
                  <a:lnTo>
                    <a:pt x="312361" y="165854"/>
                  </a:lnTo>
                </a:path>
                <a:path w="312420" h="463550">
                  <a:moveTo>
                    <a:pt x="0" y="209757"/>
                  </a:moveTo>
                  <a:lnTo>
                    <a:pt x="312361" y="209757"/>
                  </a:lnTo>
                </a:path>
                <a:path w="312420" h="463550">
                  <a:moveTo>
                    <a:pt x="0" y="253659"/>
                  </a:moveTo>
                  <a:lnTo>
                    <a:pt x="312361" y="253659"/>
                  </a:lnTo>
                </a:path>
                <a:path w="312420" h="463550">
                  <a:moveTo>
                    <a:pt x="0" y="292684"/>
                  </a:moveTo>
                  <a:lnTo>
                    <a:pt x="312361" y="292684"/>
                  </a:lnTo>
                </a:path>
                <a:path w="312420" h="463550">
                  <a:moveTo>
                    <a:pt x="0" y="336586"/>
                  </a:moveTo>
                  <a:lnTo>
                    <a:pt x="312361" y="336586"/>
                  </a:lnTo>
                </a:path>
                <a:path w="312420" h="463550">
                  <a:moveTo>
                    <a:pt x="0" y="380489"/>
                  </a:moveTo>
                  <a:lnTo>
                    <a:pt x="312361" y="380489"/>
                  </a:lnTo>
                </a:path>
                <a:path w="312420" h="463550">
                  <a:moveTo>
                    <a:pt x="0" y="419514"/>
                  </a:moveTo>
                  <a:lnTo>
                    <a:pt x="312361" y="419514"/>
                  </a:lnTo>
                </a:path>
                <a:path w="312420" h="463550">
                  <a:moveTo>
                    <a:pt x="0" y="463416"/>
                  </a:moveTo>
                  <a:lnTo>
                    <a:pt x="312361" y="463416"/>
                  </a:lnTo>
                </a:path>
              </a:pathLst>
            </a:custGeom>
            <a:ln w="488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sz="3825"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3976685" y="22654247"/>
            <a:ext cx="3631900" cy="315002"/>
          </a:xfrm>
          <a:prstGeom prst="rect">
            <a:avLst/>
          </a:prstGeom>
        </p:spPr>
        <p:txBody>
          <a:bodyPr vert="horz" wrap="square" lIns="0" tIns="36429" rIns="0" bIns="0" rtlCol="0">
            <a:spAutoFit/>
          </a:bodyPr>
          <a:lstStyle/>
          <a:p>
            <a:pPr marL="26670">
              <a:spcBef>
                <a:spcPts val="290"/>
              </a:spcBef>
            </a:pPr>
            <a:r>
              <a:rPr sz="2710" b="1" spc="48" baseline="3000" dirty="0">
                <a:latin typeface="Calibri" panose="020F0502020204030204"/>
                <a:cs typeface="Calibri" panose="020F0502020204030204"/>
              </a:rPr>
              <a:t>SEQUENCE</a:t>
            </a:r>
            <a:r>
              <a:rPr sz="2710" b="1" spc="240" baseline="3000" dirty="0">
                <a:latin typeface="Calibri" panose="020F0502020204030204"/>
                <a:cs typeface="Calibri" panose="020F0502020204030204"/>
              </a:rPr>
              <a:t> </a:t>
            </a:r>
            <a:r>
              <a:rPr sz="2710" b="1" spc="48" baseline="3000" dirty="0">
                <a:latin typeface="Calibri" panose="020F0502020204030204"/>
                <a:cs typeface="Calibri" panose="020F0502020204030204"/>
              </a:rPr>
              <a:t>FILE   </a:t>
            </a:r>
            <a:r>
              <a:rPr sz="2710" b="1" spc="577" baseline="3000" dirty="0">
                <a:latin typeface="Calibri" panose="020F0502020204030204"/>
                <a:cs typeface="Calibri" panose="020F0502020204030204"/>
              </a:rPr>
              <a:t> </a:t>
            </a:r>
            <a:r>
              <a:rPr sz="1805" b="1" spc="11" dirty="0">
                <a:latin typeface="Calibri" panose="020F0502020204030204"/>
                <a:cs typeface="Calibri" panose="020F0502020204030204"/>
              </a:rPr>
              <a:t>MOTIF</a:t>
            </a:r>
            <a:r>
              <a:rPr sz="1805" b="1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805" b="1" spc="20" dirty="0">
                <a:latin typeface="Calibri" panose="020F0502020204030204"/>
                <a:cs typeface="Calibri" panose="020F0502020204030204"/>
              </a:rPr>
              <a:t>SCANNING</a:t>
            </a:r>
            <a:endParaRPr sz="180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081722" y="22625661"/>
            <a:ext cx="2142447" cy="890929"/>
          </a:xfrm>
          <a:prstGeom prst="rect">
            <a:avLst/>
          </a:prstGeom>
        </p:spPr>
        <p:txBody>
          <a:bodyPr vert="horz" wrap="square" lIns="0" tIns="20237" rIns="0" bIns="0" rtlCol="0">
            <a:spAutoFit/>
          </a:bodyPr>
          <a:lstStyle/>
          <a:p>
            <a:pPr marL="26670" marR="10795" algn="ctr">
              <a:lnSpc>
                <a:spcPct val="106000"/>
              </a:lnSpc>
              <a:spcBef>
                <a:spcPts val="160"/>
              </a:spcBef>
            </a:pPr>
            <a:r>
              <a:rPr sz="1805" b="1" spc="20" dirty="0">
                <a:latin typeface="Calibri" panose="020F0502020204030204"/>
                <a:cs typeface="Calibri" panose="020F0502020204030204"/>
              </a:rPr>
              <a:t>OVERLAY</a:t>
            </a:r>
            <a:r>
              <a:rPr sz="1805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1805" b="1" spc="20" dirty="0">
                <a:latin typeface="Calibri" panose="020F0502020204030204"/>
                <a:cs typeface="Calibri" panose="020F0502020204030204"/>
              </a:rPr>
              <a:t>REFERENCE </a:t>
            </a:r>
            <a:r>
              <a:rPr sz="1805" b="1" spc="-373" dirty="0">
                <a:latin typeface="Calibri" panose="020F0502020204030204"/>
                <a:cs typeface="Calibri" panose="020F0502020204030204"/>
              </a:rPr>
              <a:t> </a:t>
            </a:r>
            <a:r>
              <a:rPr sz="1805" b="1" spc="11" dirty="0">
                <a:latin typeface="Calibri" panose="020F0502020204030204"/>
                <a:cs typeface="Calibri" panose="020F0502020204030204"/>
              </a:rPr>
              <a:t>MOTIF</a:t>
            </a:r>
            <a:r>
              <a:rPr sz="1805" b="1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1805" b="1" spc="31" dirty="0">
                <a:latin typeface="Calibri" panose="020F0502020204030204"/>
                <a:cs typeface="Calibri" panose="020F0502020204030204"/>
              </a:rPr>
              <a:t>WITH</a:t>
            </a:r>
            <a:r>
              <a:rPr sz="1805" b="1" spc="96" dirty="0">
                <a:latin typeface="Calibri" panose="020F0502020204030204"/>
                <a:cs typeface="Calibri" panose="020F0502020204030204"/>
              </a:rPr>
              <a:t> </a:t>
            </a:r>
            <a:r>
              <a:rPr sz="1805" b="1" spc="-31" dirty="0">
                <a:latin typeface="Calibri" panose="020F0502020204030204"/>
                <a:cs typeface="Calibri" panose="020F0502020204030204"/>
              </a:rPr>
              <a:t>TAD </a:t>
            </a:r>
            <a:r>
              <a:rPr sz="1805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5" b="1" spc="31" dirty="0">
                <a:latin typeface="Calibri" panose="020F0502020204030204"/>
                <a:cs typeface="Calibri" panose="020F0502020204030204"/>
              </a:rPr>
              <a:t>BOUNDARIES</a:t>
            </a:r>
            <a:endParaRPr sz="180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187776" y="24042519"/>
            <a:ext cx="661083" cy="482211"/>
          </a:xfrm>
          <a:prstGeom prst="rect">
            <a:avLst/>
          </a:prstGeom>
        </p:spPr>
        <p:txBody>
          <a:bodyPr vert="horz" wrap="square" lIns="0" tIns="24284" rIns="0" bIns="0" rtlCol="0">
            <a:spAutoFit/>
          </a:bodyPr>
          <a:lstStyle/>
          <a:p>
            <a:pPr marL="8255" algn="ctr">
              <a:spcBef>
                <a:spcPts val="190"/>
              </a:spcBef>
            </a:pPr>
            <a:r>
              <a:rPr sz="1485" b="1" spc="-11" dirty="0">
                <a:latin typeface="Calibri" panose="020F0502020204030204"/>
                <a:cs typeface="Calibri" panose="020F0502020204030204"/>
              </a:rPr>
              <a:t>REF</a:t>
            </a:r>
            <a:endParaRPr sz="1485">
              <a:latin typeface="Calibri" panose="020F0502020204030204"/>
              <a:cs typeface="Calibri" panose="020F0502020204030204"/>
            </a:endParaRPr>
          </a:p>
          <a:p>
            <a:pPr algn="ctr">
              <a:spcBef>
                <a:spcPts val="20"/>
              </a:spcBef>
            </a:pPr>
            <a:r>
              <a:rPr sz="1485" b="1" spc="-20" dirty="0">
                <a:latin typeface="Calibri" panose="020F0502020204030204"/>
                <a:cs typeface="Calibri" panose="020F0502020204030204"/>
              </a:rPr>
              <a:t>MOTIFS</a:t>
            </a:r>
            <a:endParaRPr sz="14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0865068" y="22653382"/>
            <a:ext cx="984877" cy="604889"/>
          </a:xfrm>
          <a:prstGeom prst="rect">
            <a:avLst/>
          </a:prstGeom>
        </p:spPr>
        <p:txBody>
          <a:bodyPr vert="horz" wrap="square" lIns="0" tIns="36429" rIns="0" bIns="0" rtlCol="0">
            <a:spAutoFit/>
          </a:bodyPr>
          <a:lstStyle/>
          <a:p>
            <a:pPr marL="26670">
              <a:spcBef>
                <a:spcPts val="290"/>
              </a:spcBef>
            </a:pPr>
            <a:r>
              <a:rPr sz="1805" b="1" spc="-11" dirty="0">
                <a:latin typeface="Calibri" panose="020F0502020204030204"/>
                <a:cs typeface="Calibri" panose="020F0502020204030204"/>
              </a:rPr>
              <a:t>TAD-CTCF</a:t>
            </a:r>
            <a:endParaRPr sz="1805">
              <a:latin typeface="Calibri" panose="020F0502020204030204"/>
              <a:cs typeface="Calibri" panose="020F0502020204030204"/>
            </a:endParaRPr>
          </a:p>
          <a:p>
            <a:pPr marL="109220">
              <a:spcBef>
                <a:spcPts val="115"/>
              </a:spcBef>
            </a:pPr>
            <a:r>
              <a:rPr sz="1805" b="1" spc="20" dirty="0">
                <a:latin typeface="Calibri" panose="020F0502020204030204"/>
                <a:cs typeface="Calibri" panose="020F0502020204030204"/>
              </a:rPr>
              <a:t>MOTIFS</a:t>
            </a:r>
            <a:endParaRPr sz="180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8515" y="25848724"/>
            <a:ext cx="3831342" cy="939821"/>
          </a:xfrm>
          <a:prstGeom prst="rect">
            <a:avLst/>
          </a:prstGeom>
        </p:spPr>
        <p:txBody>
          <a:bodyPr vert="horz" wrap="square" lIns="0" tIns="29286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5915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METHODS</a:t>
            </a:r>
            <a:endParaRPr sz="59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20994" y="26964737"/>
            <a:ext cx="13498194" cy="7051805"/>
          </a:xfrm>
          <a:prstGeom prst="rect">
            <a:avLst/>
          </a:prstGeom>
        </p:spPr>
        <p:txBody>
          <a:bodyPr vert="horz" wrap="square" lIns="0" tIns="25466" rIns="0" bIns="0" rtlCol="0">
            <a:spAutoFit/>
          </a:bodyPr>
          <a:lstStyle/>
          <a:p>
            <a:pPr marL="25400" marR="10160" algn="just">
              <a:lnSpc>
                <a:spcPct val="100000"/>
              </a:lnSpc>
              <a:spcBef>
                <a:spcPts val="200"/>
              </a:spcBef>
            </a:pPr>
            <a:r>
              <a:rPr sz="3510" spc="11" dirty="0">
                <a:latin typeface="Arial" panose="020B0604020202020204"/>
                <a:cs typeface="Arial" panose="020B0604020202020204"/>
              </a:rPr>
              <a:t>The </a:t>
            </a:r>
            <a:r>
              <a:rPr sz="3510" dirty="0">
                <a:latin typeface="Arial" panose="020B0604020202020204"/>
                <a:cs typeface="Arial" panose="020B0604020202020204"/>
              </a:rPr>
              <a:t>POC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PCR </a:t>
            </a:r>
            <a:r>
              <a:rPr sz="3510" dirty="0">
                <a:latin typeface="Arial" panose="020B0604020202020204"/>
                <a:cs typeface="Arial" panose="020B0604020202020204"/>
              </a:rPr>
              <a:t>prevented attrition between birth testing and results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delivery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in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a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primary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care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setting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and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could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benefit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more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rural </a:t>
            </a:r>
            <a:r>
              <a:rPr sz="3510" spc="-953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settings (or contexts where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</a:t>
            </a:r>
            <a:r>
              <a:rPr sz="3510" dirty="0">
                <a:latin typeface="Arial" panose="020B0604020202020204"/>
                <a:cs typeface="Arial" panose="020B0604020202020204"/>
              </a:rPr>
              <a:t>central laboratory</a:t>
            </a:r>
            <a:r>
              <a:rPr sz="3510" spc="973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turn around time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is long). 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Time </a:t>
            </a:r>
            <a:r>
              <a:rPr sz="3510" dirty="0">
                <a:latin typeface="Arial" panose="020B0604020202020204"/>
                <a:cs typeface="Arial" panose="020B0604020202020204"/>
              </a:rPr>
              <a:t>to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ART </a:t>
            </a:r>
            <a:r>
              <a:rPr sz="3510" dirty="0">
                <a:latin typeface="Arial" panose="020B0604020202020204"/>
                <a:cs typeface="Arial" panose="020B0604020202020204"/>
              </a:rPr>
              <a:t>initiation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was </a:t>
            </a:r>
            <a:r>
              <a:rPr sz="3510" dirty="0">
                <a:latin typeface="Arial" panose="020B0604020202020204"/>
                <a:cs typeface="Arial" panose="020B0604020202020204"/>
              </a:rPr>
              <a:t>improved by POC, albeit on only </a:t>
            </a:r>
            <a:r>
              <a:rPr sz="3510" spc="-953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one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HIV </a:t>
            </a:r>
            <a:r>
              <a:rPr sz="3510" dirty="0">
                <a:latin typeface="Arial" panose="020B0604020202020204"/>
                <a:cs typeface="Arial" panose="020B0604020202020204"/>
              </a:rPr>
              <a:t>positive infant. Birth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PCR </a:t>
            </a:r>
            <a:r>
              <a:rPr sz="3510" dirty="0">
                <a:latin typeface="Arial" panose="020B0604020202020204"/>
                <a:cs typeface="Arial" panose="020B0604020202020204"/>
              </a:rPr>
              <a:t>did not negatively impact return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for further testing at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6-10 </a:t>
            </a:r>
            <a:r>
              <a:rPr sz="3510" dirty="0">
                <a:latin typeface="Arial" panose="020B0604020202020204"/>
                <a:cs typeface="Arial" panose="020B0604020202020204"/>
              </a:rPr>
              <a:t>weeks. Limitations to this study include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using a </a:t>
            </a:r>
            <a:r>
              <a:rPr sz="3510" dirty="0">
                <a:latin typeface="Arial" panose="020B0604020202020204"/>
                <a:cs typeface="Arial" panose="020B0604020202020204"/>
              </a:rPr>
              <a:t>historical group as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a </a:t>
            </a:r>
            <a:r>
              <a:rPr sz="3510" dirty="0">
                <a:latin typeface="Arial" panose="020B0604020202020204"/>
                <a:cs typeface="Arial" panose="020B0604020202020204"/>
              </a:rPr>
              <a:t>control. The extra counseling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two 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latter groups received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could </a:t>
            </a:r>
            <a:r>
              <a:rPr sz="3510" dirty="0">
                <a:latin typeface="Arial" panose="020B0604020202020204"/>
                <a:cs typeface="Arial" panose="020B0604020202020204"/>
              </a:rPr>
              <a:t>have also positively influenced their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return for further infant testing. More research is underway to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see 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</a:t>
            </a:r>
            <a:r>
              <a:rPr sz="3510" dirty="0">
                <a:latin typeface="Arial" panose="020B0604020202020204"/>
                <a:cs typeface="Arial" panose="020B0604020202020204"/>
              </a:rPr>
              <a:t>influence of birth PCR and POC</a:t>
            </a:r>
            <a:r>
              <a:rPr sz="3510" spc="973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on long term retention in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care 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of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HIV-exposed </a:t>
            </a:r>
            <a:r>
              <a:rPr sz="3510" dirty="0">
                <a:latin typeface="Arial" panose="020B0604020202020204"/>
                <a:cs typeface="Arial" panose="020B0604020202020204"/>
              </a:rPr>
              <a:t>babies. Costliness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of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POC </a:t>
            </a:r>
            <a:r>
              <a:rPr sz="3510" dirty="0">
                <a:latin typeface="Arial" panose="020B0604020202020204"/>
                <a:cs typeface="Arial" panose="020B0604020202020204"/>
              </a:rPr>
              <a:t>implementation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and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the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HIV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mother-to-child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transmission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rate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are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other</a:t>
            </a:r>
            <a:r>
              <a:rPr sz="3510" dirty="0">
                <a:latin typeface="Arial" panose="020B0604020202020204"/>
                <a:cs typeface="Arial" panose="020B0604020202020204"/>
              </a:rPr>
              <a:t> critical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considerations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when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deciding on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rolling out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POC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birth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PCR.</a:t>
            </a:r>
            <a:endParaRPr sz="351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783080" y="5612744"/>
            <a:ext cx="4612057" cy="13553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02816" y="2278098"/>
            <a:ext cx="26944191" cy="7441328"/>
          </a:xfrm>
          <a:prstGeom prst="rect">
            <a:avLst/>
          </a:prstGeom>
        </p:spPr>
        <p:txBody>
          <a:bodyPr vert="horz" wrap="square" lIns="0" tIns="24190" rIns="0" bIns="0" rtlCol="0">
            <a:spAutoFit/>
          </a:bodyPr>
          <a:lstStyle/>
          <a:p>
            <a:pPr marL="153035" marR="137795">
              <a:spcBef>
                <a:spcPts val="190"/>
              </a:spcBef>
            </a:pP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Birth</a:t>
            </a:r>
            <a:r>
              <a:rPr sz="6620" b="1" spc="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Point</a:t>
            </a:r>
            <a:r>
              <a:rPr sz="6620" b="1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6620" b="1" spc="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Care</a:t>
            </a:r>
            <a:r>
              <a:rPr sz="6620" b="1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(POC)</a:t>
            </a:r>
            <a:r>
              <a:rPr sz="6620" b="1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HIV</a:t>
            </a:r>
            <a:r>
              <a:rPr sz="6620" b="1" spc="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Polymerase</a:t>
            </a:r>
            <a:r>
              <a:rPr sz="6620" b="1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Chain</a:t>
            </a:r>
            <a:r>
              <a:rPr sz="6620" b="1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reaction</a:t>
            </a:r>
            <a:r>
              <a:rPr sz="6620" b="1" spc="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testing</a:t>
            </a:r>
            <a:r>
              <a:rPr sz="662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6620" b="1" spc="-1804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662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primary</a:t>
            </a:r>
            <a:r>
              <a:rPr sz="662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care</a:t>
            </a:r>
            <a:r>
              <a:rPr sz="662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setting,</a:t>
            </a:r>
            <a:r>
              <a:rPr sz="662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South</a:t>
            </a:r>
            <a:r>
              <a:rPr sz="6620" b="1" spc="-2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620" b="1" spc="-1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Africa</a:t>
            </a:r>
            <a:endParaRPr sz="6620">
              <a:latin typeface="Arial" panose="020B0604020202020204"/>
              <a:cs typeface="Arial" panose="020B0604020202020204"/>
            </a:endParaRPr>
          </a:p>
          <a:p>
            <a:pPr marL="235585" marR="8355330">
              <a:lnSpc>
                <a:spcPct val="101000"/>
              </a:lnSpc>
              <a:spcBef>
                <a:spcPts val="2230"/>
              </a:spcBef>
              <a:tabLst>
                <a:tab pos="4359910" algn="l"/>
                <a:tab pos="8834120" algn="l"/>
              </a:tabLst>
            </a:pPr>
            <a:r>
              <a:rPr sz="4815" spc="11" dirty="0">
                <a:latin typeface="Arial" panose="020B0604020202020204"/>
                <a:cs typeface="Arial" panose="020B0604020202020204"/>
              </a:rPr>
              <a:t>Aurelie</a:t>
            </a:r>
            <a:r>
              <a:rPr sz="4815" spc="59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Nelson</a:t>
            </a:r>
            <a:r>
              <a:rPr sz="4815" spc="17" baseline="26000" dirty="0">
                <a:latin typeface="Arial" panose="020B0604020202020204"/>
                <a:cs typeface="Arial" panose="020B0604020202020204"/>
              </a:rPr>
              <a:t>1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,</a:t>
            </a:r>
            <a:r>
              <a:rPr sz="4815" spc="-51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-133" dirty="0">
                <a:latin typeface="Arial" panose="020B0604020202020204"/>
                <a:cs typeface="Arial" panose="020B0604020202020204"/>
              </a:rPr>
              <a:t>Tali</a:t>
            </a:r>
            <a:r>
              <a:rPr sz="4815" spc="71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Cassidy</a:t>
            </a:r>
            <a:r>
              <a:rPr sz="4815" spc="31" baseline="26000" dirty="0">
                <a:latin typeface="Arial" panose="020B0604020202020204"/>
                <a:cs typeface="Arial" panose="020B0604020202020204"/>
              </a:rPr>
              <a:t>1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,	Laura</a:t>
            </a:r>
            <a:r>
              <a:rPr sz="4815" spc="-99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-11" dirty="0">
                <a:latin typeface="Arial" panose="020B0604020202020204"/>
                <a:cs typeface="Arial" panose="020B0604020202020204"/>
              </a:rPr>
              <a:t>Trivino</a:t>
            </a:r>
            <a:r>
              <a:rPr sz="481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Duran</a:t>
            </a:r>
            <a:r>
              <a:rPr sz="4815" spc="17" baseline="26000" dirty="0">
                <a:latin typeface="Arial" panose="020B0604020202020204"/>
                <a:cs typeface="Arial" panose="020B0604020202020204"/>
              </a:rPr>
              <a:t>1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,</a:t>
            </a:r>
            <a:r>
              <a:rPr sz="4815" spc="-271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Amir</a:t>
            </a:r>
            <a:r>
              <a:rPr sz="4815" spc="-31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Shroufi</a:t>
            </a:r>
            <a:r>
              <a:rPr sz="4815" spc="17" baseline="26000" dirty="0">
                <a:latin typeface="Arial" panose="020B0604020202020204"/>
                <a:cs typeface="Arial" panose="020B0604020202020204"/>
              </a:rPr>
              <a:t>1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, </a:t>
            </a:r>
            <a:r>
              <a:rPr sz="4815" spc="-1304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Gilles</a:t>
            </a:r>
            <a:r>
              <a:rPr sz="4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-99" dirty="0">
                <a:latin typeface="Arial" panose="020B0604020202020204"/>
                <a:cs typeface="Arial" panose="020B0604020202020204"/>
              </a:rPr>
              <a:t>Van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 Cutsem</a:t>
            </a:r>
            <a:r>
              <a:rPr sz="4815" spc="31" baseline="26000" dirty="0">
                <a:latin typeface="Arial" panose="020B0604020202020204"/>
                <a:cs typeface="Arial" panose="020B0604020202020204"/>
              </a:rPr>
              <a:t>1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,</a:t>
            </a:r>
            <a:r>
              <a:rPr sz="4815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Sarah-Jane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Steele</a:t>
            </a:r>
            <a:r>
              <a:rPr sz="4815" spc="17" baseline="26000" dirty="0">
                <a:latin typeface="Arial" panose="020B0604020202020204"/>
                <a:cs typeface="Arial" panose="020B0604020202020204"/>
              </a:rPr>
              <a:t>1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,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4815" dirty="0">
                <a:latin typeface="Arial" panose="020B0604020202020204"/>
                <a:cs typeface="Arial" panose="020B0604020202020204"/>
              </a:rPr>
              <a:t>Vivian</a:t>
            </a:r>
            <a:r>
              <a:rPr sz="4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Cox</a:t>
            </a:r>
            <a:r>
              <a:rPr sz="4815" spc="31" baseline="26000" dirty="0">
                <a:latin typeface="Arial" panose="020B0604020202020204"/>
                <a:cs typeface="Arial" panose="020B0604020202020204"/>
              </a:rPr>
              <a:t>2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, 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Catherine 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Wedderburn</a:t>
            </a:r>
            <a:r>
              <a:rPr sz="4815" spc="17" baseline="26000" dirty="0">
                <a:latin typeface="Arial" panose="020B0604020202020204"/>
                <a:cs typeface="Arial" panose="020B0604020202020204"/>
              </a:rPr>
              <a:t>3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,	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Mark</a:t>
            </a:r>
            <a:r>
              <a:rPr sz="4815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Cotton</a:t>
            </a:r>
            <a:r>
              <a:rPr sz="4815" spc="17" baseline="26000" dirty="0">
                <a:latin typeface="Arial" panose="020B0604020202020204"/>
                <a:cs typeface="Arial" panose="020B0604020202020204"/>
              </a:rPr>
              <a:t>4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, 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Janet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 Giddy</a:t>
            </a:r>
            <a:r>
              <a:rPr sz="4815" spc="17" baseline="26000" dirty="0">
                <a:latin typeface="Arial" panose="020B0604020202020204"/>
                <a:cs typeface="Arial" panose="020B0604020202020204"/>
              </a:rPr>
              <a:t>5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, </a:t>
            </a:r>
            <a:r>
              <a:rPr sz="4815" spc="20" dirty="0">
                <a:latin typeface="Arial" panose="020B0604020202020204"/>
                <a:cs typeface="Arial" panose="020B0604020202020204"/>
              </a:rPr>
              <a:t>Jean</a:t>
            </a:r>
            <a:r>
              <a:rPr sz="4815" spc="11" dirty="0">
                <a:latin typeface="Arial" panose="020B0604020202020204"/>
                <a:cs typeface="Arial" panose="020B0604020202020204"/>
              </a:rPr>
              <a:t> Maritz</a:t>
            </a:r>
            <a:r>
              <a:rPr sz="4815" spc="17" baseline="26000" dirty="0">
                <a:latin typeface="Arial" panose="020B0604020202020204"/>
                <a:cs typeface="Arial" panose="020B0604020202020204"/>
              </a:rPr>
              <a:t>6</a:t>
            </a:r>
            <a:endParaRPr sz="4815" baseline="26000">
              <a:latin typeface="Arial" panose="020B0604020202020204"/>
              <a:cs typeface="Arial" panose="020B0604020202020204"/>
            </a:endParaRPr>
          </a:p>
          <a:p>
            <a:pPr marL="453390" indent="-219075">
              <a:spcBef>
                <a:spcPts val="135"/>
              </a:spcBef>
              <a:buSzPct val="67000"/>
              <a:buAutoNum type="arabicPlain"/>
              <a:tabLst>
                <a:tab pos="454025" algn="l"/>
              </a:tabLst>
            </a:pPr>
            <a:r>
              <a:rPr sz="3005" spc="51" dirty="0">
                <a:latin typeface="Arial" panose="020B0604020202020204"/>
                <a:cs typeface="Arial" panose="020B0604020202020204"/>
              </a:rPr>
              <a:t>MSF</a:t>
            </a:r>
            <a:r>
              <a:rPr sz="3005" spc="820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South</a:t>
            </a:r>
            <a:r>
              <a:rPr sz="3005" spc="-172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Africa</a:t>
            </a:r>
            <a:endParaRPr sz="3005">
              <a:latin typeface="Arial" panose="020B0604020202020204"/>
              <a:cs typeface="Arial" panose="020B0604020202020204"/>
            </a:endParaRPr>
          </a:p>
          <a:p>
            <a:pPr marL="453390" indent="-219075">
              <a:spcBef>
                <a:spcPts val="95"/>
              </a:spcBef>
              <a:buSzPct val="67000"/>
              <a:buAutoNum type="arabicPlain"/>
              <a:tabLst>
                <a:tab pos="454025" algn="l"/>
              </a:tabLst>
            </a:pPr>
            <a:r>
              <a:rPr sz="3005" spc="31" dirty="0">
                <a:latin typeface="Arial" panose="020B0604020202020204"/>
                <a:cs typeface="Arial" panose="020B0604020202020204"/>
              </a:rPr>
              <a:t>Center</a:t>
            </a:r>
            <a:r>
              <a:rPr sz="3005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20" dirty="0">
                <a:latin typeface="Arial" panose="020B0604020202020204"/>
                <a:cs typeface="Arial" panose="020B0604020202020204"/>
              </a:rPr>
              <a:t>for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 Infectious Disease 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and</a:t>
            </a:r>
            <a:r>
              <a:rPr sz="3005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Epidemiology</a:t>
            </a:r>
            <a:r>
              <a:rPr sz="3005" spc="51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Research,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University of 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Cape</a:t>
            </a:r>
            <a:r>
              <a:rPr sz="3005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-31" dirty="0">
                <a:latin typeface="Arial" panose="020B0604020202020204"/>
                <a:cs typeface="Arial" panose="020B0604020202020204"/>
              </a:rPr>
              <a:t>Town,</a:t>
            </a:r>
            <a:r>
              <a:rPr sz="3005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South</a:t>
            </a:r>
            <a:r>
              <a:rPr sz="3005" spc="-119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Africa</a:t>
            </a:r>
            <a:endParaRPr sz="3005">
              <a:latin typeface="Arial" panose="020B0604020202020204"/>
              <a:cs typeface="Arial" panose="020B0604020202020204"/>
            </a:endParaRPr>
          </a:p>
          <a:p>
            <a:pPr marL="490220" indent="-255905">
              <a:spcBef>
                <a:spcPts val="100"/>
              </a:spcBef>
              <a:buSzPct val="67000"/>
              <a:buAutoNum type="arabicPlain"/>
              <a:tabLst>
                <a:tab pos="491490" algn="l"/>
              </a:tabLst>
            </a:pPr>
            <a:r>
              <a:rPr sz="3005" spc="40" dirty="0">
                <a:latin typeface="Arial" panose="020B0604020202020204"/>
                <a:cs typeface="Arial" panose="020B0604020202020204"/>
              </a:rPr>
              <a:t>London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School</a:t>
            </a:r>
            <a:r>
              <a:rPr sz="300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of</a:t>
            </a:r>
            <a:r>
              <a:rPr sz="3005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Hygiene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 &amp;</a:t>
            </a:r>
            <a:r>
              <a:rPr sz="3005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11" dirty="0">
                <a:latin typeface="Arial" panose="020B0604020202020204"/>
                <a:cs typeface="Arial" panose="020B0604020202020204"/>
              </a:rPr>
              <a:t>Tropical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 Medicine,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51" dirty="0">
                <a:latin typeface="Arial" panose="020B0604020202020204"/>
                <a:cs typeface="Arial" panose="020B0604020202020204"/>
              </a:rPr>
              <a:t>UK</a:t>
            </a:r>
            <a:endParaRPr sz="3005">
              <a:latin typeface="Arial" panose="020B0604020202020204"/>
              <a:cs typeface="Arial" panose="020B0604020202020204"/>
            </a:endParaRPr>
          </a:p>
          <a:p>
            <a:pPr marL="453390" indent="-219075">
              <a:spcBef>
                <a:spcPts val="95"/>
              </a:spcBef>
              <a:buSzPct val="67000"/>
              <a:buAutoNum type="arabicPlain"/>
              <a:tabLst>
                <a:tab pos="454025" algn="l"/>
              </a:tabLst>
            </a:pPr>
            <a:r>
              <a:rPr sz="3005" spc="31" dirty="0">
                <a:latin typeface="Arial" panose="020B0604020202020204"/>
                <a:cs typeface="Arial" panose="020B0604020202020204"/>
              </a:rPr>
              <a:t>Paediatrics, Stellenbosch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20" dirty="0">
                <a:latin typeface="Arial" panose="020B0604020202020204"/>
                <a:cs typeface="Arial" panose="020B0604020202020204"/>
              </a:rPr>
              <a:t>University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 and</a:t>
            </a:r>
            <a:r>
              <a:rPr sz="3005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11" dirty="0">
                <a:latin typeface="Arial" panose="020B0604020202020204"/>
                <a:cs typeface="Arial" panose="020B0604020202020204"/>
              </a:rPr>
              <a:t>Tygerberg</a:t>
            </a:r>
            <a:r>
              <a:rPr sz="3005" spc="71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20" dirty="0">
                <a:latin typeface="Arial" panose="020B0604020202020204"/>
                <a:cs typeface="Arial" panose="020B0604020202020204"/>
              </a:rPr>
              <a:t>Children’s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20" dirty="0">
                <a:latin typeface="Arial" panose="020B0604020202020204"/>
                <a:cs typeface="Arial" panose="020B0604020202020204"/>
              </a:rPr>
              <a:t>Hospital</a:t>
            </a:r>
            <a:endParaRPr sz="3005">
              <a:latin typeface="Arial" panose="020B0604020202020204"/>
              <a:cs typeface="Arial" panose="020B0604020202020204"/>
            </a:endParaRPr>
          </a:p>
          <a:p>
            <a:pPr marL="453390" indent="-219075">
              <a:spcBef>
                <a:spcPts val="95"/>
              </a:spcBef>
              <a:buSzPct val="67000"/>
              <a:buAutoNum type="arabicPlain"/>
              <a:tabLst>
                <a:tab pos="454025" algn="l"/>
              </a:tabLst>
            </a:pPr>
            <a:r>
              <a:rPr sz="3005" spc="31" dirty="0">
                <a:latin typeface="Arial" panose="020B0604020202020204"/>
                <a:cs typeface="Arial" panose="020B0604020202020204"/>
              </a:rPr>
              <a:t>Khayelitsha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 and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 Eastern Sub-Structures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(KESS), Provincial 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Government</a:t>
            </a:r>
            <a:r>
              <a:rPr sz="3005" spc="51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Western 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Cape</a:t>
            </a:r>
            <a:endParaRPr sz="3005">
              <a:latin typeface="Arial" panose="020B0604020202020204"/>
              <a:cs typeface="Arial" panose="020B0604020202020204"/>
            </a:endParaRPr>
          </a:p>
          <a:p>
            <a:pPr marL="453390" indent="-219075">
              <a:spcBef>
                <a:spcPts val="100"/>
              </a:spcBef>
              <a:buSzPct val="67000"/>
              <a:buAutoNum type="arabicPlain"/>
              <a:tabLst>
                <a:tab pos="454025" algn="l"/>
              </a:tabLst>
            </a:pPr>
            <a:r>
              <a:rPr sz="3005" spc="31" dirty="0">
                <a:latin typeface="Arial" panose="020B0604020202020204"/>
                <a:cs typeface="Arial" panose="020B0604020202020204"/>
              </a:rPr>
              <a:t>Medical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005" dirty="0">
                <a:latin typeface="Arial" panose="020B0604020202020204"/>
                <a:cs typeface="Arial" panose="020B0604020202020204"/>
              </a:rPr>
              <a:t>Virology,</a:t>
            </a:r>
            <a:r>
              <a:rPr sz="3005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40" dirty="0">
                <a:latin typeface="Arial" panose="020B0604020202020204"/>
                <a:cs typeface="Arial" panose="020B0604020202020204"/>
              </a:rPr>
              <a:t>NHLS,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 Stellenbosch</a:t>
            </a:r>
            <a:r>
              <a:rPr sz="3005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005" spc="31" dirty="0">
                <a:latin typeface="Arial" panose="020B0604020202020204"/>
                <a:cs typeface="Arial" panose="020B0604020202020204"/>
              </a:rPr>
              <a:t>University</a:t>
            </a:r>
            <a:endParaRPr sz="30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6703" y="2003605"/>
            <a:ext cx="27442045" cy="7895701"/>
          </a:xfrm>
          <a:custGeom>
            <a:avLst/>
            <a:gdLst/>
            <a:ahLst/>
            <a:cxnLst/>
            <a:rect l="l" t="t" r="r" b="b"/>
            <a:pathLst>
              <a:path w="13685519" h="3937635">
                <a:moveTo>
                  <a:pt x="13612152" y="0"/>
                </a:moveTo>
                <a:lnTo>
                  <a:pt x="0" y="0"/>
                </a:lnTo>
                <a:lnTo>
                  <a:pt x="0" y="83769"/>
                </a:lnTo>
                <a:lnTo>
                  <a:pt x="13612152" y="83769"/>
                </a:lnTo>
                <a:lnTo>
                  <a:pt x="13612152" y="0"/>
                </a:lnTo>
                <a:close/>
              </a:path>
              <a:path w="13685519" h="3937635">
                <a:moveTo>
                  <a:pt x="13685457" y="3853281"/>
                </a:moveTo>
                <a:lnTo>
                  <a:pt x="73304" y="3853281"/>
                </a:lnTo>
                <a:lnTo>
                  <a:pt x="73304" y="3937050"/>
                </a:lnTo>
                <a:lnTo>
                  <a:pt x="13685457" y="3937050"/>
                </a:lnTo>
                <a:lnTo>
                  <a:pt x="13685457" y="38532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7" name="object 7"/>
          <p:cNvSpPr txBox="1"/>
          <p:nvPr/>
        </p:nvSpPr>
        <p:spPr>
          <a:xfrm>
            <a:off x="1729875" y="10032797"/>
            <a:ext cx="13052544" cy="939821"/>
          </a:xfrm>
          <a:prstGeom prst="rect">
            <a:avLst/>
          </a:prstGeom>
        </p:spPr>
        <p:txBody>
          <a:bodyPr vert="horz" wrap="square" lIns="0" tIns="29286" rIns="0" bIns="0" rtlCol="0">
            <a:spAutoFit/>
          </a:bodyPr>
          <a:lstStyle/>
          <a:p>
            <a:pPr marL="25400">
              <a:spcBef>
                <a:spcPts val="230"/>
              </a:spcBef>
              <a:tabLst>
                <a:tab pos="13027660" algn="l"/>
              </a:tabLst>
            </a:pPr>
            <a:r>
              <a:rPr sz="5915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5915" u="heavy" spc="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 panose="020B0604020202020204"/>
                <a:cs typeface="Arial" panose="020B0604020202020204"/>
              </a:rPr>
              <a:t>ACKGROUND	</a:t>
            </a:r>
            <a:endParaRPr sz="59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63976" y="9948813"/>
            <a:ext cx="3481186" cy="939821"/>
          </a:xfrm>
          <a:prstGeom prst="rect">
            <a:avLst/>
          </a:prstGeom>
        </p:spPr>
        <p:txBody>
          <a:bodyPr vert="horz" wrap="square" lIns="0" tIns="29286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5915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RESU</a:t>
            </a:r>
            <a:r>
              <a:rPr sz="5915" spc="-433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5915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TS</a:t>
            </a:r>
            <a:endParaRPr sz="59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69793" y="10951653"/>
            <a:ext cx="12934127" cy="50929"/>
          </a:xfrm>
          <a:custGeom>
            <a:avLst/>
            <a:gdLst/>
            <a:ahLst/>
            <a:cxnLst/>
            <a:rect l="l" t="t" r="r" b="b"/>
            <a:pathLst>
              <a:path w="6450330" h="25400">
                <a:moveTo>
                  <a:pt x="6450065" y="0"/>
                </a:moveTo>
                <a:lnTo>
                  <a:pt x="0" y="0"/>
                </a:lnTo>
                <a:lnTo>
                  <a:pt x="0" y="25303"/>
                </a:lnTo>
                <a:lnTo>
                  <a:pt x="6450065" y="25303"/>
                </a:lnTo>
                <a:lnTo>
                  <a:pt x="645006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10" name="object 10"/>
          <p:cNvSpPr txBox="1"/>
          <p:nvPr/>
        </p:nvSpPr>
        <p:spPr>
          <a:xfrm>
            <a:off x="16172514" y="41341708"/>
            <a:ext cx="9441478" cy="365488"/>
          </a:xfrm>
          <a:prstGeom prst="rect">
            <a:avLst/>
          </a:prstGeom>
        </p:spPr>
        <p:txBody>
          <a:bodyPr vert="horz" wrap="square" lIns="0" tIns="25466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21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221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dirty="0">
                <a:latin typeface="Times New Roman" panose="02020603050405020304"/>
                <a:cs typeface="Times New Roman" panose="02020603050405020304"/>
              </a:rPr>
              <a:t>2:</a:t>
            </a:r>
            <a:r>
              <a:rPr sz="221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dirty="0">
                <a:latin typeface="Times New Roman" panose="02020603050405020304"/>
                <a:cs typeface="Times New Roman" panose="02020603050405020304"/>
              </a:rPr>
              <a:t>MSF</a:t>
            </a:r>
            <a:r>
              <a:rPr sz="221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dirty="0">
                <a:latin typeface="Times New Roman" panose="02020603050405020304"/>
                <a:cs typeface="Times New Roman" panose="02020603050405020304"/>
              </a:rPr>
              <a:t>nurse</a:t>
            </a:r>
            <a:r>
              <a:rPr sz="221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spc="-11" dirty="0">
                <a:latin typeface="Times New Roman" panose="02020603050405020304"/>
                <a:cs typeface="Times New Roman" panose="02020603050405020304"/>
              </a:rPr>
              <a:t>testing</a:t>
            </a:r>
            <a:r>
              <a:rPr sz="2210" spc="-3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dirty="0">
                <a:latin typeface="Times New Roman" panose="02020603050405020304"/>
                <a:cs typeface="Times New Roman" panose="02020603050405020304"/>
              </a:rPr>
              <a:t>a newborn</a:t>
            </a:r>
            <a:r>
              <a:rPr sz="2210" spc="-5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210" spc="-3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dirty="0">
                <a:latin typeface="Times New Roman" panose="02020603050405020304"/>
                <a:cs typeface="Times New Roman" panose="02020603050405020304"/>
              </a:rPr>
              <a:t>HIV</a:t>
            </a:r>
            <a:r>
              <a:rPr sz="2210" spc="-3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spc="-11" dirty="0">
                <a:latin typeface="Times New Roman" panose="02020603050405020304"/>
                <a:cs typeface="Times New Roman" panose="02020603050405020304"/>
              </a:rPr>
              <a:t>PCR.</a:t>
            </a:r>
            <a:r>
              <a:rPr sz="2210" spc="1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dirty="0">
                <a:latin typeface="Times New Roman" panose="02020603050405020304"/>
                <a:cs typeface="Times New Roman" panose="02020603050405020304"/>
              </a:rPr>
              <a:t>Photo</a:t>
            </a:r>
            <a:r>
              <a:rPr sz="2210" spc="-3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spc="-11" dirty="0">
                <a:latin typeface="Times New Roman" panose="02020603050405020304"/>
                <a:cs typeface="Times New Roman" panose="02020603050405020304"/>
              </a:rPr>
              <a:t>taken</a:t>
            </a:r>
            <a:r>
              <a:rPr sz="221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dirty="0">
                <a:latin typeface="Times New Roman" panose="02020603050405020304"/>
                <a:cs typeface="Times New Roman" panose="02020603050405020304"/>
              </a:rPr>
              <a:t>by Sam</a:t>
            </a:r>
            <a:r>
              <a:rPr sz="2210" spc="-3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10" dirty="0">
                <a:latin typeface="Times New Roman" panose="02020603050405020304"/>
                <a:cs typeface="Times New Roman" panose="02020603050405020304"/>
              </a:rPr>
              <a:t>Reinders</a:t>
            </a:r>
            <a:endParaRPr sz="221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41851" y="11923414"/>
            <a:ext cx="12953225" cy="6511336"/>
          </a:xfrm>
          <a:prstGeom prst="rect">
            <a:avLst/>
          </a:prstGeom>
        </p:spPr>
        <p:txBody>
          <a:bodyPr vert="horz" wrap="square" lIns="0" tIns="25466" rIns="0" bIns="0" rtlCol="0">
            <a:spAutoFit/>
          </a:bodyPr>
          <a:lstStyle/>
          <a:p>
            <a:pPr marL="25400" marR="10160" algn="just">
              <a:lnSpc>
                <a:spcPct val="100000"/>
              </a:lnSpc>
              <a:spcBef>
                <a:spcPts val="200"/>
              </a:spcBef>
            </a:pPr>
            <a:r>
              <a:rPr sz="3510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World</a:t>
            </a:r>
            <a:r>
              <a:rPr sz="3510" dirty="0">
                <a:latin typeface="Arial" panose="020B0604020202020204"/>
                <a:cs typeface="Arial" panose="020B0604020202020204"/>
              </a:rPr>
              <a:t> Health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Organization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recently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recommended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birth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testing for all 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HIV-exposed </a:t>
            </a:r>
            <a:r>
              <a:rPr sz="3510" dirty="0">
                <a:latin typeface="Arial" panose="020B0604020202020204"/>
                <a:cs typeface="Arial" panose="020B0604020202020204"/>
              </a:rPr>
              <a:t>infants (July 2016). Birth polymerase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chain </a:t>
            </a:r>
            <a:r>
              <a:rPr sz="3510" dirty="0">
                <a:latin typeface="Arial" panose="020B0604020202020204"/>
                <a:cs typeface="Arial" panose="020B0604020202020204"/>
              </a:rPr>
              <a:t>reaction (PCR) in this population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was </a:t>
            </a:r>
            <a:r>
              <a:rPr sz="3510" dirty="0">
                <a:latin typeface="Arial" panose="020B0604020202020204"/>
                <a:cs typeface="Arial" panose="020B0604020202020204"/>
              </a:rPr>
              <a:t>introduced in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June 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2015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in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South</a:t>
            </a:r>
            <a:r>
              <a:rPr sz="3510" spc="-212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Africa.</a:t>
            </a:r>
            <a:endParaRPr sz="3510">
              <a:latin typeface="Arial" panose="020B0604020202020204"/>
              <a:cs typeface="Arial" panose="020B0604020202020204"/>
            </a:endParaRPr>
          </a:p>
          <a:p>
            <a:pPr marL="25400" marR="231775">
              <a:lnSpc>
                <a:spcPct val="100000"/>
              </a:lnSpc>
            </a:pPr>
            <a:r>
              <a:rPr sz="3510" spc="11" dirty="0">
                <a:latin typeface="Arial" panose="020B0604020202020204"/>
                <a:cs typeface="Arial" panose="020B0604020202020204"/>
              </a:rPr>
              <a:t>POC PCR </a:t>
            </a:r>
            <a:r>
              <a:rPr sz="3510" dirty="0">
                <a:latin typeface="Arial" panose="020B0604020202020204"/>
                <a:cs typeface="Arial" panose="020B0604020202020204"/>
              </a:rPr>
              <a:t>aims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to </a:t>
            </a:r>
            <a:r>
              <a:rPr sz="3510" dirty="0">
                <a:latin typeface="Arial" panose="020B0604020202020204"/>
                <a:cs typeface="Arial" panose="020B0604020202020204"/>
              </a:rPr>
              <a:t>prevent attrition between testing and result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delivery leading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to </a:t>
            </a:r>
            <a:r>
              <a:rPr sz="3510" dirty="0">
                <a:latin typeface="Arial" panose="020B0604020202020204"/>
                <a:cs typeface="Arial" panose="020B0604020202020204"/>
              </a:rPr>
              <a:t>accelerated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ART </a:t>
            </a:r>
            <a:r>
              <a:rPr sz="3510" dirty="0">
                <a:latin typeface="Arial" panose="020B0604020202020204"/>
                <a:cs typeface="Arial" panose="020B0604020202020204"/>
              </a:rPr>
              <a:t>initiation. 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However, </a:t>
            </a:r>
            <a:r>
              <a:rPr sz="3510" dirty="0">
                <a:latin typeface="Arial" panose="020B0604020202020204"/>
                <a:cs typeface="Arial" panose="020B0604020202020204"/>
              </a:rPr>
              <a:t>there is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little data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on the </a:t>
            </a:r>
            <a:r>
              <a:rPr sz="3510" dirty="0">
                <a:latin typeface="Arial" panose="020B0604020202020204"/>
                <a:cs typeface="Arial" panose="020B0604020202020204"/>
              </a:rPr>
              <a:t>impact of either birth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PCR </a:t>
            </a:r>
            <a:r>
              <a:rPr sz="3510" dirty="0">
                <a:latin typeface="Arial" panose="020B0604020202020204"/>
                <a:cs typeface="Arial" panose="020B0604020202020204"/>
              </a:rPr>
              <a:t>or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POC </a:t>
            </a:r>
            <a:r>
              <a:rPr sz="3510" dirty="0">
                <a:latin typeface="Arial" panose="020B0604020202020204"/>
                <a:cs typeface="Arial" panose="020B0604020202020204"/>
              </a:rPr>
              <a:t>technology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on </a:t>
            </a:r>
            <a:r>
              <a:rPr sz="3510" dirty="0">
                <a:latin typeface="Arial" panose="020B0604020202020204"/>
                <a:cs typeface="Arial" panose="020B0604020202020204"/>
              </a:rPr>
              <a:t>longer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term </a:t>
            </a:r>
            <a:r>
              <a:rPr sz="3510" dirty="0">
                <a:latin typeface="Arial" panose="020B0604020202020204"/>
                <a:cs typeface="Arial" panose="020B0604020202020204"/>
              </a:rPr>
              <a:t>retention in care. 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We </a:t>
            </a:r>
            <a:r>
              <a:rPr sz="3510" dirty="0">
                <a:latin typeface="Arial" panose="020B0604020202020204"/>
                <a:cs typeface="Arial" panose="020B0604020202020204"/>
              </a:rPr>
              <a:t>describe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</a:t>
            </a:r>
            <a:r>
              <a:rPr sz="3510" dirty="0">
                <a:latin typeface="Arial" panose="020B0604020202020204"/>
                <a:cs typeface="Arial" panose="020B0604020202020204"/>
              </a:rPr>
              <a:t>lessons learnt </a:t>
            </a:r>
            <a:r>
              <a:rPr sz="3510" spc="-953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from </a:t>
            </a:r>
            <a:r>
              <a:rPr sz="3510" dirty="0">
                <a:latin typeface="Arial" panose="020B0604020202020204"/>
                <a:cs typeface="Arial" panose="020B0604020202020204"/>
              </a:rPr>
              <a:t>implementing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POC PCR </a:t>
            </a:r>
            <a:r>
              <a:rPr sz="3510" dirty="0">
                <a:latin typeface="Arial" panose="020B0604020202020204"/>
                <a:cs typeface="Arial" panose="020B0604020202020204"/>
              </a:rPr>
              <a:t>testing at birth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in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a </a:t>
            </a:r>
            <a:r>
              <a:rPr sz="3510" dirty="0">
                <a:latin typeface="Arial" panose="020B0604020202020204"/>
                <a:cs typeface="Arial" panose="020B0604020202020204"/>
              </a:rPr>
              <a:t>South African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primary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care </a:t>
            </a:r>
            <a:r>
              <a:rPr sz="3510" dirty="0">
                <a:latin typeface="Arial" panose="020B0604020202020204"/>
                <a:cs typeface="Arial" panose="020B0604020202020204"/>
              </a:rPr>
              <a:t>clinic with 34%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HIV </a:t>
            </a:r>
            <a:r>
              <a:rPr sz="3510" dirty="0">
                <a:latin typeface="Arial" panose="020B0604020202020204"/>
                <a:cs typeface="Arial" panose="020B0604020202020204"/>
              </a:rPr>
              <a:t>antenatal prevalence. 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We </a:t>
            </a:r>
            <a:r>
              <a:rPr sz="3510" dirty="0">
                <a:latin typeface="Arial" panose="020B0604020202020204"/>
                <a:cs typeface="Arial" panose="020B0604020202020204"/>
              </a:rPr>
              <a:t>also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describe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</a:t>
            </a:r>
            <a:r>
              <a:rPr sz="3510" dirty="0">
                <a:latin typeface="Arial" panose="020B0604020202020204"/>
                <a:cs typeface="Arial" panose="020B0604020202020204"/>
              </a:rPr>
              <a:t>impact of birth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PCR </a:t>
            </a:r>
            <a:r>
              <a:rPr sz="3510" dirty="0">
                <a:latin typeface="Arial" panose="020B0604020202020204"/>
                <a:cs typeface="Arial" panose="020B0604020202020204"/>
              </a:rPr>
              <a:t>(including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POC) on </a:t>
            </a:r>
            <a:r>
              <a:rPr sz="3510" dirty="0">
                <a:latin typeface="Arial" panose="020B0604020202020204"/>
                <a:cs typeface="Arial" panose="020B0604020202020204"/>
              </a:rPr>
              <a:t>retention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in </a:t>
            </a:r>
            <a:r>
              <a:rPr sz="3510" spc="-953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care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at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6-10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weeks.</a:t>
            </a:r>
            <a:endParaRPr sz="35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17596" y="23845269"/>
            <a:ext cx="13085652" cy="1647121"/>
          </a:xfrm>
          <a:prstGeom prst="rect">
            <a:avLst/>
          </a:prstGeom>
        </p:spPr>
        <p:txBody>
          <a:bodyPr vert="horz" wrap="square" lIns="0" tIns="25466" rIns="0" bIns="0" rtlCol="0">
            <a:spAutoFit/>
          </a:bodyPr>
          <a:lstStyle/>
          <a:p>
            <a:pPr marL="25400" marR="10160">
              <a:lnSpc>
                <a:spcPct val="100000"/>
              </a:lnSpc>
              <a:spcBef>
                <a:spcPts val="200"/>
              </a:spcBef>
            </a:pPr>
            <a:r>
              <a:rPr sz="3510" dirty="0">
                <a:latin typeface="Arial" panose="020B0604020202020204"/>
                <a:cs typeface="Arial" panose="020B0604020202020204"/>
              </a:rPr>
              <a:t>At 6-10 weeks, overall,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two </a:t>
            </a:r>
            <a:r>
              <a:rPr sz="3510" dirty="0">
                <a:latin typeface="Arial" panose="020B0604020202020204"/>
                <a:cs typeface="Arial" panose="020B0604020202020204"/>
              </a:rPr>
              <a:t>groups with birth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PCRs </a:t>
            </a:r>
            <a:r>
              <a:rPr sz="3510" dirty="0">
                <a:latin typeface="Arial" panose="020B0604020202020204"/>
                <a:cs typeface="Arial" panose="020B0604020202020204"/>
              </a:rPr>
              <a:t>were more </a:t>
            </a:r>
            <a:r>
              <a:rPr sz="3510" spc="-953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likely to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return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than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historical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controls</a:t>
            </a:r>
            <a:endParaRPr sz="3510" dirty="0">
              <a:latin typeface="Arial" panose="020B0604020202020204"/>
              <a:cs typeface="Arial" panose="020B0604020202020204"/>
            </a:endParaRPr>
          </a:p>
          <a:p>
            <a:pPr marL="25400">
              <a:spcBef>
                <a:spcPts val="20"/>
              </a:spcBef>
            </a:pPr>
            <a:r>
              <a:rPr sz="3510" spc="11" dirty="0">
                <a:latin typeface="Arial" panose="020B0604020202020204"/>
                <a:cs typeface="Arial" panose="020B0604020202020204"/>
              </a:rPr>
              <a:t>(RR:</a:t>
            </a:r>
            <a:r>
              <a:rPr sz="3510" spc="-5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1.3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[95%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CI:1.07-1.5])</a:t>
            </a:r>
            <a:endParaRPr sz="35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376" y="18626134"/>
            <a:ext cx="13105486" cy="565956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5711785" y="26519270"/>
            <a:ext cx="13445990" cy="50929"/>
          </a:xfrm>
          <a:custGeom>
            <a:avLst/>
            <a:gdLst/>
            <a:ahLst/>
            <a:cxnLst/>
            <a:rect l="l" t="t" r="r" b="b"/>
            <a:pathLst>
              <a:path w="6705600" h="25400">
                <a:moveTo>
                  <a:pt x="6705066" y="0"/>
                </a:moveTo>
                <a:lnTo>
                  <a:pt x="0" y="0"/>
                </a:lnTo>
                <a:lnTo>
                  <a:pt x="0" y="25130"/>
                </a:lnTo>
                <a:lnTo>
                  <a:pt x="6705066" y="25130"/>
                </a:lnTo>
                <a:lnTo>
                  <a:pt x="67050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7719" y="34746001"/>
            <a:ext cx="9406953" cy="627083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77184" y="7977634"/>
            <a:ext cx="2344564" cy="81275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64854" y="7636576"/>
            <a:ext cx="1335075" cy="158017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7194068" y="7476903"/>
            <a:ext cx="1897211" cy="1824631"/>
          </a:xfrm>
          <a:custGeom>
            <a:avLst/>
            <a:gdLst/>
            <a:ahLst/>
            <a:cxnLst/>
            <a:rect l="l" t="t" r="r" b="b"/>
            <a:pathLst>
              <a:path w="946150" h="909954">
                <a:moveTo>
                  <a:pt x="0" y="909780"/>
                </a:moveTo>
                <a:lnTo>
                  <a:pt x="945660" y="909780"/>
                </a:lnTo>
                <a:lnTo>
                  <a:pt x="945660" y="0"/>
                </a:lnTo>
                <a:lnTo>
                  <a:pt x="0" y="0"/>
                </a:lnTo>
                <a:lnTo>
                  <a:pt x="0" y="909780"/>
                </a:lnTo>
                <a:close/>
              </a:path>
            </a:pathLst>
          </a:custGeom>
          <a:ln w="27922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20" name="object 20"/>
          <p:cNvSpPr/>
          <p:nvPr/>
        </p:nvSpPr>
        <p:spPr>
          <a:xfrm>
            <a:off x="1560833" y="26559440"/>
            <a:ext cx="13542761" cy="50929"/>
          </a:xfrm>
          <a:custGeom>
            <a:avLst/>
            <a:gdLst/>
            <a:ahLst/>
            <a:cxnLst/>
            <a:rect l="l" t="t" r="r" b="b"/>
            <a:pathLst>
              <a:path w="6753859" h="25400">
                <a:moveTo>
                  <a:pt x="6753720" y="0"/>
                </a:moveTo>
                <a:lnTo>
                  <a:pt x="0" y="0"/>
                </a:lnTo>
                <a:lnTo>
                  <a:pt x="0" y="25130"/>
                </a:lnTo>
                <a:lnTo>
                  <a:pt x="6753720" y="25130"/>
                </a:lnTo>
                <a:lnTo>
                  <a:pt x="67537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615628" y="3927437"/>
            <a:ext cx="4231694" cy="295961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248322" y="7546749"/>
            <a:ext cx="2169878" cy="17758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05250" y="7909134"/>
            <a:ext cx="3332116" cy="110005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945544" y="7474944"/>
            <a:ext cx="1859973" cy="1792226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5790561" y="25681175"/>
            <a:ext cx="5090633" cy="939821"/>
          </a:xfrm>
          <a:prstGeom prst="rect">
            <a:avLst/>
          </a:prstGeom>
        </p:spPr>
        <p:txBody>
          <a:bodyPr vert="horz" wrap="square" lIns="0" tIns="29286" rIns="0" bIns="0" rtlCol="0">
            <a:spAutoFit/>
          </a:bodyPr>
          <a:lstStyle/>
          <a:p>
            <a:pPr marL="25400">
              <a:spcBef>
                <a:spcPts val="230"/>
              </a:spcBef>
            </a:pPr>
            <a:r>
              <a:rPr sz="5915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CONCLUSION</a:t>
            </a:r>
            <a:endParaRPr sz="591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62151" y="40724930"/>
            <a:ext cx="13546584" cy="821824"/>
          </a:xfrm>
          <a:prstGeom prst="rect">
            <a:avLst/>
          </a:prstGeom>
        </p:spPr>
        <p:txBody>
          <a:bodyPr vert="horz" wrap="square" lIns="0" tIns="24190" rIns="0" bIns="0" rtlCol="0">
            <a:spAutoFit/>
          </a:bodyPr>
          <a:lstStyle/>
          <a:p>
            <a:pPr marL="25400" marR="10160">
              <a:lnSpc>
                <a:spcPct val="101000"/>
              </a:lnSpc>
              <a:spcBef>
                <a:spcPts val="190"/>
              </a:spcBef>
            </a:pPr>
            <a:r>
              <a:rPr sz="2605" dirty="0">
                <a:latin typeface="Calibri" panose="020F0502020204030204"/>
                <a:cs typeface="Calibri" panose="020F0502020204030204"/>
              </a:rPr>
              <a:t>*For</a:t>
            </a:r>
            <a:r>
              <a:rPr sz="2605" spc="37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spc="11" dirty="0">
                <a:latin typeface="Calibri" panose="020F0502020204030204"/>
                <a:cs typeface="Calibri" panose="020F0502020204030204"/>
              </a:rPr>
              <a:t>the</a:t>
            </a:r>
            <a:r>
              <a:rPr sz="2605" spc="39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spc="11" dirty="0">
                <a:latin typeface="Calibri" panose="020F0502020204030204"/>
                <a:cs typeface="Calibri" panose="020F0502020204030204"/>
              </a:rPr>
              <a:t>purposes</a:t>
            </a:r>
            <a:r>
              <a:rPr sz="2605" spc="359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spc="11" dirty="0">
                <a:latin typeface="Calibri" panose="020F0502020204030204"/>
                <a:cs typeface="Calibri" panose="020F0502020204030204"/>
              </a:rPr>
              <a:t>of</a:t>
            </a:r>
            <a:r>
              <a:rPr sz="2605" spc="39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spc="11" dirty="0">
                <a:latin typeface="Calibri" panose="020F0502020204030204"/>
                <a:cs typeface="Calibri" panose="020F0502020204030204"/>
              </a:rPr>
              <a:t>this</a:t>
            </a:r>
            <a:r>
              <a:rPr sz="2605" spc="37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dirty="0">
                <a:latin typeface="Calibri" panose="020F0502020204030204"/>
                <a:cs typeface="Calibri" panose="020F0502020204030204"/>
              </a:rPr>
              <a:t>analysis,</a:t>
            </a:r>
            <a:r>
              <a:rPr sz="2605" spc="379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spc="11" dirty="0">
                <a:latin typeface="Calibri" panose="020F0502020204030204"/>
                <a:cs typeface="Calibri" panose="020F0502020204030204"/>
              </a:rPr>
              <a:t>those</a:t>
            </a:r>
            <a:r>
              <a:rPr sz="2605" spc="37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spc="20" dirty="0">
                <a:latin typeface="Calibri" panose="020F0502020204030204"/>
                <a:cs typeface="Calibri" panose="020F0502020204030204"/>
              </a:rPr>
              <a:t>who</a:t>
            </a:r>
            <a:r>
              <a:rPr sz="2605" spc="37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dirty="0">
                <a:latin typeface="Calibri" panose="020F0502020204030204"/>
                <a:cs typeface="Calibri" panose="020F0502020204030204"/>
              </a:rPr>
              <a:t>returned</a:t>
            </a:r>
            <a:r>
              <a:rPr sz="2605" spc="39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dirty="0">
                <a:latin typeface="Calibri" panose="020F0502020204030204"/>
                <a:cs typeface="Calibri" panose="020F0502020204030204"/>
              </a:rPr>
              <a:t>only</a:t>
            </a:r>
            <a:r>
              <a:rPr sz="2605" spc="37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dirty="0">
                <a:latin typeface="Calibri" panose="020F0502020204030204"/>
                <a:cs typeface="Calibri" panose="020F0502020204030204"/>
              </a:rPr>
              <a:t>after</a:t>
            </a:r>
            <a:r>
              <a:rPr sz="2605" spc="39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dirty="0">
                <a:latin typeface="Calibri" panose="020F0502020204030204"/>
                <a:cs typeface="Calibri" panose="020F0502020204030204"/>
              </a:rPr>
              <a:t>tracing</a:t>
            </a:r>
            <a:r>
              <a:rPr sz="2605" spc="37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dirty="0">
                <a:latin typeface="Calibri" panose="020F0502020204030204"/>
                <a:cs typeface="Calibri" panose="020F0502020204030204"/>
              </a:rPr>
              <a:t>were</a:t>
            </a:r>
            <a:r>
              <a:rPr sz="2605" spc="39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spc="11" dirty="0">
                <a:latin typeface="Calibri" panose="020F0502020204030204"/>
                <a:cs typeface="Calibri" panose="020F0502020204030204"/>
              </a:rPr>
              <a:t>not</a:t>
            </a:r>
            <a:r>
              <a:rPr sz="2605" spc="37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dirty="0">
                <a:latin typeface="Calibri" panose="020F0502020204030204"/>
                <a:cs typeface="Calibri" panose="020F0502020204030204"/>
              </a:rPr>
              <a:t>classified</a:t>
            </a:r>
            <a:r>
              <a:rPr sz="2605" spc="393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spc="11" dirty="0">
                <a:latin typeface="Calibri" panose="020F0502020204030204"/>
                <a:cs typeface="Calibri" panose="020F0502020204030204"/>
              </a:rPr>
              <a:t>as </a:t>
            </a:r>
            <a:r>
              <a:rPr sz="2605" spc="-560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dirty="0">
                <a:latin typeface="Calibri" panose="020F0502020204030204"/>
                <a:cs typeface="Calibri" panose="020F0502020204030204"/>
              </a:rPr>
              <a:t>completing</a:t>
            </a:r>
            <a:r>
              <a:rPr sz="260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spc="11" dirty="0">
                <a:latin typeface="Calibri" panose="020F0502020204030204"/>
                <a:cs typeface="Calibri" panose="020F0502020204030204"/>
              </a:rPr>
              <a:t>6-10 </a:t>
            </a:r>
            <a:r>
              <a:rPr sz="2605" dirty="0">
                <a:latin typeface="Calibri" panose="020F0502020204030204"/>
                <a:cs typeface="Calibri" panose="020F0502020204030204"/>
              </a:rPr>
              <a:t>weeks</a:t>
            </a:r>
            <a:r>
              <a:rPr sz="260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spc="20" dirty="0">
                <a:latin typeface="Calibri" panose="020F0502020204030204"/>
                <a:cs typeface="Calibri" panose="020F0502020204030204"/>
              </a:rPr>
              <a:t>PCR</a:t>
            </a:r>
            <a:r>
              <a:rPr sz="2605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dirty="0">
                <a:latin typeface="Calibri" panose="020F0502020204030204"/>
                <a:cs typeface="Calibri" panose="020F0502020204030204"/>
              </a:rPr>
              <a:t>to</a:t>
            </a:r>
            <a:r>
              <a:rPr sz="260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dirty="0">
                <a:latin typeface="Calibri" panose="020F0502020204030204"/>
                <a:cs typeface="Calibri" panose="020F0502020204030204"/>
              </a:rPr>
              <a:t>improve comparability</a:t>
            </a:r>
            <a:r>
              <a:rPr sz="2605" spc="-11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spc="11" dirty="0">
                <a:latin typeface="Calibri" panose="020F0502020204030204"/>
                <a:cs typeface="Calibri" panose="020F0502020204030204"/>
              </a:rPr>
              <a:t>between the </a:t>
            </a:r>
            <a:r>
              <a:rPr sz="2605" dirty="0">
                <a:latin typeface="Calibri" panose="020F0502020204030204"/>
                <a:cs typeface="Calibri" panose="020F0502020204030204"/>
              </a:rPr>
              <a:t>three</a:t>
            </a:r>
            <a:r>
              <a:rPr sz="2605" spc="11" dirty="0">
                <a:latin typeface="Calibri" panose="020F0502020204030204"/>
                <a:cs typeface="Calibri" panose="020F0502020204030204"/>
              </a:rPr>
              <a:t> </a:t>
            </a:r>
            <a:r>
              <a:rPr sz="2605" dirty="0">
                <a:latin typeface="Calibri" panose="020F0502020204030204"/>
                <a:cs typeface="Calibri" panose="020F0502020204030204"/>
              </a:rPr>
              <a:t>groups</a:t>
            </a:r>
            <a:endParaRPr sz="2605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15517600" y="18319531"/>
          <a:ext cx="13701590" cy="48655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0034"/>
                <a:gridCol w="2731374"/>
                <a:gridCol w="3238091"/>
                <a:gridCol w="3112088"/>
              </a:tblGrid>
              <a:tr h="1513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945"/>
                        </a:lnSpc>
                      </a:pPr>
                      <a:r>
                        <a:rPr sz="3700" b="1" dirty="0">
                          <a:latin typeface="Arial" panose="020B0604020202020204"/>
                          <a:cs typeface="Arial" panose="020B0604020202020204"/>
                        </a:rPr>
                        <a:t>a)</a:t>
                      </a:r>
                      <a:r>
                        <a:rPr sz="37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b="1" spc="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r>
                        <a:rPr sz="3700" b="1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b="1" dirty="0">
                          <a:latin typeface="Arial" panose="020B0604020202020204"/>
                          <a:cs typeface="Arial" panose="020B0604020202020204"/>
                        </a:rPr>
                        <a:t>birth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2343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b="1" dirty="0">
                          <a:latin typeface="Arial" panose="020B0604020202020204"/>
                          <a:cs typeface="Arial" panose="020B0604020202020204"/>
                        </a:rPr>
                        <a:t>testing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1945"/>
                        </a:lnSpc>
                      </a:pPr>
                      <a:r>
                        <a:rPr sz="3700" b="1" spc="5" dirty="0">
                          <a:latin typeface="Arial" panose="020B0604020202020204"/>
                          <a:cs typeface="Arial" panose="020B0604020202020204"/>
                        </a:rPr>
                        <a:t>b)</a:t>
                      </a:r>
                      <a:r>
                        <a:rPr sz="3700" b="1" spc="-4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b="1" spc="5" dirty="0">
                          <a:latin typeface="Arial" panose="020B0604020202020204"/>
                          <a:cs typeface="Arial" panose="020B0604020202020204"/>
                        </a:rPr>
                        <a:t>Birth</a:t>
                      </a:r>
                      <a:r>
                        <a:rPr sz="3700" b="1" spc="-3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b="1" spc="5" dirty="0">
                          <a:latin typeface="Arial" panose="020B0604020202020204"/>
                          <a:cs typeface="Arial" panose="020B0604020202020204"/>
                        </a:rPr>
                        <a:t>PCR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5473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b="1" dirty="0">
                          <a:latin typeface="Arial" panose="020B0604020202020204"/>
                          <a:cs typeface="Arial" panose="020B0604020202020204"/>
                        </a:rPr>
                        <a:t>(lab)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945"/>
                        </a:lnSpc>
                      </a:pPr>
                      <a:r>
                        <a:rPr sz="3700" b="1" dirty="0">
                          <a:latin typeface="Arial" panose="020B0604020202020204"/>
                          <a:cs typeface="Arial" panose="020B0604020202020204"/>
                        </a:rPr>
                        <a:t>c)</a:t>
                      </a:r>
                      <a:r>
                        <a:rPr sz="3700" b="1" spc="-4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b="1" spc="5" dirty="0">
                          <a:latin typeface="Arial" panose="020B0604020202020204"/>
                          <a:cs typeface="Arial" panose="020B0604020202020204"/>
                        </a:rPr>
                        <a:t>Birth</a:t>
                      </a:r>
                      <a:r>
                        <a:rPr sz="37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b="1" spc="5" dirty="0">
                          <a:latin typeface="Arial" panose="020B0604020202020204"/>
                          <a:cs typeface="Arial" panose="020B0604020202020204"/>
                        </a:rPr>
                        <a:t>PCR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410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b="1" spc="5" dirty="0">
                          <a:latin typeface="Arial" panose="020B0604020202020204"/>
                          <a:cs typeface="Arial" panose="020B0604020202020204"/>
                        </a:rPr>
                        <a:t>(POC)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2264">
                <a:tc>
                  <a:txBody>
                    <a:bodyPr/>
                    <a:lstStyle/>
                    <a:p>
                      <a:pPr marL="50165" marR="30988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700" spc="5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37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spc="5" dirty="0">
                          <a:latin typeface="Arial" panose="020B0604020202020204"/>
                          <a:cs typeface="Arial" panose="020B0604020202020204"/>
                        </a:rPr>
                        <a:t>(%)</a:t>
                      </a:r>
                      <a:r>
                        <a:rPr sz="37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return</a:t>
                      </a:r>
                      <a:r>
                        <a:rPr sz="37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for</a:t>
                      </a:r>
                      <a:r>
                        <a:rPr sz="3700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6- </a:t>
                      </a:r>
                      <a:r>
                        <a:rPr sz="3700" spc="-47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spc="5" dirty="0"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r>
                        <a:rPr sz="37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week</a:t>
                      </a:r>
                      <a:r>
                        <a:rPr sz="3700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PCR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6926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146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197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035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(62%)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947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339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495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(78%)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947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241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(75%)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947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69961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Median</a:t>
                      </a:r>
                      <a:r>
                        <a:rPr sz="37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days</a:t>
                      </a:r>
                      <a:r>
                        <a:rPr sz="3700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3700" spc="5" dirty="0">
                          <a:latin typeface="Arial" panose="020B0604020202020204"/>
                          <a:cs typeface="Arial" panose="020B0604020202020204"/>
                        </a:rPr>
                        <a:t>(IQR)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5933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46</a:t>
                      </a:r>
                      <a:endParaRPr sz="37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69215" algn="ctr">
                        <a:lnSpc>
                          <a:spcPts val="2025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(43-50)</a:t>
                      </a:r>
                      <a:endParaRPr sz="37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5933" marB="0"/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44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11760" algn="ctr">
                        <a:lnSpc>
                          <a:spcPts val="2025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(42-47)</a:t>
                      </a:r>
                      <a:endParaRPr sz="3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59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45</a:t>
                      </a:r>
                      <a:endParaRPr sz="37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algn="ctr">
                        <a:lnSpc>
                          <a:spcPts val="2025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latin typeface="Arial" panose="020B0604020202020204"/>
                          <a:cs typeface="Arial" panose="020B0604020202020204"/>
                        </a:rPr>
                        <a:t>(43-50)</a:t>
                      </a:r>
                      <a:endParaRPr sz="37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5933" marB="0"/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1526648" y="24775409"/>
            <a:ext cx="12516487" cy="811950"/>
          </a:xfrm>
          <a:prstGeom prst="rect">
            <a:avLst/>
          </a:prstGeom>
        </p:spPr>
        <p:txBody>
          <a:bodyPr vert="horz" wrap="square" lIns="0" tIns="24190" rIns="0" bIns="0" rtlCol="0">
            <a:spAutoFit/>
          </a:bodyPr>
          <a:lstStyle/>
          <a:p>
            <a:pPr marL="25400" marR="10160">
              <a:lnSpc>
                <a:spcPct val="101000"/>
              </a:lnSpc>
              <a:spcBef>
                <a:spcPts val="190"/>
              </a:spcBef>
            </a:pPr>
            <a:r>
              <a:rPr sz="2605" spc="11" dirty="0">
                <a:latin typeface="Times New Roman" panose="02020603050405020304"/>
                <a:cs typeface="Times New Roman" panose="02020603050405020304"/>
              </a:rPr>
              <a:t>Figure 1. Khayelitsha, a high- </a:t>
            </a:r>
            <a:r>
              <a:rPr sz="2605" spc="-11" dirty="0">
                <a:latin typeface="Times New Roman" panose="02020603050405020304"/>
                <a:cs typeface="Times New Roman" panose="02020603050405020304"/>
              </a:rPr>
              <a:t>HIV-prevalence </a:t>
            </a:r>
            <a:r>
              <a:rPr sz="2605" spc="11" dirty="0">
                <a:latin typeface="Times New Roman" panose="02020603050405020304"/>
                <a:cs typeface="Times New Roman" panose="02020603050405020304"/>
              </a:rPr>
              <a:t>settlement in Cape </a:t>
            </a:r>
            <a:r>
              <a:rPr sz="2605" spc="-20" dirty="0">
                <a:latin typeface="Times New Roman" panose="02020603050405020304"/>
                <a:cs typeface="Times New Roman" panose="02020603050405020304"/>
              </a:rPr>
              <a:t>Town, </a:t>
            </a:r>
            <a:r>
              <a:rPr sz="2605" spc="11" dirty="0">
                <a:latin typeface="Times New Roman" panose="02020603050405020304"/>
                <a:cs typeface="Times New Roman" panose="02020603050405020304"/>
              </a:rPr>
              <a:t>South Africa. Photo </a:t>
            </a:r>
            <a:r>
              <a:rPr sz="2605" spc="-61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5" spc="11" dirty="0">
                <a:latin typeface="Times New Roman" panose="02020603050405020304"/>
                <a:cs typeface="Times New Roman" panose="02020603050405020304"/>
              </a:rPr>
              <a:t>taken</a:t>
            </a:r>
            <a:r>
              <a:rPr sz="2605" spc="-3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5" spc="11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5" spc="20" dirty="0">
                <a:latin typeface="Times New Roman" panose="02020603050405020304"/>
                <a:cs typeface="Times New Roman" panose="02020603050405020304"/>
              </a:rPr>
              <a:t>Sam</a:t>
            </a:r>
            <a:r>
              <a:rPr sz="2605" spc="11" dirty="0">
                <a:latin typeface="Times New Roman" panose="02020603050405020304"/>
                <a:cs typeface="Times New Roman" panose="02020603050405020304"/>
              </a:rPr>
              <a:t> Reinders</a:t>
            </a:r>
            <a:endParaRPr sz="260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385050" y="11839431"/>
            <a:ext cx="13053819" cy="6511336"/>
          </a:xfrm>
          <a:prstGeom prst="rect">
            <a:avLst/>
          </a:prstGeom>
        </p:spPr>
        <p:txBody>
          <a:bodyPr vert="horz" wrap="square" lIns="0" tIns="25466" rIns="0" bIns="0" rtlCol="0">
            <a:spAutoFit/>
          </a:bodyPr>
          <a:lstStyle/>
          <a:p>
            <a:pPr marL="25400" marR="10160">
              <a:lnSpc>
                <a:spcPct val="100000"/>
              </a:lnSpc>
              <a:spcBef>
                <a:spcPts val="200"/>
              </a:spcBef>
            </a:pPr>
            <a:r>
              <a:rPr sz="3510" dirty="0">
                <a:latin typeface="Arial" panose="020B0604020202020204"/>
                <a:cs typeface="Arial" panose="020B0604020202020204"/>
              </a:rPr>
              <a:t>Laboratory verification of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POC </a:t>
            </a:r>
            <a:r>
              <a:rPr sz="3510" dirty="0">
                <a:latin typeface="Arial" panose="020B0604020202020204"/>
                <a:cs typeface="Arial" panose="020B0604020202020204"/>
              </a:rPr>
              <a:t>test was 100% specific and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sensitive. There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was </a:t>
            </a:r>
            <a:r>
              <a:rPr sz="3510" dirty="0">
                <a:latin typeface="Arial" panose="020B0604020202020204"/>
                <a:cs typeface="Arial" panose="020B0604020202020204"/>
              </a:rPr>
              <a:t>more than 95% acceptance of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POC </a:t>
            </a:r>
            <a:r>
              <a:rPr sz="3510" dirty="0">
                <a:latin typeface="Arial" panose="020B0604020202020204"/>
                <a:cs typeface="Arial" panose="020B0604020202020204"/>
              </a:rPr>
              <a:t>birth </a:t>
            </a:r>
            <a:r>
              <a:rPr sz="3510" spc="-953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testing</a:t>
            </a:r>
            <a:r>
              <a:rPr sz="3510" spc="3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by</a:t>
            </a:r>
            <a:r>
              <a:rPr sz="3510" spc="5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mothers.</a:t>
            </a:r>
            <a:r>
              <a:rPr sz="3510" spc="3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483</a:t>
            </a:r>
            <a:r>
              <a:rPr sz="3510" spc="59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infants</a:t>
            </a:r>
            <a:r>
              <a:rPr sz="3510" spc="3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were</a:t>
            </a:r>
            <a:r>
              <a:rPr sz="3510" spc="3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tested</a:t>
            </a:r>
            <a:r>
              <a:rPr sz="3510" spc="3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using</a:t>
            </a:r>
            <a:r>
              <a:rPr sz="3510" spc="3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POC</a:t>
            </a:r>
            <a:r>
              <a:rPr sz="351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PCR</a:t>
            </a:r>
            <a:r>
              <a:rPr sz="3510" spc="5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in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the </a:t>
            </a:r>
            <a:r>
              <a:rPr sz="3510" dirty="0">
                <a:latin typeface="Arial" panose="020B0604020202020204"/>
                <a:cs typeface="Arial" panose="020B0604020202020204"/>
              </a:rPr>
              <a:t>clinic yielding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one </a:t>
            </a:r>
            <a:r>
              <a:rPr sz="3510" dirty="0">
                <a:latin typeface="Arial" panose="020B0604020202020204"/>
                <a:cs typeface="Arial" panose="020B0604020202020204"/>
              </a:rPr>
              <a:t>positive test (positivity rate 0.2%). 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Time </a:t>
            </a:r>
            <a:r>
              <a:rPr sz="3510" dirty="0">
                <a:latin typeface="Arial" panose="020B0604020202020204"/>
                <a:cs typeface="Arial" panose="020B0604020202020204"/>
              </a:rPr>
              <a:t>to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initiation for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</a:t>
            </a:r>
            <a:r>
              <a:rPr sz="3510" dirty="0">
                <a:latin typeface="Arial" panose="020B0604020202020204"/>
                <a:cs typeface="Arial" panose="020B0604020202020204"/>
              </a:rPr>
              <a:t>positive infant on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POC was 12 </a:t>
            </a:r>
            <a:r>
              <a:rPr sz="3510" dirty="0">
                <a:latin typeface="Arial" panose="020B0604020202020204"/>
                <a:cs typeface="Arial" panose="020B0604020202020204"/>
              </a:rPr>
              <a:t>hours compared to </a:t>
            </a:r>
            <a:r>
              <a:rPr sz="3510" spc="-953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a </a:t>
            </a:r>
            <a:r>
              <a:rPr sz="3510" dirty="0">
                <a:latin typeface="Arial" panose="020B0604020202020204"/>
                <a:cs typeface="Arial" panose="020B0604020202020204"/>
              </a:rPr>
              <a:t>median of three days (range:2-16 days) for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5 </a:t>
            </a:r>
            <a:r>
              <a:rPr sz="3510" dirty="0">
                <a:latin typeface="Arial" panose="020B0604020202020204"/>
                <a:cs typeface="Arial" panose="020B0604020202020204"/>
              </a:rPr>
              <a:t>infants positive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by </a:t>
            </a:r>
            <a:r>
              <a:rPr sz="3510" spc="-953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Roche PCR.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Ease </a:t>
            </a:r>
            <a:r>
              <a:rPr sz="3510" dirty="0">
                <a:latin typeface="Arial" panose="020B0604020202020204"/>
                <a:cs typeface="Arial" panose="020B0604020202020204"/>
              </a:rPr>
              <a:t>of utilization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and </a:t>
            </a:r>
            <a:r>
              <a:rPr sz="3510" dirty="0">
                <a:latin typeface="Arial" panose="020B0604020202020204"/>
                <a:cs typeface="Arial" panose="020B0604020202020204"/>
              </a:rPr>
              <a:t>rapidity of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</a:t>
            </a:r>
            <a:r>
              <a:rPr sz="3510" dirty="0">
                <a:latin typeface="Arial" panose="020B0604020202020204"/>
                <a:cs typeface="Arial" panose="020B0604020202020204"/>
              </a:rPr>
              <a:t>test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(50 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minutes)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were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reported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to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be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good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by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all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users.</a:t>
            </a:r>
            <a:endParaRPr sz="3510" dirty="0">
              <a:latin typeface="Arial" panose="020B0604020202020204"/>
              <a:cs typeface="Arial" panose="020B0604020202020204"/>
            </a:endParaRPr>
          </a:p>
          <a:p>
            <a:pPr marL="25400" marR="706755">
              <a:lnSpc>
                <a:spcPct val="100000"/>
              </a:lnSpc>
            </a:pPr>
            <a:r>
              <a:rPr sz="3510" dirty="0">
                <a:latin typeface="Arial" panose="020B0604020202020204"/>
                <a:cs typeface="Arial" panose="020B0604020202020204"/>
              </a:rPr>
              <a:t>Initial implementation challenges (including high error rate and </a:t>
            </a:r>
            <a:r>
              <a:rPr sz="3510" spc="-953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short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term </a:t>
            </a:r>
            <a:r>
              <a:rPr sz="3510" dirty="0">
                <a:latin typeface="Arial" panose="020B0604020202020204"/>
                <a:cs typeface="Arial" panose="020B0604020202020204"/>
              </a:rPr>
              <a:t>cartridge shelf life) were addressed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by the 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manufacturer and improved with time.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Other implementation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challenges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such</a:t>
            </a:r>
            <a:r>
              <a:rPr sz="351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as</a:t>
            </a:r>
            <a:r>
              <a:rPr sz="3510" dirty="0">
                <a:latin typeface="Arial" panose="020B0604020202020204"/>
                <a:cs typeface="Arial" panose="020B0604020202020204"/>
              </a:rPr>
              <a:t> high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supply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costs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remain.</a:t>
            </a:r>
            <a:endParaRPr sz="351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81101" y="26999736"/>
            <a:ext cx="13802514" cy="5686880"/>
          </a:xfrm>
          <a:prstGeom prst="rect">
            <a:avLst/>
          </a:prstGeom>
        </p:spPr>
        <p:txBody>
          <a:bodyPr vert="horz" wrap="square" lIns="0" tIns="25466" rIns="0" bIns="0" rtlCol="0">
            <a:spAutoFit/>
          </a:bodyPr>
          <a:lstStyle/>
          <a:p>
            <a:pPr marL="25400" marR="381000">
              <a:lnSpc>
                <a:spcPct val="100000"/>
              </a:lnSpc>
              <a:spcBef>
                <a:spcPts val="200"/>
              </a:spcBef>
            </a:pPr>
            <a:r>
              <a:rPr sz="3510" dirty="0">
                <a:latin typeface="Arial" panose="020B0604020202020204"/>
                <a:cs typeface="Arial" panose="020B0604020202020204"/>
              </a:rPr>
              <a:t>Birth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PCR</a:t>
            </a:r>
            <a:r>
              <a:rPr sz="3510" dirty="0">
                <a:latin typeface="Arial" panose="020B0604020202020204"/>
                <a:cs typeface="Arial" panose="020B0604020202020204"/>
              </a:rPr>
              <a:t> testing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was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implemented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(using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central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laboratory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Roche </a:t>
            </a:r>
            <a:r>
              <a:rPr sz="3510" spc="-944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CAP/CTM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HIV-1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Qual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version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2) on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high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risk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infants in</a:t>
            </a:r>
            <a:r>
              <a:rPr sz="3510" spc="-20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April 2014.</a:t>
            </a:r>
            <a:endParaRPr sz="3510">
              <a:latin typeface="Arial" panose="020B0604020202020204"/>
              <a:cs typeface="Arial" panose="020B0604020202020204"/>
            </a:endParaRPr>
          </a:p>
          <a:p>
            <a:pPr marL="25400" marR="407670">
              <a:lnSpc>
                <a:spcPct val="100000"/>
              </a:lnSpc>
            </a:pPr>
            <a:r>
              <a:rPr sz="3510" spc="11" dirty="0">
                <a:latin typeface="Arial" panose="020B0604020202020204"/>
                <a:cs typeface="Arial" panose="020B0604020202020204"/>
              </a:rPr>
              <a:t>From</a:t>
            </a:r>
            <a:r>
              <a:rPr sz="351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July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2015,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PCRs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were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done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on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all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HIV-exposed</a:t>
            </a:r>
            <a:r>
              <a:rPr sz="351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infants,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using </a:t>
            </a:r>
            <a:r>
              <a:rPr sz="3510" spc="-944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POC </a:t>
            </a:r>
            <a:r>
              <a:rPr sz="3510" dirty="0">
                <a:latin typeface="Arial" panose="020B0604020202020204"/>
                <a:cs typeface="Arial" panose="020B0604020202020204"/>
              </a:rPr>
              <a:t>testing in addition to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Roche PCR. A nurse was </a:t>
            </a:r>
            <a:r>
              <a:rPr sz="3510" dirty="0">
                <a:latin typeface="Arial" panose="020B0604020202020204"/>
                <a:cs typeface="Arial" panose="020B0604020202020204"/>
              </a:rPr>
              <a:t>present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seven </a:t>
            </a:r>
            <a:r>
              <a:rPr sz="35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days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a </a:t>
            </a:r>
            <a:r>
              <a:rPr sz="3510" dirty="0">
                <a:latin typeface="Arial" panose="020B0604020202020204"/>
                <a:cs typeface="Arial" panose="020B0604020202020204"/>
              </a:rPr>
              <a:t>week (consenting, counseling and performing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PCR </a:t>
            </a:r>
            <a:r>
              <a:rPr sz="3510" dirty="0">
                <a:latin typeface="Arial" panose="020B0604020202020204"/>
                <a:cs typeface="Arial" panose="020B0604020202020204"/>
              </a:rPr>
              <a:t>tests)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and an</a:t>
            </a:r>
            <a:r>
              <a:rPr sz="351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on-call doctor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was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available for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neonatal</a:t>
            </a:r>
            <a:r>
              <a:rPr sz="3510" spc="-201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ART</a:t>
            </a:r>
            <a:r>
              <a:rPr sz="3510" spc="-79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initiation.</a:t>
            </a:r>
            <a:endParaRPr sz="3510">
              <a:latin typeface="Arial" panose="020B0604020202020204"/>
              <a:cs typeface="Arial" panose="020B0604020202020204"/>
            </a:endParaRPr>
          </a:p>
          <a:p>
            <a:pPr marL="29210" marR="10160">
              <a:lnSpc>
                <a:spcPct val="100000"/>
              </a:lnSpc>
              <a:spcBef>
                <a:spcPts val="2045"/>
              </a:spcBef>
            </a:pPr>
            <a:r>
              <a:rPr sz="3510" spc="-20" dirty="0">
                <a:latin typeface="Arial" panose="020B0604020202020204"/>
                <a:cs typeface="Arial" panose="020B0604020202020204"/>
              </a:rPr>
              <a:t>We </a:t>
            </a:r>
            <a:r>
              <a:rPr sz="3510" dirty="0">
                <a:latin typeface="Arial" panose="020B0604020202020204"/>
                <a:cs typeface="Arial" panose="020B0604020202020204"/>
              </a:rPr>
              <a:t>compared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the </a:t>
            </a:r>
            <a:r>
              <a:rPr sz="3510" dirty="0">
                <a:latin typeface="Arial" panose="020B0604020202020204"/>
                <a:cs typeface="Arial" panose="020B0604020202020204"/>
              </a:rPr>
              <a:t>completion of routine 6-10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weeks </a:t>
            </a:r>
            <a:r>
              <a:rPr sz="3510" dirty="0">
                <a:latin typeface="Arial" panose="020B0604020202020204"/>
                <a:cs typeface="Arial" panose="020B0604020202020204"/>
              </a:rPr>
              <a:t>testing (range: 5- </a:t>
            </a:r>
            <a:r>
              <a:rPr sz="3510" spc="-953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15 </a:t>
            </a:r>
            <a:r>
              <a:rPr sz="3510" dirty="0">
                <a:latin typeface="Arial" panose="020B0604020202020204"/>
                <a:cs typeface="Arial" panose="020B0604020202020204"/>
              </a:rPr>
              <a:t>weeks) for three groups </a:t>
            </a:r>
            <a:r>
              <a:rPr sz="3510" spc="-11" dirty="0">
                <a:latin typeface="Arial" panose="020B0604020202020204"/>
                <a:cs typeface="Arial" panose="020B0604020202020204"/>
              </a:rPr>
              <a:t>of HIV-exposed </a:t>
            </a:r>
            <a:r>
              <a:rPr sz="3510" dirty="0">
                <a:latin typeface="Arial" panose="020B0604020202020204"/>
                <a:cs typeface="Arial" panose="020B0604020202020204"/>
              </a:rPr>
              <a:t>infants with varying risk of </a:t>
            </a:r>
            <a:r>
              <a:rPr sz="3510" spc="-953" dirty="0">
                <a:latin typeface="Arial" panose="020B0604020202020204"/>
                <a:cs typeface="Arial" panose="020B0604020202020204"/>
              </a:rPr>
              <a:t>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HIV </a:t>
            </a:r>
            <a:r>
              <a:rPr sz="3510" dirty="0">
                <a:latin typeface="Arial" panose="020B0604020202020204"/>
                <a:cs typeface="Arial" panose="020B0604020202020204"/>
              </a:rPr>
              <a:t>transmission born in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a </a:t>
            </a:r>
            <a:r>
              <a:rPr sz="3510" dirty="0">
                <a:latin typeface="Arial" panose="020B0604020202020204"/>
                <a:cs typeface="Arial" panose="020B0604020202020204"/>
              </a:rPr>
              <a:t>primary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care </a:t>
            </a:r>
            <a:r>
              <a:rPr sz="3510" dirty="0">
                <a:latin typeface="Arial" panose="020B0604020202020204"/>
                <a:cs typeface="Arial" panose="020B0604020202020204"/>
              </a:rPr>
              <a:t>clinic, Khayelitsha, South </a:t>
            </a:r>
            <a:r>
              <a:rPr sz="3510" spc="1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Africa</a:t>
            </a:r>
            <a:r>
              <a:rPr sz="3510" spc="-31" dirty="0">
                <a:latin typeface="Arial" panose="020B0604020202020204"/>
                <a:cs typeface="Arial" panose="020B0604020202020204"/>
              </a:rPr>
              <a:t> </a:t>
            </a:r>
            <a:r>
              <a:rPr sz="3510" dirty="0">
                <a:latin typeface="Arial" panose="020B0604020202020204"/>
                <a:cs typeface="Arial" panose="020B0604020202020204"/>
              </a:rPr>
              <a:t>:</a:t>
            </a:r>
            <a:endParaRPr sz="35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bcc09039-1d0d-4215-87ea-550b05245994"/>
  <p:tag name="COMMONDATA" val="eyJoZGlkIjoiOTFhZjJmNjVlMjk0NDZkZjgyZjcwMzViNzY1MzlmMGYifQ==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58061</Words>
  <Application>WPS 演示</Application>
  <PresentationFormat>自定义</PresentationFormat>
  <Paragraphs>1811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Arial</vt:lpstr>
      <vt:lpstr>Times New Roman</vt:lpstr>
      <vt:lpstr>Wingdings</vt:lpstr>
      <vt:lpstr>Cambria Math</vt:lpstr>
      <vt:lpstr>Gill Sans MT</vt:lpstr>
      <vt:lpstr>Lucida Sans</vt:lpstr>
      <vt:lpstr>Trebuchet MS</vt:lpstr>
      <vt:lpstr>Arial Narrow</vt:lpstr>
      <vt:lpstr>Tahoma</vt:lpstr>
      <vt:lpstr>Courier New</vt:lpstr>
      <vt:lpstr>Cambria</vt:lpstr>
      <vt:lpstr>Symbol</vt:lpstr>
      <vt:lpstr>MS PGothic</vt:lpstr>
      <vt:lpstr>Century Gothic</vt:lpstr>
      <vt:lpstr>Georgia</vt:lpstr>
      <vt:lpstr>微软雅黑</vt:lpstr>
      <vt:lpstr>Arial Unicode MS</vt:lpstr>
      <vt:lpstr>等线</vt:lpstr>
      <vt:lpstr>Calibri Light</vt:lpstr>
      <vt:lpstr>Verdana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Engineering Improvement of a Potent Human-Derived Monoclonal  Antibody Against Respiratory Syncytial Virus Using Structure-Based  Computer Modeling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ver2_Impact of preprocessing in data integration of single-cell RNA-seq data.pptx</dc:title>
  <dc:creator>hp</dc:creator>
  <cp:lastModifiedBy>橘畑气压</cp:lastModifiedBy>
  <cp:revision>21</cp:revision>
  <dcterms:created xsi:type="dcterms:W3CDTF">2022-11-16T01:29:00Z</dcterms:created>
  <dcterms:modified xsi:type="dcterms:W3CDTF">2023-02-13T16:18:06Z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ICV">
    <vt:lpwstr>87F36F5CB9B647AA928241CACF5E540C</vt:lpwstr>
  </property>
  <property fmtid="{D5CDD505-2E9C-101B-9397-08002B2CF9AE}" pid="4" name="KSOProductBuildVer">
    <vt:lpwstr>2052-11.1.0.12132</vt:lpwstr>
  </property>
</Properties>
</file>